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99"/>
  </p:notesMasterIdLst>
  <p:sldIdLst>
    <p:sldId id="299" r:id="rId3"/>
    <p:sldId id="367" r:id="rId4"/>
    <p:sldId id="429" r:id="rId5"/>
    <p:sldId id="469" r:id="rId6"/>
    <p:sldId id="488" r:id="rId7"/>
    <p:sldId id="478" r:id="rId8"/>
    <p:sldId id="442" r:id="rId9"/>
    <p:sldId id="470" r:id="rId10"/>
    <p:sldId id="430" r:id="rId11"/>
    <p:sldId id="443" r:id="rId12"/>
    <p:sldId id="453" r:id="rId13"/>
    <p:sldId id="454" r:id="rId14"/>
    <p:sldId id="434" r:id="rId15"/>
    <p:sldId id="479" r:id="rId16"/>
    <p:sldId id="489" r:id="rId17"/>
    <p:sldId id="287" r:id="rId18"/>
    <p:sldId id="326" r:id="rId19"/>
    <p:sldId id="289" r:id="rId20"/>
    <p:sldId id="333" r:id="rId21"/>
    <p:sldId id="436" r:id="rId22"/>
    <p:sldId id="334" r:id="rId23"/>
    <p:sldId id="480" r:id="rId24"/>
    <p:sldId id="335" r:id="rId25"/>
    <p:sldId id="455" r:id="rId26"/>
    <p:sldId id="427" r:id="rId27"/>
    <p:sldId id="482" r:id="rId28"/>
    <p:sldId id="481" r:id="rId29"/>
    <p:sldId id="431" r:id="rId30"/>
    <p:sldId id="445" r:id="rId31"/>
    <p:sldId id="425" r:id="rId32"/>
    <p:sldId id="457" r:id="rId33"/>
    <p:sldId id="490" r:id="rId34"/>
    <p:sldId id="290" r:id="rId35"/>
    <p:sldId id="473" r:id="rId36"/>
    <p:sldId id="459" r:id="rId37"/>
    <p:sldId id="472" r:id="rId38"/>
    <p:sldId id="491" r:id="rId39"/>
    <p:sldId id="329" r:id="rId40"/>
    <p:sldId id="421" r:id="rId41"/>
    <p:sldId id="471" r:id="rId42"/>
    <p:sldId id="458" r:id="rId43"/>
    <p:sldId id="483" r:id="rId44"/>
    <p:sldId id="492" r:id="rId45"/>
    <p:sldId id="493" r:id="rId46"/>
    <p:sldId id="423" r:id="rId47"/>
    <p:sldId id="460" r:id="rId48"/>
    <p:sldId id="424" r:id="rId49"/>
    <p:sldId id="438" r:id="rId50"/>
    <p:sldId id="446" r:id="rId51"/>
    <p:sldId id="461" r:id="rId52"/>
    <p:sldId id="474" r:id="rId53"/>
    <p:sldId id="484" r:id="rId54"/>
    <p:sldId id="447" r:id="rId55"/>
    <p:sldId id="337" r:id="rId56"/>
    <p:sldId id="338" r:id="rId57"/>
    <p:sldId id="448" r:id="rId58"/>
    <p:sldId id="449" r:id="rId59"/>
    <p:sldId id="485" r:id="rId60"/>
    <p:sldId id="462" r:id="rId61"/>
    <p:sldId id="463" r:id="rId62"/>
    <p:sldId id="494" r:id="rId63"/>
    <p:sldId id="477" r:id="rId64"/>
    <p:sldId id="495" r:id="rId65"/>
    <p:sldId id="368" r:id="rId66"/>
    <p:sldId id="450" r:id="rId67"/>
    <p:sldId id="418" r:id="rId68"/>
    <p:sldId id="464" r:id="rId69"/>
    <p:sldId id="432" r:id="rId70"/>
    <p:sldId id="465" r:id="rId71"/>
    <p:sldId id="452" r:id="rId72"/>
    <p:sldId id="486" r:id="rId73"/>
    <p:sldId id="451" r:id="rId74"/>
    <p:sldId id="439" r:id="rId75"/>
    <p:sldId id="466" r:id="rId76"/>
    <p:sldId id="500" r:id="rId77"/>
    <p:sldId id="501" r:id="rId78"/>
    <p:sldId id="291" r:id="rId79"/>
    <p:sldId id="339" r:id="rId80"/>
    <p:sldId id="324" r:id="rId81"/>
    <p:sldId id="292" r:id="rId82"/>
    <p:sldId id="304" r:id="rId83"/>
    <p:sldId id="303" r:id="rId84"/>
    <p:sldId id="420" r:id="rId85"/>
    <p:sldId id="433" r:id="rId86"/>
    <p:sldId id="440" r:id="rId87"/>
    <p:sldId id="441" r:id="rId88"/>
    <p:sldId id="475" r:id="rId89"/>
    <p:sldId id="496" r:id="rId90"/>
    <p:sldId id="497" r:id="rId91"/>
    <p:sldId id="487" r:id="rId92"/>
    <p:sldId id="467" r:id="rId93"/>
    <p:sldId id="468" r:id="rId94"/>
    <p:sldId id="476" r:id="rId95"/>
    <p:sldId id="498" r:id="rId96"/>
    <p:sldId id="499" r:id="rId97"/>
    <p:sldId id="282" r:id="rId9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A50021"/>
    <a:srgbClr val="FF9300"/>
    <a:srgbClr val="FF3300"/>
    <a:srgbClr val="006600"/>
    <a:srgbClr val="FFCC00"/>
    <a:srgbClr val="333300"/>
    <a:srgbClr val="003300"/>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5879"/>
    <p:restoredTop sz="94668"/>
  </p:normalViewPr>
  <p:slideViewPr>
    <p:cSldViewPr>
      <p:cViewPr varScale="1">
        <p:scale>
          <a:sx n="75" d="100"/>
          <a:sy n="75" d="100"/>
        </p:scale>
        <p:origin x="31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65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21910F07-93AC-4A06-B0B2-516D02AD7E7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59395" name="Rectangle 3">
            <a:extLst>
              <a:ext uri="{FF2B5EF4-FFF2-40B4-BE49-F238E27FC236}">
                <a16:creationId xmlns:a16="http://schemas.microsoft.com/office/drawing/2014/main" id="{5B114B04-298A-4DE2-A8E7-52942688CD79}"/>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US"/>
          </a:p>
        </p:txBody>
      </p:sp>
      <p:sp>
        <p:nvSpPr>
          <p:cNvPr id="3076" name="Rectangle 4">
            <a:extLst>
              <a:ext uri="{FF2B5EF4-FFF2-40B4-BE49-F238E27FC236}">
                <a16:creationId xmlns:a16="http://schemas.microsoft.com/office/drawing/2014/main" id="{0120F420-AC1C-4276-9706-9CB8C0461CF9}"/>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7" name="Rectangle 5">
            <a:extLst>
              <a:ext uri="{FF2B5EF4-FFF2-40B4-BE49-F238E27FC236}">
                <a16:creationId xmlns:a16="http://schemas.microsoft.com/office/drawing/2014/main" id="{1327E91A-216E-4845-92B3-4575857FA313}"/>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9398" name="Rectangle 6">
            <a:extLst>
              <a:ext uri="{FF2B5EF4-FFF2-40B4-BE49-F238E27FC236}">
                <a16:creationId xmlns:a16="http://schemas.microsoft.com/office/drawing/2014/main" id="{7BF719B3-4361-4A42-BDCC-AE9D73E5A07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59399" name="Rectangle 7">
            <a:extLst>
              <a:ext uri="{FF2B5EF4-FFF2-40B4-BE49-F238E27FC236}">
                <a16:creationId xmlns:a16="http://schemas.microsoft.com/office/drawing/2014/main" id="{D715012D-166F-4974-B061-D66AC21CE2C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A6EE31-F64C-42FE-A7E7-9B40541412D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a:extLst>
              <a:ext uri="{FF2B5EF4-FFF2-40B4-BE49-F238E27FC236}">
                <a16:creationId xmlns:a16="http://schemas.microsoft.com/office/drawing/2014/main" id="{E162F050-99B8-4090-95AF-73EAAE720EC8}"/>
              </a:ext>
            </a:extLst>
          </p:cNvPr>
          <p:cNvSpPr>
            <a:spLocks noGrp="1" noRot="1" noChangeAspect="1" noTextEdit="1"/>
          </p:cNvSpPr>
          <p:nvPr>
            <p:ph type="sldImg"/>
          </p:nvPr>
        </p:nvSpPr>
        <p:spPr>
          <a:ln/>
        </p:spPr>
      </p:sp>
      <p:sp>
        <p:nvSpPr>
          <p:cNvPr id="5122" name="Notes Placeholder 2">
            <a:extLst>
              <a:ext uri="{FF2B5EF4-FFF2-40B4-BE49-F238E27FC236}">
                <a16:creationId xmlns:a16="http://schemas.microsoft.com/office/drawing/2014/main" id="{599F3713-B3AA-4EEF-BF2F-4AF553A3979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3" name="Slide Number Placeholder 3">
            <a:extLst>
              <a:ext uri="{FF2B5EF4-FFF2-40B4-BE49-F238E27FC236}">
                <a16:creationId xmlns:a16="http://schemas.microsoft.com/office/drawing/2014/main" id="{140095AD-BC07-4D22-81F3-543F078CC18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497B2E1-4676-481D-AF09-23F2CF5721D0}" type="slidenum">
              <a:rPr lang="en-US" altLang="en-US" sz="1200"/>
              <a:pPr eaLnBrk="1" hangingPunct="1"/>
              <a:t>1</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912941FC-8359-4E26-BA37-5FD7E5685DE5}"/>
              </a:ext>
            </a:extLst>
          </p:cNvPr>
          <p:cNvSpPr>
            <a:spLocks noGrp="1" noRot="1" noChangeAspect="1" noTextEdit="1"/>
          </p:cNvSpPr>
          <p:nvPr>
            <p:ph type="sldImg"/>
          </p:nvPr>
        </p:nvSpPr>
        <p:spPr>
          <a:solidFill>
            <a:srgbClr val="FFFFFF"/>
          </a:solidFill>
          <a:ln/>
        </p:spPr>
      </p:sp>
      <p:sp>
        <p:nvSpPr>
          <p:cNvPr id="21506" name="Notes Placeholder 2">
            <a:extLst>
              <a:ext uri="{FF2B5EF4-FFF2-40B4-BE49-F238E27FC236}">
                <a16:creationId xmlns:a16="http://schemas.microsoft.com/office/drawing/2014/main" id="{01FF9488-284D-47A4-90C2-073360F4584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A8501B7E-4ACF-424F-AB54-449E0BA4B90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99B6D79-46F7-45D5-B20D-74305B94B483}" type="slidenum">
              <a:rPr lang="en-US" altLang="en-US" sz="1200"/>
              <a:pPr algn="r" eaLnBrk="1" hangingPunct="1"/>
              <a:t>10</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206C96B1-9D77-42EB-BF92-2434A8209958}"/>
              </a:ext>
            </a:extLst>
          </p:cNvPr>
          <p:cNvSpPr>
            <a:spLocks noGrp="1" noRot="1" noChangeAspect="1" noTextEdit="1"/>
          </p:cNvSpPr>
          <p:nvPr>
            <p:ph type="sldImg"/>
          </p:nvPr>
        </p:nvSpPr>
        <p:spPr>
          <a:solidFill>
            <a:srgbClr val="FFFFFF"/>
          </a:solidFill>
          <a:ln/>
        </p:spPr>
      </p:sp>
      <p:sp>
        <p:nvSpPr>
          <p:cNvPr id="23554" name="Notes Placeholder 2">
            <a:extLst>
              <a:ext uri="{FF2B5EF4-FFF2-40B4-BE49-F238E27FC236}">
                <a16:creationId xmlns:a16="http://schemas.microsoft.com/office/drawing/2014/main" id="{AE31C5ED-E42A-40F4-9838-2486CA6DCF0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7B1B9F00-9E47-468D-9619-407601613387}"/>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15BA207-4248-4B20-A307-D372214538D8}" type="slidenum">
              <a:rPr lang="en-US" altLang="en-US" sz="1200"/>
              <a:pPr algn="r" eaLnBrk="1" hangingPunct="1"/>
              <a:t>11</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1887B82D-5C32-4095-9CFF-B0B4A1DF6EB6}"/>
              </a:ext>
            </a:extLst>
          </p:cNvPr>
          <p:cNvSpPr>
            <a:spLocks noGrp="1" noRot="1" noChangeAspect="1" noTextEdit="1"/>
          </p:cNvSpPr>
          <p:nvPr>
            <p:ph type="sldImg"/>
          </p:nvPr>
        </p:nvSpPr>
        <p:spPr>
          <a:solidFill>
            <a:srgbClr val="FFFFFF"/>
          </a:solidFill>
          <a:ln/>
        </p:spPr>
      </p:sp>
      <p:sp>
        <p:nvSpPr>
          <p:cNvPr id="27650" name="Notes Placeholder 2">
            <a:extLst>
              <a:ext uri="{FF2B5EF4-FFF2-40B4-BE49-F238E27FC236}">
                <a16:creationId xmlns:a16="http://schemas.microsoft.com/office/drawing/2014/main" id="{F4C1B337-C6C5-45EE-99B4-2E09CC1A023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43DC1165-5D7C-4C24-B20D-045548A3D80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8D6EC6-3E78-4862-A40C-48EE2B15BD31}" type="slidenum">
              <a:rPr lang="en-US" altLang="en-US" sz="1200"/>
              <a:pPr algn="r" eaLnBrk="1" hangingPunct="1"/>
              <a:t>12</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7EDC18FA-55DC-484E-A144-93F46B111991}"/>
              </a:ext>
            </a:extLst>
          </p:cNvPr>
          <p:cNvSpPr>
            <a:spLocks noGrp="1" noRot="1" noChangeAspect="1" noTextEdit="1"/>
          </p:cNvSpPr>
          <p:nvPr>
            <p:ph type="sldImg"/>
          </p:nvPr>
        </p:nvSpPr>
        <p:spPr>
          <a:ln/>
        </p:spPr>
      </p:sp>
      <p:sp>
        <p:nvSpPr>
          <p:cNvPr id="29698" name="Notes Placeholder 2">
            <a:extLst>
              <a:ext uri="{FF2B5EF4-FFF2-40B4-BE49-F238E27FC236}">
                <a16:creationId xmlns:a16="http://schemas.microsoft.com/office/drawing/2014/main" id="{D89565FF-1735-416C-B17B-421FB44737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1F6FA9B0-66C4-42A7-B684-202268915A78}"/>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E581B97-B8CB-4AF0-BEEA-F71E3B7F23EC}" type="slidenum">
              <a:rPr lang="en-US" altLang="en-US" sz="1200"/>
              <a:pPr algn="r" eaLnBrk="1" hangingPunct="1"/>
              <a:t>13</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7EDC18FA-55DC-484E-A144-93F46B111991}"/>
              </a:ext>
            </a:extLst>
          </p:cNvPr>
          <p:cNvSpPr>
            <a:spLocks noGrp="1" noRot="1" noChangeAspect="1" noTextEdit="1"/>
          </p:cNvSpPr>
          <p:nvPr>
            <p:ph type="sldImg"/>
          </p:nvPr>
        </p:nvSpPr>
        <p:spPr>
          <a:ln/>
        </p:spPr>
      </p:sp>
      <p:sp>
        <p:nvSpPr>
          <p:cNvPr id="29698" name="Notes Placeholder 2">
            <a:extLst>
              <a:ext uri="{FF2B5EF4-FFF2-40B4-BE49-F238E27FC236}">
                <a16:creationId xmlns:a16="http://schemas.microsoft.com/office/drawing/2014/main" id="{D89565FF-1735-416C-B17B-421FB44737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1F6FA9B0-66C4-42A7-B684-202268915A78}"/>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E581B97-B8CB-4AF0-BEEA-F71E3B7F23EC}" type="slidenum">
              <a:rPr lang="en-US" altLang="en-US" sz="1200"/>
              <a:pPr algn="r" eaLnBrk="1" hangingPunct="1"/>
              <a:t>14</a:t>
            </a:fld>
            <a:endParaRPr lang="en-US" altLang="en-US" sz="1200"/>
          </a:p>
        </p:txBody>
      </p:sp>
    </p:spTree>
    <p:extLst>
      <p:ext uri="{BB962C8B-B14F-4D97-AF65-F5344CB8AC3E}">
        <p14:creationId xmlns:p14="http://schemas.microsoft.com/office/powerpoint/2010/main" val="18891002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7EDC18FA-55DC-484E-A144-93F46B111991}"/>
              </a:ext>
            </a:extLst>
          </p:cNvPr>
          <p:cNvSpPr>
            <a:spLocks noGrp="1" noRot="1" noChangeAspect="1" noTextEdit="1"/>
          </p:cNvSpPr>
          <p:nvPr>
            <p:ph type="sldImg"/>
          </p:nvPr>
        </p:nvSpPr>
        <p:spPr>
          <a:ln/>
        </p:spPr>
      </p:sp>
      <p:sp>
        <p:nvSpPr>
          <p:cNvPr id="29698" name="Notes Placeholder 2">
            <a:extLst>
              <a:ext uri="{FF2B5EF4-FFF2-40B4-BE49-F238E27FC236}">
                <a16:creationId xmlns:a16="http://schemas.microsoft.com/office/drawing/2014/main" id="{D89565FF-1735-416C-B17B-421FB44737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1F6FA9B0-66C4-42A7-B684-202268915A78}"/>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E581B97-B8CB-4AF0-BEEA-F71E3B7F23EC}" type="slidenum">
              <a:rPr lang="en-US" altLang="en-US" sz="1200"/>
              <a:pPr algn="r" eaLnBrk="1" hangingPunct="1"/>
              <a:t>15</a:t>
            </a:fld>
            <a:endParaRPr lang="en-US" altLang="en-US" sz="1200"/>
          </a:p>
        </p:txBody>
      </p:sp>
    </p:spTree>
    <p:extLst>
      <p:ext uri="{BB962C8B-B14F-4D97-AF65-F5344CB8AC3E}">
        <p14:creationId xmlns:p14="http://schemas.microsoft.com/office/powerpoint/2010/main" val="1978213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0E163CAD-1B73-47B1-B2FB-9A59B4AFD741}"/>
              </a:ext>
            </a:extLst>
          </p:cNvPr>
          <p:cNvSpPr>
            <a:spLocks noGrp="1" noRot="1" noChangeAspect="1" noTextEdit="1"/>
          </p:cNvSpPr>
          <p:nvPr>
            <p:ph type="sldImg"/>
          </p:nvPr>
        </p:nvSpPr>
        <p:spPr>
          <a:ln/>
        </p:spPr>
      </p:sp>
      <p:sp>
        <p:nvSpPr>
          <p:cNvPr id="31746" name="Notes Placeholder 2">
            <a:extLst>
              <a:ext uri="{FF2B5EF4-FFF2-40B4-BE49-F238E27FC236}">
                <a16:creationId xmlns:a16="http://schemas.microsoft.com/office/drawing/2014/main" id="{31A5FE92-BF12-4372-9C16-1E783C970EC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E87A4AA2-6068-4042-9BD9-EE49337FC9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38C67D3-9DFE-4EF2-9F26-49227CCA1A63}" type="slidenum">
              <a:rPr lang="en-US" altLang="en-US" sz="1200"/>
              <a:pPr eaLnBrk="1" hangingPunct="1"/>
              <a:t>16</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069ED9E6-4E9A-4FB8-81FB-3FB3ACA1169F}"/>
              </a:ext>
            </a:extLst>
          </p:cNvPr>
          <p:cNvSpPr>
            <a:spLocks noGrp="1" noRot="1" noChangeAspect="1" noTextEdit="1"/>
          </p:cNvSpPr>
          <p:nvPr>
            <p:ph type="sldImg"/>
          </p:nvPr>
        </p:nvSpPr>
        <p:spPr>
          <a:ln/>
        </p:spPr>
      </p:sp>
      <p:sp>
        <p:nvSpPr>
          <p:cNvPr id="33794" name="Notes Placeholder 2">
            <a:extLst>
              <a:ext uri="{FF2B5EF4-FFF2-40B4-BE49-F238E27FC236}">
                <a16:creationId xmlns:a16="http://schemas.microsoft.com/office/drawing/2014/main" id="{F9152A88-D3CC-4A14-B5A7-E55BD99C8A3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3795" name="Slide Number Placeholder 3">
            <a:extLst>
              <a:ext uri="{FF2B5EF4-FFF2-40B4-BE49-F238E27FC236}">
                <a16:creationId xmlns:a16="http://schemas.microsoft.com/office/drawing/2014/main" id="{03DC53BD-BBB9-4C92-A2B3-27860C1B2D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7A751DE-360D-4AE3-B4B7-15DFCABD911D}" type="slidenum">
              <a:rPr lang="en-US" altLang="en-US" sz="1200"/>
              <a:pPr eaLnBrk="1" hangingPunct="1"/>
              <a:t>17</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EA498CCA-2C94-4A15-ABE4-AC5C5A0928FF}"/>
              </a:ext>
            </a:extLst>
          </p:cNvPr>
          <p:cNvSpPr>
            <a:spLocks noGrp="1" noRot="1" noChangeAspect="1" noTextEdit="1"/>
          </p:cNvSpPr>
          <p:nvPr>
            <p:ph type="sldImg"/>
          </p:nvPr>
        </p:nvSpPr>
        <p:spPr>
          <a:ln/>
        </p:spPr>
      </p:sp>
      <p:sp>
        <p:nvSpPr>
          <p:cNvPr id="35842" name="Notes Placeholder 2">
            <a:extLst>
              <a:ext uri="{FF2B5EF4-FFF2-40B4-BE49-F238E27FC236}">
                <a16:creationId xmlns:a16="http://schemas.microsoft.com/office/drawing/2014/main" id="{B0105433-C9D6-483A-8C6E-A355646005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77BD620A-C3B5-4614-BC2E-92ED42C7A0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9653081-4466-4D7A-9BA2-45D6FB2A3598}" type="slidenum">
              <a:rPr lang="en-US" altLang="en-US" sz="1200"/>
              <a:pPr eaLnBrk="1" hangingPunct="1"/>
              <a:t>18</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69650FCC-7E15-44A4-98DA-CC05D35F0B5F}"/>
              </a:ext>
            </a:extLst>
          </p:cNvPr>
          <p:cNvSpPr>
            <a:spLocks noGrp="1" noRot="1" noChangeAspect="1" noTextEdit="1"/>
          </p:cNvSpPr>
          <p:nvPr>
            <p:ph type="sldImg"/>
          </p:nvPr>
        </p:nvSpPr>
        <p:spPr>
          <a:ln/>
        </p:spPr>
      </p:sp>
      <p:sp>
        <p:nvSpPr>
          <p:cNvPr id="37890" name="Notes Placeholder 2">
            <a:extLst>
              <a:ext uri="{FF2B5EF4-FFF2-40B4-BE49-F238E27FC236}">
                <a16:creationId xmlns:a16="http://schemas.microsoft.com/office/drawing/2014/main" id="{2F59FE86-B889-4111-8F5A-1CB9730946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E23E3F64-D1C7-43B7-AA76-3A2B70A1483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2A1EA40-9F37-4E85-AAB7-A4F8B46D8D13}" type="slidenum">
              <a:rPr lang="en-US" altLang="en-US" sz="1200"/>
              <a:pPr eaLnBrk="1" hangingPunct="1"/>
              <a:t>19</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49E40A80-D517-41CB-AB74-952FC712C08D}"/>
              </a:ext>
            </a:extLst>
          </p:cNvPr>
          <p:cNvSpPr>
            <a:spLocks noGrp="1" noRot="1" noChangeAspect="1" noTextEdit="1"/>
          </p:cNvSpPr>
          <p:nvPr>
            <p:ph type="sldImg"/>
          </p:nvPr>
        </p:nvSpPr>
        <p:spPr>
          <a:ln/>
        </p:spPr>
      </p:sp>
      <p:sp>
        <p:nvSpPr>
          <p:cNvPr id="7170" name="Notes Placeholder 2">
            <a:extLst>
              <a:ext uri="{FF2B5EF4-FFF2-40B4-BE49-F238E27FC236}">
                <a16:creationId xmlns:a16="http://schemas.microsoft.com/office/drawing/2014/main" id="{D34D29A8-C615-470F-AAFB-B34139E099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A2C9BCDB-559A-4821-9862-BEF2B5545FB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E103848-B166-4DA6-B934-9851688861EF}" type="slidenum">
              <a:rPr lang="en-US" altLang="en-US" sz="1200"/>
              <a:pPr eaLnBrk="1" hangingPunct="1"/>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F40D1477-617F-42F6-A3A8-23BAAF62DD60}"/>
              </a:ext>
            </a:extLst>
          </p:cNvPr>
          <p:cNvSpPr>
            <a:spLocks noGrp="1" noRot="1" noChangeAspect="1" noTextEdit="1"/>
          </p:cNvSpPr>
          <p:nvPr>
            <p:ph type="sldImg"/>
          </p:nvPr>
        </p:nvSpPr>
        <p:spPr>
          <a:ln/>
        </p:spPr>
      </p:sp>
      <p:sp>
        <p:nvSpPr>
          <p:cNvPr id="39938" name="Notes Placeholder 2">
            <a:extLst>
              <a:ext uri="{FF2B5EF4-FFF2-40B4-BE49-F238E27FC236}">
                <a16:creationId xmlns:a16="http://schemas.microsoft.com/office/drawing/2014/main" id="{2C57B0B4-2DC4-4379-906D-0597462DBC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E5281AF3-6035-4C6F-8691-D7E5B3B2303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7A0FAD26-6C0E-496D-870A-A46D0A1538D8}" type="slidenum">
              <a:rPr lang="en-US" altLang="en-US" sz="1200"/>
              <a:pPr algn="r" eaLnBrk="1" hangingPunct="1"/>
              <a:t>20</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CF86D9B0-F8F3-4484-AB07-E5CA70BCF328}"/>
              </a:ext>
            </a:extLst>
          </p:cNvPr>
          <p:cNvSpPr>
            <a:spLocks noGrp="1" noRot="1" noChangeAspect="1" noTextEdit="1"/>
          </p:cNvSpPr>
          <p:nvPr>
            <p:ph type="sldImg"/>
          </p:nvPr>
        </p:nvSpPr>
        <p:spPr>
          <a:ln/>
        </p:spPr>
      </p:sp>
      <p:sp>
        <p:nvSpPr>
          <p:cNvPr id="41986" name="Notes Placeholder 2">
            <a:extLst>
              <a:ext uri="{FF2B5EF4-FFF2-40B4-BE49-F238E27FC236}">
                <a16:creationId xmlns:a16="http://schemas.microsoft.com/office/drawing/2014/main" id="{975C9F5D-A670-447B-B1EC-F0CB3ABB43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1987" name="Slide Number Placeholder 3">
            <a:extLst>
              <a:ext uri="{FF2B5EF4-FFF2-40B4-BE49-F238E27FC236}">
                <a16:creationId xmlns:a16="http://schemas.microsoft.com/office/drawing/2014/main" id="{E1811D9C-4B6D-411C-8E8E-EDC926A44F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9905C0E-622E-49A8-955B-65F8A5443F40}" type="slidenum">
              <a:rPr lang="en-US" altLang="en-US" sz="1200"/>
              <a:pPr eaLnBrk="1" hangingPunct="1"/>
              <a:t>21</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5C1299C4-1ED2-46BA-A32B-593218C94847}"/>
              </a:ext>
            </a:extLst>
          </p:cNvPr>
          <p:cNvSpPr>
            <a:spLocks noGrp="1" noRot="1" noChangeAspect="1" noTextEdit="1"/>
          </p:cNvSpPr>
          <p:nvPr>
            <p:ph type="sldImg"/>
          </p:nvPr>
        </p:nvSpPr>
        <p:spPr>
          <a:ln/>
        </p:spPr>
      </p:sp>
      <p:sp>
        <p:nvSpPr>
          <p:cNvPr id="44034" name="Notes Placeholder 2">
            <a:extLst>
              <a:ext uri="{FF2B5EF4-FFF2-40B4-BE49-F238E27FC236}">
                <a16:creationId xmlns:a16="http://schemas.microsoft.com/office/drawing/2014/main" id="{D39EF609-ED05-4AD5-A2B1-41B8922986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A7147157-49FD-4BBF-99C9-D6D9D924DA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A11EC36-DECC-48B4-9D71-F809F9BF0DE9}" type="slidenum">
              <a:rPr lang="en-US" altLang="en-US" sz="1200"/>
              <a:pPr eaLnBrk="1" hangingPunct="1"/>
              <a:t>22</a:t>
            </a:fld>
            <a:endParaRPr lang="en-US" altLang="en-US" sz="1200"/>
          </a:p>
        </p:txBody>
      </p:sp>
    </p:spTree>
    <p:extLst>
      <p:ext uri="{BB962C8B-B14F-4D97-AF65-F5344CB8AC3E}">
        <p14:creationId xmlns:p14="http://schemas.microsoft.com/office/powerpoint/2010/main" val="1967435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5C1299C4-1ED2-46BA-A32B-593218C94847}"/>
              </a:ext>
            </a:extLst>
          </p:cNvPr>
          <p:cNvSpPr>
            <a:spLocks noGrp="1" noRot="1" noChangeAspect="1" noTextEdit="1"/>
          </p:cNvSpPr>
          <p:nvPr>
            <p:ph type="sldImg"/>
          </p:nvPr>
        </p:nvSpPr>
        <p:spPr>
          <a:ln/>
        </p:spPr>
      </p:sp>
      <p:sp>
        <p:nvSpPr>
          <p:cNvPr id="44034" name="Notes Placeholder 2">
            <a:extLst>
              <a:ext uri="{FF2B5EF4-FFF2-40B4-BE49-F238E27FC236}">
                <a16:creationId xmlns:a16="http://schemas.microsoft.com/office/drawing/2014/main" id="{D39EF609-ED05-4AD5-A2B1-41B8922986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A7147157-49FD-4BBF-99C9-D6D9D924DA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A11EC36-DECC-48B4-9D71-F809F9BF0DE9}" type="slidenum">
              <a:rPr lang="en-US" altLang="en-US" sz="1200"/>
              <a:pPr eaLnBrk="1" hangingPunct="1"/>
              <a:t>23</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F11BEA41-BB7F-44F3-A794-F2A8287DC102}"/>
              </a:ext>
            </a:extLst>
          </p:cNvPr>
          <p:cNvSpPr>
            <a:spLocks noGrp="1" noRot="1" noChangeAspect="1" noTextEdit="1"/>
          </p:cNvSpPr>
          <p:nvPr>
            <p:ph type="sldImg"/>
          </p:nvPr>
        </p:nvSpPr>
        <p:spPr>
          <a:ln/>
        </p:spPr>
      </p:sp>
      <p:sp>
        <p:nvSpPr>
          <p:cNvPr id="46082" name="Notes Placeholder 2">
            <a:extLst>
              <a:ext uri="{FF2B5EF4-FFF2-40B4-BE49-F238E27FC236}">
                <a16:creationId xmlns:a16="http://schemas.microsoft.com/office/drawing/2014/main" id="{216FBAE3-B66D-4729-AB19-F2AAC59A01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53E790BE-2735-4735-B74E-273B722A49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C6730B8-D841-4432-B78F-D7E8392A804F}" type="slidenum">
              <a:rPr lang="en-US" altLang="en-US" sz="1200"/>
              <a:pPr eaLnBrk="1" hangingPunct="1"/>
              <a:t>24</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BFFBD061-2C27-4C84-86C7-5BFDF9414A22}"/>
              </a:ext>
            </a:extLst>
          </p:cNvPr>
          <p:cNvSpPr>
            <a:spLocks noGrp="1" noRot="1" noChangeAspect="1" noTextEdit="1"/>
          </p:cNvSpPr>
          <p:nvPr>
            <p:ph type="sldImg"/>
          </p:nvPr>
        </p:nvSpPr>
        <p:spPr>
          <a:ln/>
        </p:spPr>
      </p:sp>
      <p:sp>
        <p:nvSpPr>
          <p:cNvPr id="50178" name="Notes Placeholder 2">
            <a:extLst>
              <a:ext uri="{FF2B5EF4-FFF2-40B4-BE49-F238E27FC236}">
                <a16:creationId xmlns:a16="http://schemas.microsoft.com/office/drawing/2014/main" id="{133AC553-5541-4D16-B368-6174E0BE12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1DE0BDB4-985B-477D-AC34-7F1316633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E4525C7-085F-4615-B7FF-360E8D20E0BD}" type="slidenum">
              <a:rPr lang="en-US" altLang="en-US" sz="1200"/>
              <a:pPr eaLnBrk="1" hangingPunct="1"/>
              <a:t>25</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BFFBD061-2C27-4C84-86C7-5BFDF9414A22}"/>
              </a:ext>
            </a:extLst>
          </p:cNvPr>
          <p:cNvSpPr>
            <a:spLocks noGrp="1" noRot="1" noChangeAspect="1" noTextEdit="1"/>
          </p:cNvSpPr>
          <p:nvPr>
            <p:ph type="sldImg"/>
          </p:nvPr>
        </p:nvSpPr>
        <p:spPr>
          <a:ln/>
        </p:spPr>
      </p:sp>
      <p:sp>
        <p:nvSpPr>
          <p:cNvPr id="50178" name="Notes Placeholder 2">
            <a:extLst>
              <a:ext uri="{FF2B5EF4-FFF2-40B4-BE49-F238E27FC236}">
                <a16:creationId xmlns:a16="http://schemas.microsoft.com/office/drawing/2014/main" id="{133AC553-5541-4D16-B368-6174E0BE12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1DE0BDB4-985B-477D-AC34-7F1316633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E4525C7-085F-4615-B7FF-360E8D20E0BD}" type="slidenum">
              <a:rPr lang="en-US" altLang="en-US" sz="1200"/>
              <a:pPr eaLnBrk="1" hangingPunct="1"/>
              <a:t>26</a:t>
            </a:fld>
            <a:endParaRPr lang="en-US" altLang="en-US" sz="1200"/>
          </a:p>
        </p:txBody>
      </p:sp>
    </p:spTree>
    <p:extLst>
      <p:ext uri="{BB962C8B-B14F-4D97-AF65-F5344CB8AC3E}">
        <p14:creationId xmlns:p14="http://schemas.microsoft.com/office/powerpoint/2010/main" val="1332539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BFFBD061-2C27-4C84-86C7-5BFDF9414A22}"/>
              </a:ext>
            </a:extLst>
          </p:cNvPr>
          <p:cNvSpPr>
            <a:spLocks noGrp="1" noRot="1" noChangeAspect="1" noTextEdit="1"/>
          </p:cNvSpPr>
          <p:nvPr>
            <p:ph type="sldImg"/>
          </p:nvPr>
        </p:nvSpPr>
        <p:spPr>
          <a:ln/>
        </p:spPr>
      </p:sp>
      <p:sp>
        <p:nvSpPr>
          <p:cNvPr id="50178" name="Notes Placeholder 2">
            <a:extLst>
              <a:ext uri="{FF2B5EF4-FFF2-40B4-BE49-F238E27FC236}">
                <a16:creationId xmlns:a16="http://schemas.microsoft.com/office/drawing/2014/main" id="{133AC553-5541-4D16-B368-6174E0BE12F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1DE0BDB4-985B-477D-AC34-7F13166331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E4525C7-085F-4615-B7FF-360E8D20E0BD}" type="slidenum">
              <a:rPr lang="en-US" altLang="en-US" sz="1200"/>
              <a:pPr eaLnBrk="1" hangingPunct="1"/>
              <a:t>27</a:t>
            </a:fld>
            <a:endParaRPr lang="en-US" altLang="en-US" sz="1200"/>
          </a:p>
        </p:txBody>
      </p:sp>
    </p:spTree>
    <p:extLst>
      <p:ext uri="{BB962C8B-B14F-4D97-AF65-F5344CB8AC3E}">
        <p14:creationId xmlns:p14="http://schemas.microsoft.com/office/powerpoint/2010/main" val="274312623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F689B2F1-8755-4B1E-B646-F5456312DA54}"/>
              </a:ext>
            </a:extLst>
          </p:cNvPr>
          <p:cNvSpPr>
            <a:spLocks noGrp="1" noRot="1" noChangeAspect="1" noTextEdit="1"/>
          </p:cNvSpPr>
          <p:nvPr>
            <p:ph type="sldImg"/>
          </p:nvPr>
        </p:nvSpPr>
        <p:spPr>
          <a:ln/>
        </p:spPr>
      </p:sp>
      <p:sp>
        <p:nvSpPr>
          <p:cNvPr id="52226" name="Notes Placeholder 2">
            <a:extLst>
              <a:ext uri="{FF2B5EF4-FFF2-40B4-BE49-F238E27FC236}">
                <a16:creationId xmlns:a16="http://schemas.microsoft.com/office/drawing/2014/main" id="{30EC7494-7920-4923-B3A2-4857864FB7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6C9326FA-85AF-488A-95C5-C9FEE4A80DE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75B0CEF4-9D9B-495C-81BE-5CA2DBF676DE}" type="slidenum">
              <a:rPr lang="en-US" altLang="en-US" sz="1200"/>
              <a:pPr algn="r" eaLnBrk="1" hangingPunct="1"/>
              <a:t>28</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A26ED7E6-5486-44D0-A4DC-EC22846AB40D}"/>
              </a:ext>
            </a:extLst>
          </p:cNvPr>
          <p:cNvSpPr>
            <a:spLocks noGrp="1" noRot="1" noChangeAspect="1" noTextEdit="1"/>
          </p:cNvSpPr>
          <p:nvPr>
            <p:ph type="sldImg"/>
          </p:nvPr>
        </p:nvSpPr>
        <p:spPr>
          <a:solidFill>
            <a:srgbClr val="FFFFFF"/>
          </a:solidFill>
          <a:ln/>
        </p:spPr>
      </p:sp>
      <p:sp>
        <p:nvSpPr>
          <p:cNvPr id="54274" name="Notes Placeholder 2">
            <a:extLst>
              <a:ext uri="{FF2B5EF4-FFF2-40B4-BE49-F238E27FC236}">
                <a16:creationId xmlns:a16="http://schemas.microsoft.com/office/drawing/2014/main" id="{11AEDB18-3C6C-49D1-A18C-4BE938C420C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29D6CEE5-DB52-4C5F-BC51-4C96DC1CE72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28D8F3-4660-48D2-B20A-3837E65ACC88}" type="slidenum">
              <a:rPr lang="en-US" altLang="en-US" sz="1200"/>
              <a:pPr algn="r" eaLnBrk="1" hangingPunct="1"/>
              <a:t>29</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13C6DB07-5F0C-40A7-9CAE-54E6E17EA909}"/>
              </a:ext>
            </a:extLst>
          </p:cNvPr>
          <p:cNvSpPr>
            <a:spLocks noGrp="1" noRot="1" noChangeAspect="1" noTextEdit="1"/>
          </p:cNvSpPr>
          <p:nvPr>
            <p:ph type="sldImg"/>
          </p:nvPr>
        </p:nvSpPr>
        <p:spPr>
          <a:ln/>
        </p:spPr>
      </p:sp>
      <p:sp>
        <p:nvSpPr>
          <p:cNvPr id="11266" name="Notes Placeholder 2">
            <a:extLst>
              <a:ext uri="{FF2B5EF4-FFF2-40B4-BE49-F238E27FC236}">
                <a16:creationId xmlns:a16="http://schemas.microsoft.com/office/drawing/2014/main" id="{B65EF3DF-4F35-408D-BFF2-8DA553AA467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7" name="Slide Number Placeholder 3">
            <a:extLst>
              <a:ext uri="{FF2B5EF4-FFF2-40B4-BE49-F238E27FC236}">
                <a16:creationId xmlns:a16="http://schemas.microsoft.com/office/drawing/2014/main" id="{8E8E6985-76EE-46FD-BC95-F213B87B59E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1EF5770-7886-462D-8C48-89CB3F8A4520}" type="slidenum">
              <a:rPr lang="en-US" altLang="en-US" sz="1200"/>
              <a:pPr algn="r" eaLnBrk="1" hangingPunct="1"/>
              <a:t>3</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9BEC933B-B66A-433C-AA5D-3613BCC004E9}"/>
              </a:ext>
            </a:extLst>
          </p:cNvPr>
          <p:cNvSpPr>
            <a:spLocks noGrp="1" noRot="1" noChangeAspect="1" noTextEdit="1"/>
          </p:cNvSpPr>
          <p:nvPr>
            <p:ph type="sldImg"/>
          </p:nvPr>
        </p:nvSpPr>
        <p:spPr>
          <a:ln/>
        </p:spPr>
      </p:sp>
      <p:sp>
        <p:nvSpPr>
          <p:cNvPr id="56322" name="Notes Placeholder 2">
            <a:extLst>
              <a:ext uri="{FF2B5EF4-FFF2-40B4-BE49-F238E27FC236}">
                <a16:creationId xmlns:a16="http://schemas.microsoft.com/office/drawing/2014/main" id="{BE966D14-6C4A-4FC4-8E2D-09D15B6535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6323" name="Slide Number Placeholder 3">
            <a:extLst>
              <a:ext uri="{FF2B5EF4-FFF2-40B4-BE49-F238E27FC236}">
                <a16:creationId xmlns:a16="http://schemas.microsoft.com/office/drawing/2014/main" id="{1636904E-510D-4A52-9319-D11E8311C5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02B1C9C-4B2B-489D-A809-6F57B80B34A9}" type="slidenum">
              <a:rPr lang="en-US" altLang="en-US" sz="1200"/>
              <a:pPr eaLnBrk="1" hangingPunct="1"/>
              <a:t>30</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7E55980A-F7B4-46E4-90B7-C02AC7D733AA}"/>
              </a:ext>
            </a:extLst>
          </p:cNvPr>
          <p:cNvSpPr>
            <a:spLocks noGrp="1" noRot="1" noChangeAspect="1" noTextEdit="1"/>
          </p:cNvSpPr>
          <p:nvPr>
            <p:ph type="sldImg"/>
          </p:nvPr>
        </p:nvSpPr>
        <p:spPr>
          <a:ln/>
        </p:spPr>
      </p:sp>
      <p:sp>
        <p:nvSpPr>
          <p:cNvPr id="60418" name="Notes Placeholder 2">
            <a:extLst>
              <a:ext uri="{FF2B5EF4-FFF2-40B4-BE49-F238E27FC236}">
                <a16:creationId xmlns:a16="http://schemas.microsoft.com/office/drawing/2014/main" id="{B708D4EA-31DB-4764-A796-29030A98FC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F4CDFB13-2EB5-4826-A7D2-02F85F5F898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839C544-A791-4C74-A9BD-91B7E58A9CA0}" type="slidenum">
              <a:rPr lang="en-US" altLang="en-US" sz="1200"/>
              <a:pPr algn="r" eaLnBrk="1" hangingPunct="1"/>
              <a:t>31</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7E55980A-F7B4-46E4-90B7-C02AC7D733AA}"/>
              </a:ext>
            </a:extLst>
          </p:cNvPr>
          <p:cNvSpPr>
            <a:spLocks noGrp="1" noRot="1" noChangeAspect="1" noTextEdit="1"/>
          </p:cNvSpPr>
          <p:nvPr>
            <p:ph type="sldImg"/>
          </p:nvPr>
        </p:nvSpPr>
        <p:spPr>
          <a:ln/>
        </p:spPr>
      </p:sp>
      <p:sp>
        <p:nvSpPr>
          <p:cNvPr id="60418" name="Notes Placeholder 2">
            <a:extLst>
              <a:ext uri="{FF2B5EF4-FFF2-40B4-BE49-F238E27FC236}">
                <a16:creationId xmlns:a16="http://schemas.microsoft.com/office/drawing/2014/main" id="{B708D4EA-31DB-4764-A796-29030A98FC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F4CDFB13-2EB5-4826-A7D2-02F85F5F898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839C544-A791-4C74-A9BD-91B7E58A9CA0}" type="slidenum">
              <a:rPr lang="en-US" altLang="en-US" sz="1200"/>
              <a:pPr algn="r" eaLnBrk="1" hangingPunct="1"/>
              <a:t>32</a:t>
            </a:fld>
            <a:endParaRPr lang="en-US" altLang="en-US" sz="1200"/>
          </a:p>
        </p:txBody>
      </p:sp>
    </p:spTree>
    <p:extLst>
      <p:ext uri="{BB962C8B-B14F-4D97-AF65-F5344CB8AC3E}">
        <p14:creationId xmlns:p14="http://schemas.microsoft.com/office/powerpoint/2010/main" val="41286333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193D661A-C10E-4E76-BDD4-B7F2F573FEFC}"/>
              </a:ext>
            </a:extLst>
          </p:cNvPr>
          <p:cNvSpPr>
            <a:spLocks noGrp="1" noRot="1" noChangeAspect="1" noTextEdit="1"/>
          </p:cNvSpPr>
          <p:nvPr>
            <p:ph type="sldImg"/>
          </p:nvPr>
        </p:nvSpPr>
        <p:spPr>
          <a:ln/>
        </p:spPr>
      </p:sp>
      <p:sp>
        <p:nvSpPr>
          <p:cNvPr id="62466" name="Notes Placeholder 2">
            <a:extLst>
              <a:ext uri="{FF2B5EF4-FFF2-40B4-BE49-F238E27FC236}">
                <a16:creationId xmlns:a16="http://schemas.microsoft.com/office/drawing/2014/main" id="{FD67CF94-A350-4888-BBF2-27B394088F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2467" name="Slide Number Placeholder 3">
            <a:extLst>
              <a:ext uri="{FF2B5EF4-FFF2-40B4-BE49-F238E27FC236}">
                <a16:creationId xmlns:a16="http://schemas.microsoft.com/office/drawing/2014/main" id="{F69FE215-19E2-4D1D-A6D0-26819B086D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49F122F-5D84-4091-A9C0-3564C10C3EAD}" type="slidenum">
              <a:rPr lang="en-US" altLang="en-US" sz="1200"/>
              <a:pPr eaLnBrk="1" hangingPunct="1"/>
              <a:t>33</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56C93BA7-E68F-4F90-A16A-F1802E58E410}"/>
              </a:ext>
            </a:extLst>
          </p:cNvPr>
          <p:cNvSpPr>
            <a:spLocks noGrp="1" noRot="1" noChangeAspect="1" noTextEdit="1"/>
          </p:cNvSpPr>
          <p:nvPr>
            <p:ph type="sldImg"/>
          </p:nvPr>
        </p:nvSpPr>
        <p:spPr>
          <a:ln/>
        </p:spPr>
      </p:sp>
      <p:sp>
        <p:nvSpPr>
          <p:cNvPr id="64514" name="Notes Placeholder 2">
            <a:extLst>
              <a:ext uri="{FF2B5EF4-FFF2-40B4-BE49-F238E27FC236}">
                <a16:creationId xmlns:a16="http://schemas.microsoft.com/office/drawing/2014/main" id="{19E78828-F8FA-4CBF-9218-5B9EC36036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0109BE7B-2EBA-4D34-B392-942847AB97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120D097-CFDC-44E0-9E1C-19D33DA3FAFE}" type="slidenum">
              <a:rPr lang="en-US" altLang="en-US" sz="1200"/>
              <a:pPr eaLnBrk="1" hangingPunct="1"/>
              <a:t>34</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a16="http://schemas.microsoft.com/office/drawing/2014/main" id="{33E40592-69B7-4EB6-A47D-21F02919AD0F}"/>
              </a:ext>
            </a:extLst>
          </p:cNvPr>
          <p:cNvSpPr>
            <a:spLocks noGrp="1" noRot="1" noChangeAspect="1" noTextEdit="1"/>
          </p:cNvSpPr>
          <p:nvPr>
            <p:ph type="sldImg"/>
          </p:nvPr>
        </p:nvSpPr>
        <p:spPr>
          <a:ln/>
        </p:spPr>
      </p:sp>
      <p:sp>
        <p:nvSpPr>
          <p:cNvPr id="66562" name="Notes Placeholder 2">
            <a:extLst>
              <a:ext uri="{FF2B5EF4-FFF2-40B4-BE49-F238E27FC236}">
                <a16:creationId xmlns:a16="http://schemas.microsoft.com/office/drawing/2014/main" id="{A72C5BDC-F144-4EF0-9D08-B0F86A5AA7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6563" name="Slide Number Placeholder 3">
            <a:extLst>
              <a:ext uri="{FF2B5EF4-FFF2-40B4-BE49-F238E27FC236}">
                <a16:creationId xmlns:a16="http://schemas.microsoft.com/office/drawing/2014/main" id="{B7503C4A-D393-416C-84C4-CBAC8734034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0EBF95F-DFD7-4489-ACDE-A8776231F1D5}" type="slidenum">
              <a:rPr lang="en-US" altLang="en-US" sz="1200"/>
              <a:pPr eaLnBrk="1" hangingPunct="1"/>
              <a:t>35</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9426CC61-FBFF-4D83-9C28-B51631EB9FDC}"/>
              </a:ext>
            </a:extLst>
          </p:cNvPr>
          <p:cNvSpPr>
            <a:spLocks noGrp="1" noRot="1" noChangeAspect="1" noTextEdit="1"/>
          </p:cNvSpPr>
          <p:nvPr>
            <p:ph type="sldImg"/>
          </p:nvPr>
        </p:nvSpPr>
        <p:spPr>
          <a:ln/>
        </p:spPr>
      </p:sp>
      <p:sp>
        <p:nvSpPr>
          <p:cNvPr id="68610" name="Notes Placeholder 2">
            <a:extLst>
              <a:ext uri="{FF2B5EF4-FFF2-40B4-BE49-F238E27FC236}">
                <a16:creationId xmlns:a16="http://schemas.microsoft.com/office/drawing/2014/main" id="{CA128121-6350-4723-ADAB-B6AF538A9E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8611" name="Slide Number Placeholder 3">
            <a:extLst>
              <a:ext uri="{FF2B5EF4-FFF2-40B4-BE49-F238E27FC236}">
                <a16:creationId xmlns:a16="http://schemas.microsoft.com/office/drawing/2014/main" id="{2BB7AF76-59A2-4C82-AD74-A11216ED1F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07F3D6E-9122-474B-BFCF-3C35FBACB181}" type="slidenum">
              <a:rPr lang="en-US" altLang="en-US" sz="1200"/>
              <a:pPr eaLnBrk="1" hangingPunct="1"/>
              <a:t>36</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9426CC61-FBFF-4D83-9C28-B51631EB9FDC}"/>
              </a:ext>
            </a:extLst>
          </p:cNvPr>
          <p:cNvSpPr>
            <a:spLocks noGrp="1" noRot="1" noChangeAspect="1" noTextEdit="1"/>
          </p:cNvSpPr>
          <p:nvPr>
            <p:ph type="sldImg"/>
          </p:nvPr>
        </p:nvSpPr>
        <p:spPr>
          <a:ln/>
        </p:spPr>
      </p:sp>
      <p:sp>
        <p:nvSpPr>
          <p:cNvPr id="68610" name="Notes Placeholder 2">
            <a:extLst>
              <a:ext uri="{FF2B5EF4-FFF2-40B4-BE49-F238E27FC236}">
                <a16:creationId xmlns:a16="http://schemas.microsoft.com/office/drawing/2014/main" id="{CA128121-6350-4723-ADAB-B6AF538A9E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8611" name="Slide Number Placeholder 3">
            <a:extLst>
              <a:ext uri="{FF2B5EF4-FFF2-40B4-BE49-F238E27FC236}">
                <a16:creationId xmlns:a16="http://schemas.microsoft.com/office/drawing/2014/main" id="{2BB7AF76-59A2-4C82-AD74-A11216ED1F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07F3D6E-9122-474B-BFCF-3C35FBACB181}"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62785150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a:extLst>
              <a:ext uri="{FF2B5EF4-FFF2-40B4-BE49-F238E27FC236}">
                <a16:creationId xmlns:a16="http://schemas.microsoft.com/office/drawing/2014/main" id="{F37A71C9-263C-4D28-B280-6ECCC2BD15D1}"/>
              </a:ext>
            </a:extLst>
          </p:cNvPr>
          <p:cNvSpPr>
            <a:spLocks noGrp="1" noRot="1" noChangeAspect="1" noTextEdit="1"/>
          </p:cNvSpPr>
          <p:nvPr>
            <p:ph type="sldImg"/>
          </p:nvPr>
        </p:nvSpPr>
        <p:spPr>
          <a:ln/>
        </p:spPr>
      </p:sp>
      <p:sp>
        <p:nvSpPr>
          <p:cNvPr id="70658" name="Notes Placeholder 2">
            <a:extLst>
              <a:ext uri="{FF2B5EF4-FFF2-40B4-BE49-F238E27FC236}">
                <a16:creationId xmlns:a16="http://schemas.microsoft.com/office/drawing/2014/main" id="{1E0011D2-C58B-4AE8-8A79-EAADB08E8A6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0659" name="Slide Number Placeholder 3">
            <a:extLst>
              <a:ext uri="{FF2B5EF4-FFF2-40B4-BE49-F238E27FC236}">
                <a16:creationId xmlns:a16="http://schemas.microsoft.com/office/drawing/2014/main" id="{C0F50338-BB55-4820-BA61-C3C47FD5FD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3B2E6C5-79A7-41C5-8485-A95E6D56C1AE}" type="slidenum">
              <a:rPr lang="en-US" altLang="en-US" sz="1200"/>
              <a:pPr eaLnBrk="1" hangingPunct="1"/>
              <a:t>38</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a16="http://schemas.microsoft.com/office/drawing/2014/main" id="{698746C5-9890-4AFE-A522-9187B87EE756}"/>
              </a:ext>
            </a:extLst>
          </p:cNvPr>
          <p:cNvSpPr>
            <a:spLocks noGrp="1" noRot="1" noChangeAspect="1" noTextEdit="1"/>
          </p:cNvSpPr>
          <p:nvPr>
            <p:ph type="sldImg"/>
          </p:nvPr>
        </p:nvSpPr>
        <p:spPr>
          <a:ln/>
        </p:spPr>
      </p:sp>
      <p:sp>
        <p:nvSpPr>
          <p:cNvPr id="72706" name="Notes Placeholder 2">
            <a:extLst>
              <a:ext uri="{FF2B5EF4-FFF2-40B4-BE49-F238E27FC236}">
                <a16:creationId xmlns:a16="http://schemas.microsoft.com/office/drawing/2014/main" id="{C1E9CB14-ED5B-40F7-98D2-34117B5D9C2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2707" name="Slide Number Placeholder 3">
            <a:extLst>
              <a:ext uri="{FF2B5EF4-FFF2-40B4-BE49-F238E27FC236}">
                <a16:creationId xmlns:a16="http://schemas.microsoft.com/office/drawing/2014/main" id="{05726066-2DD9-4B25-B8D8-676E49EE83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7D417C1-05B0-4FC8-A412-FC197FFFC329}" type="slidenum">
              <a:rPr lang="en-US" altLang="en-US" sz="1200"/>
              <a:pPr eaLnBrk="1" hangingPunct="1"/>
              <a:t>39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2637AAAA-2D38-428B-BA90-F51AEC85F8EE}"/>
              </a:ext>
            </a:extLst>
          </p:cNvPr>
          <p:cNvSpPr>
            <a:spLocks noGrp="1" noRot="1" noChangeAspect="1" noTextEdit="1"/>
          </p:cNvSpPr>
          <p:nvPr>
            <p:ph type="sldImg"/>
          </p:nvPr>
        </p:nvSpPr>
        <p:spPr>
          <a:ln/>
        </p:spPr>
      </p:sp>
      <p:sp>
        <p:nvSpPr>
          <p:cNvPr id="13314" name="Notes Placeholder 2">
            <a:extLst>
              <a:ext uri="{FF2B5EF4-FFF2-40B4-BE49-F238E27FC236}">
                <a16:creationId xmlns:a16="http://schemas.microsoft.com/office/drawing/2014/main" id="{A480DEB4-6637-429A-A203-F2029FD2E7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9A050EFE-B03C-4CC6-8A44-16FCAA3B3B8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91858FD-1E13-427E-8B95-E4E364945E70}" type="slidenum">
              <a:rPr lang="en-US" altLang="en-US" sz="1200"/>
              <a:pPr algn="r" eaLnBrk="1" hangingPunct="1"/>
              <a:t>4</a:t>
            </a:fld>
            <a:endParaRPr lang="en-US" alt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128FCCEE-54A3-4D68-BC57-90125CA650B8}"/>
              </a:ext>
            </a:extLst>
          </p:cNvPr>
          <p:cNvSpPr>
            <a:spLocks noGrp="1" noRot="1" noChangeAspect="1" noTextEdit="1"/>
          </p:cNvSpPr>
          <p:nvPr>
            <p:ph type="sldImg"/>
          </p:nvPr>
        </p:nvSpPr>
        <p:spPr>
          <a:ln/>
        </p:spPr>
      </p:sp>
      <p:sp>
        <p:nvSpPr>
          <p:cNvPr id="74754" name="Notes Placeholder 2">
            <a:extLst>
              <a:ext uri="{FF2B5EF4-FFF2-40B4-BE49-F238E27FC236}">
                <a16:creationId xmlns:a16="http://schemas.microsoft.com/office/drawing/2014/main" id="{F5068604-AE52-4BD5-B366-CBE6836742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4755" name="Slide Number Placeholder 3">
            <a:extLst>
              <a:ext uri="{FF2B5EF4-FFF2-40B4-BE49-F238E27FC236}">
                <a16:creationId xmlns:a16="http://schemas.microsoft.com/office/drawing/2014/main" id="{A64B3E93-BE73-49BE-8EF3-7D0F7616D29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DC9370D-171C-4AE8-8E84-2F14C69C34FA}" type="slidenum">
              <a:rPr lang="en-US" altLang="en-US" sz="1200"/>
              <a:pPr eaLnBrk="1" hangingPunct="1"/>
              <a:t>40</a:t>
            </a:fld>
            <a:endParaRPr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A5D0F02D-5EB7-40DC-BC21-471A05AB0950}"/>
              </a:ext>
            </a:extLst>
          </p:cNvPr>
          <p:cNvSpPr>
            <a:spLocks noGrp="1" noRot="1" noChangeAspect="1" noTextEdit="1"/>
          </p:cNvSpPr>
          <p:nvPr>
            <p:ph type="sldImg"/>
          </p:nvPr>
        </p:nvSpPr>
        <p:spPr>
          <a:ln/>
        </p:spPr>
      </p:sp>
      <p:sp>
        <p:nvSpPr>
          <p:cNvPr id="76802" name="Notes Placeholder 2">
            <a:extLst>
              <a:ext uri="{FF2B5EF4-FFF2-40B4-BE49-F238E27FC236}">
                <a16:creationId xmlns:a16="http://schemas.microsoft.com/office/drawing/2014/main" id="{2BA4AD20-C3BB-4F4F-AB4F-619A13094C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5BAB0691-535F-47E8-92C7-29DD92DEBA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8F85558-B614-4226-9AA4-46F50C4D35A6}" type="slidenum">
              <a:rPr lang="en-US" altLang="en-US" sz="1200"/>
              <a:pPr eaLnBrk="1" hangingPunct="1"/>
              <a:t>41</a:t>
            </a:fld>
            <a:endParaRPr lang="en-US" alt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A5D0F02D-5EB7-40DC-BC21-471A05AB0950}"/>
              </a:ext>
            </a:extLst>
          </p:cNvPr>
          <p:cNvSpPr>
            <a:spLocks noGrp="1" noRot="1" noChangeAspect="1" noTextEdit="1"/>
          </p:cNvSpPr>
          <p:nvPr>
            <p:ph type="sldImg"/>
          </p:nvPr>
        </p:nvSpPr>
        <p:spPr>
          <a:ln/>
        </p:spPr>
      </p:sp>
      <p:sp>
        <p:nvSpPr>
          <p:cNvPr id="76802" name="Notes Placeholder 2">
            <a:extLst>
              <a:ext uri="{FF2B5EF4-FFF2-40B4-BE49-F238E27FC236}">
                <a16:creationId xmlns:a16="http://schemas.microsoft.com/office/drawing/2014/main" id="{2BA4AD20-C3BB-4F4F-AB4F-619A13094C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5BAB0691-535F-47E8-92C7-29DD92DEBA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8F85558-B614-4226-9AA4-46F50C4D35A6}" type="slidenum">
              <a:rPr lang="en-US" altLang="en-US" sz="1200"/>
              <a:pPr eaLnBrk="1" hangingPunct="1"/>
              <a:t>42</a:t>
            </a:fld>
            <a:endParaRPr lang="en-US" altLang="en-US" sz="1200"/>
          </a:p>
        </p:txBody>
      </p:sp>
    </p:spTree>
    <p:extLst>
      <p:ext uri="{BB962C8B-B14F-4D97-AF65-F5344CB8AC3E}">
        <p14:creationId xmlns:p14="http://schemas.microsoft.com/office/powerpoint/2010/main" val="33782512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A5D0F02D-5EB7-40DC-BC21-471A05AB0950}"/>
              </a:ext>
            </a:extLst>
          </p:cNvPr>
          <p:cNvSpPr>
            <a:spLocks noGrp="1" noRot="1" noChangeAspect="1" noTextEdit="1"/>
          </p:cNvSpPr>
          <p:nvPr>
            <p:ph type="sldImg"/>
          </p:nvPr>
        </p:nvSpPr>
        <p:spPr>
          <a:ln/>
        </p:spPr>
      </p:sp>
      <p:sp>
        <p:nvSpPr>
          <p:cNvPr id="76802" name="Notes Placeholder 2">
            <a:extLst>
              <a:ext uri="{FF2B5EF4-FFF2-40B4-BE49-F238E27FC236}">
                <a16:creationId xmlns:a16="http://schemas.microsoft.com/office/drawing/2014/main" id="{2BA4AD20-C3BB-4F4F-AB4F-619A13094C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5BAB0691-535F-47E8-92C7-29DD92DEBA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8F85558-B614-4226-9AA4-46F50C4D35A6}"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4840200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A5D0F02D-5EB7-40DC-BC21-471A05AB0950}"/>
              </a:ext>
            </a:extLst>
          </p:cNvPr>
          <p:cNvSpPr>
            <a:spLocks noGrp="1" noRot="1" noChangeAspect="1" noTextEdit="1"/>
          </p:cNvSpPr>
          <p:nvPr>
            <p:ph type="sldImg"/>
          </p:nvPr>
        </p:nvSpPr>
        <p:spPr>
          <a:ln/>
        </p:spPr>
      </p:sp>
      <p:sp>
        <p:nvSpPr>
          <p:cNvPr id="76802" name="Notes Placeholder 2">
            <a:extLst>
              <a:ext uri="{FF2B5EF4-FFF2-40B4-BE49-F238E27FC236}">
                <a16:creationId xmlns:a16="http://schemas.microsoft.com/office/drawing/2014/main" id="{2BA4AD20-C3BB-4F4F-AB4F-619A13094C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5BAB0691-535F-47E8-92C7-29DD92DEBA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8F85558-B614-4226-9AA4-46F50C4D35A6}"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411202035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D5C18993-0F70-48E1-8F7C-4501C991FA9B}"/>
              </a:ext>
            </a:extLst>
          </p:cNvPr>
          <p:cNvSpPr>
            <a:spLocks noGrp="1" noRot="1" noChangeAspect="1" noTextEdit="1"/>
          </p:cNvSpPr>
          <p:nvPr>
            <p:ph type="sldImg"/>
          </p:nvPr>
        </p:nvSpPr>
        <p:spPr>
          <a:ln/>
        </p:spPr>
      </p:sp>
      <p:sp>
        <p:nvSpPr>
          <p:cNvPr id="78850" name="Notes Placeholder 2">
            <a:extLst>
              <a:ext uri="{FF2B5EF4-FFF2-40B4-BE49-F238E27FC236}">
                <a16:creationId xmlns:a16="http://schemas.microsoft.com/office/drawing/2014/main" id="{1C27B9D4-C1B6-4C6D-A4FD-A9CF6A5C3F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8851" name="Slide Number Placeholder 3">
            <a:extLst>
              <a:ext uri="{FF2B5EF4-FFF2-40B4-BE49-F238E27FC236}">
                <a16:creationId xmlns:a16="http://schemas.microsoft.com/office/drawing/2014/main" id="{7872722C-16E9-4EED-8CBA-890CD593944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5AC89D5-71D1-4B5D-8DBC-481BCBC2EDDB}" type="slidenum">
              <a:rPr lang="en-US" altLang="en-US" sz="1200"/>
              <a:pPr eaLnBrk="1" hangingPunct="1"/>
              <a:t>45</a:t>
            </a:fld>
            <a:endParaRPr lang="en-US" alt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40A1E1F6-27BD-496F-B059-5A17A54835EB}"/>
              </a:ext>
            </a:extLst>
          </p:cNvPr>
          <p:cNvSpPr>
            <a:spLocks noGrp="1" noRot="1" noChangeAspect="1" noTextEdit="1"/>
          </p:cNvSpPr>
          <p:nvPr>
            <p:ph type="sldImg"/>
          </p:nvPr>
        </p:nvSpPr>
        <p:spPr>
          <a:ln/>
        </p:spPr>
      </p:sp>
      <p:sp>
        <p:nvSpPr>
          <p:cNvPr id="80898" name="Notes Placeholder 2">
            <a:extLst>
              <a:ext uri="{FF2B5EF4-FFF2-40B4-BE49-F238E27FC236}">
                <a16:creationId xmlns:a16="http://schemas.microsoft.com/office/drawing/2014/main" id="{CABA2F44-289E-40E8-BBD1-F540BC3AA18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B5B6B7BA-1618-41AB-9EC6-8310AC58816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2F4E4C1-AE60-4A8E-BF2B-2E216BA21805}" type="slidenum">
              <a:rPr lang="en-US" altLang="en-US" sz="1200"/>
              <a:pPr eaLnBrk="1" hangingPunct="1"/>
              <a:t>46</a:t>
            </a:fld>
            <a:endParaRPr lang="en-US" alt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A474A96A-BF02-4017-99CB-D5CCD6B59F11}"/>
              </a:ext>
            </a:extLst>
          </p:cNvPr>
          <p:cNvSpPr>
            <a:spLocks noGrp="1" noRot="1" noChangeAspect="1" noTextEdit="1"/>
          </p:cNvSpPr>
          <p:nvPr>
            <p:ph type="sldImg"/>
          </p:nvPr>
        </p:nvSpPr>
        <p:spPr>
          <a:ln/>
        </p:spPr>
      </p:sp>
      <p:sp>
        <p:nvSpPr>
          <p:cNvPr id="82946" name="Notes Placeholder 2">
            <a:extLst>
              <a:ext uri="{FF2B5EF4-FFF2-40B4-BE49-F238E27FC236}">
                <a16:creationId xmlns:a16="http://schemas.microsoft.com/office/drawing/2014/main" id="{046CB317-CDC1-49BF-B783-449C6116216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B0AB90E5-195B-43EB-BD76-D8C04AF7E35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99CC9B7-D6CC-4275-8A73-48F579371767}" type="slidenum">
              <a:rPr lang="en-US" altLang="en-US" sz="1200"/>
              <a:pPr eaLnBrk="1" hangingPunct="1"/>
              <a:t>47</a:t>
            </a:fld>
            <a:endParaRPr lang="en-US" alt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BC4ED2AC-8282-42AD-B12B-AB0ABEF0E5BC}"/>
              </a:ext>
            </a:extLst>
          </p:cNvPr>
          <p:cNvSpPr>
            <a:spLocks noGrp="1" noRot="1" noChangeAspect="1" noTextEdit="1"/>
          </p:cNvSpPr>
          <p:nvPr>
            <p:ph type="sldImg"/>
          </p:nvPr>
        </p:nvSpPr>
        <p:spPr>
          <a:ln/>
        </p:spPr>
      </p:sp>
      <p:sp>
        <p:nvSpPr>
          <p:cNvPr id="84994" name="Notes Placeholder 2">
            <a:extLst>
              <a:ext uri="{FF2B5EF4-FFF2-40B4-BE49-F238E27FC236}">
                <a16:creationId xmlns:a16="http://schemas.microsoft.com/office/drawing/2014/main" id="{964FABE9-A3C2-4068-A3E7-76A859E53E6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4995" name="Slide Number Placeholder 3">
            <a:extLst>
              <a:ext uri="{FF2B5EF4-FFF2-40B4-BE49-F238E27FC236}">
                <a16:creationId xmlns:a16="http://schemas.microsoft.com/office/drawing/2014/main" id="{76E09575-6AF8-4DC3-B715-BD69DC9E16B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18DE12B-B71B-408A-9F2C-EE466C700A84}" type="slidenum">
              <a:rPr lang="en-US" altLang="en-US" sz="1200"/>
              <a:pPr algn="r" eaLnBrk="1" hangingPunct="1"/>
              <a:t>48</a:t>
            </a:fld>
            <a:endParaRPr lang="en-US" alt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a:extLst>
              <a:ext uri="{FF2B5EF4-FFF2-40B4-BE49-F238E27FC236}">
                <a16:creationId xmlns:a16="http://schemas.microsoft.com/office/drawing/2014/main" id="{5100F2C8-C545-4B0F-9F3C-F30B7A54A831}"/>
              </a:ext>
            </a:extLst>
          </p:cNvPr>
          <p:cNvSpPr>
            <a:spLocks noGrp="1" noRot="1" noChangeAspect="1" noTextEdit="1"/>
          </p:cNvSpPr>
          <p:nvPr>
            <p:ph type="sldImg"/>
          </p:nvPr>
        </p:nvSpPr>
        <p:spPr>
          <a:solidFill>
            <a:srgbClr val="FFFFFF"/>
          </a:solidFill>
          <a:ln/>
        </p:spPr>
      </p:sp>
      <p:sp>
        <p:nvSpPr>
          <p:cNvPr id="87042" name="Notes Placeholder 2">
            <a:extLst>
              <a:ext uri="{FF2B5EF4-FFF2-40B4-BE49-F238E27FC236}">
                <a16:creationId xmlns:a16="http://schemas.microsoft.com/office/drawing/2014/main" id="{B57A9D3D-D636-49AE-8AB4-4C99077712D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7043" name="Slide Number Placeholder 3">
            <a:extLst>
              <a:ext uri="{FF2B5EF4-FFF2-40B4-BE49-F238E27FC236}">
                <a16:creationId xmlns:a16="http://schemas.microsoft.com/office/drawing/2014/main" id="{2C2FC46D-B4C0-438D-BC20-1A605455870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ABEA50-141E-4E2E-B1AA-3DC06090297F}" type="slidenum">
              <a:rPr lang="en-US" altLang="en-US" sz="1200"/>
              <a:pPr algn="r" eaLnBrk="1" hangingPunct="1"/>
              <a:t>49</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2637AAAA-2D38-428B-BA90-F51AEC85F8EE}"/>
              </a:ext>
            </a:extLst>
          </p:cNvPr>
          <p:cNvSpPr>
            <a:spLocks noGrp="1" noRot="1" noChangeAspect="1" noTextEdit="1"/>
          </p:cNvSpPr>
          <p:nvPr>
            <p:ph type="sldImg"/>
          </p:nvPr>
        </p:nvSpPr>
        <p:spPr>
          <a:ln/>
        </p:spPr>
      </p:sp>
      <p:sp>
        <p:nvSpPr>
          <p:cNvPr id="13314" name="Notes Placeholder 2">
            <a:extLst>
              <a:ext uri="{FF2B5EF4-FFF2-40B4-BE49-F238E27FC236}">
                <a16:creationId xmlns:a16="http://schemas.microsoft.com/office/drawing/2014/main" id="{A480DEB4-6637-429A-A203-F2029FD2E7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9A050EFE-B03C-4CC6-8A44-16FCAA3B3B8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91858FD-1E13-427E-8B95-E4E364945E70}"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12699654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E66970E4-15E6-4C57-8C56-91011E8753C4}"/>
              </a:ext>
            </a:extLst>
          </p:cNvPr>
          <p:cNvSpPr>
            <a:spLocks noGrp="1" noRot="1" noChangeAspect="1" noTextEdit="1"/>
          </p:cNvSpPr>
          <p:nvPr>
            <p:ph type="sldImg"/>
          </p:nvPr>
        </p:nvSpPr>
        <p:spPr>
          <a:solidFill>
            <a:srgbClr val="FFFFFF"/>
          </a:solidFill>
          <a:ln/>
        </p:spPr>
      </p:sp>
      <p:sp>
        <p:nvSpPr>
          <p:cNvPr id="89090" name="Notes Placeholder 2">
            <a:extLst>
              <a:ext uri="{FF2B5EF4-FFF2-40B4-BE49-F238E27FC236}">
                <a16:creationId xmlns:a16="http://schemas.microsoft.com/office/drawing/2014/main" id="{BFD77850-984D-400E-B33B-27A74A530198}"/>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9091" name="Slide Number Placeholder 3">
            <a:extLst>
              <a:ext uri="{FF2B5EF4-FFF2-40B4-BE49-F238E27FC236}">
                <a16:creationId xmlns:a16="http://schemas.microsoft.com/office/drawing/2014/main" id="{A83A48BC-7C70-429E-900B-3DE8DCE1DD1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2766E3E6-CEE7-4425-A5BA-0CC97FC45938}" type="slidenum">
              <a:rPr lang="en-US" altLang="en-US" sz="1200"/>
              <a:pPr algn="r" eaLnBrk="1" hangingPunct="1"/>
              <a:t>50</a:t>
            </a:fld>
            <a:endParaRPr lang="en-US" alt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13EECDDD-F0E7-480B-A4C1-2FF4F6613E1A}"/>
              </a:ext>
            </a:extLst>
          </p:cNvPr>
          <p:cNvSpPr>
            <a:spLocks noGrp="1" noRot="1" noChangeAspect="1" noTextEdit="1"/>
          </p:cNvSpPr>
          <p:nvPr>
            <p:ph type="sldImg"/>
          </p:nvPr>
        </p:nvSpPr>
        <p:spPr>
          <a:solidFill>
            <a:srgbClr val="FFFFFF"/>
          </a:solidFill>
          <a:ln/>
        </p:spPr>
      </p:sp>
      <p:sp>
        <p:nvSpPr>
          <p:cNvPr id="91138" name="Notes Placeholder 2">
            <a:extLst>
              <a:ext uri="{FF2B5EF4-FFF2-40B4-BE49-F238E27FC236}">
                <a16:creationId xmlns:a16="http://schemas.microsoft.com/office/drawing/2014/main" id="{8991706B-93E1-408D-A434-C03A259D43B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1139" name="Slide Number Placeholder 3">
            <a:extLst>
              <a:ext uri="{FF2B5EF4-FFF2-40B4-BE49-F238E27FC236}">
                <a16:creationId xmlns:a16="http://schemas.microsoft.com/office/drawing/2014/main" id="{C3E273C1-3C24-4F40-A5EF-1AA6CFF9822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2277509-516F-4973-92F3-501415B0B31B}" type="slidenum">
              <a:rPr lang="en-US" altLang="en-US" sz="1200"/>
              <a:pPr algn="r" eaLnBrk="1" hangingPunct="1"/>
              <a:t>51</a:t>
            </a:fld>
            <a:endParaRPr lang="en-US" alt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13EECDDD-F0E7-480B-A4C1-2FF4F6613E1A}"/>
              </a:ext>
            </a:extLst>
          </p:cNvPr>
          <p:cNvSpPr>
            <a:spLocks noGrp="1" noRot="1" noChangeAspect="1" noTextEdit="1"/>
          </p:cNvSpPr>
          <p:nvPr>
            <p:ph type="sldImg"/>
          </p:nvPr>
        </p:nvSpPr>
        <p:spPr>
          <a:solidFill>
            <a:srgbClr val="FFFFFF"/>
          </a:solidFill>
          <a:ln/>
        </p:spPr>
      </p:sp>
      <p:sp>
        <p:nvSpPr>
          <p:cNvPr id="91138" name="Notes Placeholder 2">
            <a:extLst>
              <a:ext uri="{FF2B5EF4-FFF2-40B4-BE49-F238E27FC236}">
                <a16:creationId xmlns:a16="http://schemas.microsoft.com/office/drawing/2014/main" id="{8991706B-93E1-408D-A434-C03A259D43B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1139" name="Slide Number Placeholder 3">
            <a:extLst>
              <a:ext uri="{FF2B5EF4-FFF2-40B4-BE49-F238E27FC236}">
                <a16:creationId xmlns:a16="http://schemas.microsoft.com/office/drawing/2014/main" id="{C3E273C1-3C24-4F40-A5EF-1AA6CFF9822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2277509-516F-4973-92F3-501415B0B31B}" type="slidenum">
              <a:rPr lang="en-US" altLang="en-US" sz="1200"/>
              <a:pPr algn="r" eaLnBrk="1" hangingPunct="1"/>
              <a:t>52</a:t>
            </a:fld>
            <a:endParaRPr lang="en-US" altLang="en-US" sz="1200"/>
          </a:p>
        </p:txBody>
      </p:sp>
    </p:spTree>
    <p:extLst>
      <p:ext uri="{BB962C8B-B14F-4D97-AF65-F5344CB8AC3E}">
        <p14:creationId xmlns:p14="http://schemas.microsoft.com/office/powerpoint/2010/main" val="210566516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6639AF9A-5421-49EB-8D82-6DC304E39E19}"/>
              </a:ext>
            </a:extLst>
          </p:cNvPr>
          <p:cNvSpPr>
            <a:spLocks noGrp="1" noRot="1" noChangeAspect="1" noTextEdit="1"/>
          </p:cNvSpPr>
          <p:nvPr>
            <p:ph type="sldImg"/>
          </p:nvPr>
        </p:nvSpPr>
        <p:spPr>
          <a:solidFill>
            <a:srgbClr val="FFFFFF"/>
          </a:solidFill>
          <a:ln/>
        </p:spPr>
      </p:sp>
      <p:sp>
        <p:nvSpPr>
          <p:cNvPr id="93186" name="Notes Placeholder 2">
            <a:extLst>
              <a:ext uri="{FF2B5EF4-FFF2-40B4-BE49-F238E27FC236}">
                <a16:creationId xmlns:a16="http://schemas.microsoft.com/office/drawing/2014/main" id="{3BE1637F-685D-44EA-B7C0-3476A66C0E68}"/>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3187" name="Slide Number Placeholder 3">
            <a:extLst>
              <a:ext uri="{FF2B5EF4-FFF2-40B4-BE49-F238E27FC236}">
                <a16:creationId xmlns:a16="http://schemas.microsoft.com/office/drawing/2014/main" id="{0CB0EEE2-09B1-4CBE-B558-EC09ED3F91B8}"/>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41398C6-43EB-4D6F-B799-CC6109DEB74D}" type="slidenum">
              <a:rPr lang="en-US" altLang="en-US" sz="1200"/>
              <a:pPr algn="r" eaLnBrk="1" hangingPunct="1"/>
              <a:t>53</a:t>
            </a:fld>
            <a:endParaRPr lang="en-US" alt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a:extLst>
              <a:ext uri="{FF2B5EF4-FFF2-40B4-BE49-F238E27FC236}">
                <a16:creationId xmlns:a16="http://schemas.microsoft.com/office/drawing/2014/main" id="{64CA600A-FE78-444C-A23A-CBBA5250E216}"/>
              </a:ext>
            </a:extLst>
          </p:cNvPr>
          <p:cNvSpPr>
            <a:spLocks noGrp="1" noRot="1" noChangeAspect="1" noTextEdit="1"/>
          </p:cNvSpPr>
          <p:nvPr>
            <p:ph type="sldImg"/>
          </p:nvPr>
        </p:nvSpPr>
        <p:spPr>
          <a:ln/>
        </p:spPr>
      </p:sp>
      <p:sp>
        <p:nvSpPr>
          <p:cNvPr id="95234" name="Notes Placeholder 2">
            <a:extLst>
              <a:ext uri="{FF2B5EF4-FFF2-40B4-BE49-F238E27FC236}">
                <a16:creationId xmlns:a16="http://schemas.microsoft.com/office/drawing/2014/main" id="{7B6E575F-1B95-4679-B9A0-009BE2CD23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5235" name="Slide Number Placeholder 3">
            <a:extLst>
              <a:ext uri="{FF2B5EF4-FFF2-40B4-BE49-F238E27FC236}">
                <a16:creationId xmlns:a16="http://schemas.microsoft.com/office/drawing/2014/main" id="{4ADA79B0-F8AD-441A-84BD-F076EB2FE54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57A221A-C04E-49C1-A61A-E720A6BB57CF}" type="slidenum">
              <a:rPr lang="en-US" altLang="en-US" sz="1200"/>
              <a:pPr eaLnBrk="1" hangingPunct="1"/>
              <a:t>54</a:t>
            </a:fld>
            <a:endParaRPr lang="en-US" alt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a:extLst>
              <a:ext uri="{FF2B5EF4-FFF2-40B4-BE49-F238E27FC236}">
                <a16:creationId xmlns:a16="http://schemas.microsoft.com/office/drawing/2014/main" id="{2B84D450-FD03-4057-B2BB-7A018647A413}"/>
              </a:ext>
            </a:extLst>
          </p:cNvPr>
          <p:cNvSpPr>
            <a:spLocks noGrp="1" noRot="1" noChangeAspect="1" noTextEdit="1"/>
          </p:cNvSpPr>
          <p:nvPr>
            <p:ph type="sldImg"/>
          </p:nvPr>
        </p:nvSpPr>
        <p:spPr>
          <a:ln/>
        </p:spPr>
      </p:sp>
      <p:sp>
        <p:nvSpPr>
          <p:cNvPr id="97282" name="Notes Placeholder 2">
            <a:extLst>
              <a:ext uri="{FF2B5EF4-FFF2-40B4-BE49-F238E27FC236}">
                <a16:creationId xmlns:a16="http://schemas.microsoft.com/office/drawing/2014/main" id="{64E8F18D-537D-43DD-9E1F-6A7EB5170D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7283" name="Slide Number Placeholder 3">
            <a:extLst>
              <a:ext uri="{FF2B5EF4-FFF2-40B4-BE49-F238E27FC236}">
                <a16:creationId xmlns:a16="http://schemas.microsoft.com/office/drawing/2014/main" id="{682196FC-ECA8-40A3-BEA9-396CF2451E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F9FDA5A-5269-4045-8782-F5D856713759}" type="slidenum">
              <a:rPr lang="en-US" altLang="en-US" sz="1200"/>
              <a:pPr eaLnBrk="1" hangingPunct="1"/>
              <a:t>55</a:t>
            </a:fld>
            <a:endParaRPr lang="en-US" alt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a:extLst>
              <a:ext uri="{FF2B5EF4-FFF2-40B4-BE49-F238E27FC236}">
                <a16:creationId xmlns:a16="http://schemas.microsoft.com/office/drawing/2014/main" id="{098BF05E-CEAD-485A-9283-65E63A54D1F0}"/>
              </a:ext>
            </a:extLst>
          </p:cNvPr>
          <p:cNvSpPr>
            <a:spLocks noGrp="1" noRot="1" noChangeAspect="1" noTextEdit="1"/>
          </p:cNvSpPr>
          <p:nvPr>
            <p:ph type="sldImg"/>
          </p:nvPr>
        </p:nvSpPr>
        <p:spPr>
          <a:solidFill>
            <a:srgbClr val="FFFFFF"/>
          </a:solidFill>
          <a:ln/>
        </p:spPr>
      </p:sp>
      <p:sp>
        <p:nvSpPr>
          <p:cNvPr id="99330" name="Notes Placeholder 2">
            <a:extLst>
              <a:ext uri="{FF2B5EF4-FFF2-40B4-BE49-F238E27FC236}">
                <a16:creationId xmlns:a16="http://schemas.microsoft.com/office/drawing/2014/main" id="{FBAB73F7-1987-4D0E-99F2-D06D8C5C3C40}"/>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9331" name="Slide Number Placeholder 3">
            <a:extLst>
              <a:ext uri="{FF2B5EF4-FFF2-40B4-BE49-F238E27FC236}">
                <a16:creationId xmlns:a16="http://schemas.microsoft.com/office/drawing/2014/main" id="{B0B691EA-E538-4BAE-A01C-D46EC5E9CF5E}"/>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7731C27C-2575-4CB7-9A36-590D0FE1DCE5}" type="slidenum">
              <a:rPr lang="en-US" altLang="en-US" sz="1200"/>
              <a:pPr algn="r" eaLnBrk="1" hangingPunct="1"/>
              <a:t>56</a:t>
            </a:fld>
            <a:endParaRPr lang="en-US" altLang="en-US"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a:extLst>
              <a:ext uri="{FF2B5EF4-FFF2-40B4-BE49-F238E27FC236}">
                <a16:creationId xmlns:a16="http://schemas.microsoft.com/office/drawing/2014/main" id="{FD53C3C1-506C-478D-A686-245DC6C1B97F}"/>
              </a:ext>
            </a:extLst>
          </p:cNvPr>
          <p:cNvSpPr>
            <a:spLocks noGrp="1" noRot="1" noChangeAspect="1" noTextEdit="1"/>
          </p:cNvSpPr>
          <p:nvPr>
            <p:ph type="sldImg"/>
          </p:nvPr>
        </p:nvSpPr>
        <p:spPr>
          <a:solidFill>
            <a:srgbClr val="FFFFFF"/>
          </a:solidFill>
          <a:ln/>
        </p:spPr>
      </p:sp>
      <p:sp>
        <p:nvSpPr>
          <p:cNvPr id="101378" name="Notes Placeholder 2">
            <a:extLst>
              <a:ext uri="{FF2B5EF4-FFF2-40B4-BE49-F238E27FC236}">
                <a16:creationId xmlns:a16="http://schemas.microsoft.com/office/drawing/2014/main" id="{4FE17AFA-4B3C-4D88-817C-64EFB7AA77D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1379" name="Slide Number Placeholder 3">
            <a:extLst>
              <a:ext uri="{FF2B5EF4-FFF2-40B4-BE49-F238E27FC236}">
                <a16:creationId xmlns:a16="http://schemas.microsoft.com/office/drawing/2014/main" id="{29F9B58F-FAA4-48BE-81F3-37AB0FE5CD0A}"/>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A8708DB-B549-4B5F-B1A6-B1E01176FCFC}" type="slidenum">
              <a:rPr lang="en-US" altLang="en-US" sz="1200"/>
              <a:pPr algn="r" eaLnBrk="1" hangingPunct="1"/>
              <a:t>57</a:t>
            </a:fld>
            <a:endParaRPr lang="en-US" altLang="en-US"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a:extLst>
              <a:ext uri="{FF2B5EF4-FFF2-40B4-BE49-F238E27FC236}">
                <a16:creationId xmlns:a16="http://schemas.microsoft.com/office/drawing/2014/main" id="{FD53C3C1-506C-478D-A686-245DC6C1B97F}"/>
              </a:ext>
            </a:extLst>
          </p:cNvPr>
          <p:cNvSpPr>
            <a:spLocks noGrp="1" noRot="1" noChangeAspect="1" noTextEdit="1"/>
          </p:cNvSpPr>
          <p:nvPr>
            <p:ph type="sldImg"/>
          </p:nvPr>
        </p:nvSpPr>
        <p:spPr>
          <a:solidFill>
            <a:srgbClr val="FFFFFF"/>
          </a:solidFill>
          <a:ln/>
        </p:spPr>
      </p:sp>
      <p:sp>
        <p:nvSpPr>
          <p:cNvPr id="101378" name="Notes Placeholder 2">
            <a:extLst>
              <a:ext uri="{FF2B5EF4-FFF2-40B4-BE49-F238E27FC236}">
                <a16:creationId xmlns:a16="http://schemas.microsoft.com/office/drawing/2014/main" id="{4FE17AFA-4B3C-4D88-817C-64EFB7AA77D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1379" name="Slide Number Placeholder 3">
            <a:extLst>
              <a:ext uri="{FF2B5EF4-FFF2-40B4-BE49-F238E27FC236}">
                <a16:creationId xmlns:a16="http://schemas.microsoft.com/office/drawing/2014/main" id="{29F9B58F-FAA4-48BE-81F3-37AB0FE5CD0A}"/>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A8708DB-B549-4B5F-B1A6-B1E01176FCFC}" type="slidenum">
              <a:rPr lang="en-US" altLang="en-US" sz="1200"/>
              <a:pPr algn="r" eaLnBrk="1" hangingPunct="1"/>
              <a:t>58</a:t>
            </a:fld>
            <a:endParaRPr lang="en-US" altLang="en-US" sz="1200"/>
          </a:p>
        </p:txBody>
      </p:sp>
    </p:spTree>
    <p:extLst>
      <p:ext uri="{BB962C8B-B14F-4D97-AF65-F5344CB8AC3E}">
        <p14:creationId xmlns:p14="http://schemas.microsoft.com/office/powerpoint/2010/main" val="34352001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a:extLst>
              <a:ext uri="{FF2B5EF4-FFF2-40B4-BE49-F238E27FC236}">
                <a16:creationId xmlns:a16="http://schemas.microsoft.com/office/drawing/2014/main" id="{00D5348E-25B5-4507-8ABF-337527BEDBA4}"/>
              </a:ext>
            </a:extLst>
          </p:cNvPr>
          <p:cNvSpPr>
            <a:spLocks noGrp="1" noRot="1" noChangeAspect="1" noTextEdit="1"/>
          </p:cNvSpPr>
          <p:nvPr>
            <p:ph type="sldImg"/>
          </p:nvPr>
        </p:nvSpPr>
        <p:spPr>
          <a:solidFill>
            <a:srgbClr val="FFFFFF"/>
          </a:solidFill>
          <a:ln/>
        </p:spPr>
      </p:sp>
      <p:sp>
        <p:nvSpPr>
          <p:cNvPr id="103426" name="Notes Placeholder 2">
            <a:extLst>
              <a:ext uri="{FF2B5EF4-FFF2-40B4-BE49-F238E27FC236}">
                <a16:creationId xmlns:a16="http://schemas.microsoft.com/office/drawing/2014/main" id="{EEB0634D-28C7-4078-8AF1-E13A8530DFA5}"/>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3427" name="Slide Number Placeholder 3">
            <a:extLst>
              <a:ext uri="{FF2B5EF4-FFF2-40B4-BE49-F238E27FC236}">
                <a16:creationId xmlns:a16="http://schemas.microsoft.com/office/drawing/2014/main" id="{6F459D20-A66E-43A6-A661-536FA5207F4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2D34855-971E-4DCC-968C-3F60AC7AE03F}" type="slidenum">
              <a:rPr lang="en-US" altLang="en-US" sz="1200"/>
              <a:pPr algn="r" eaLnBrk="1" hangingPunct="1"/>
              <a:t>59</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2637AAAA-2D38-428B-BA90-F51AEC85F8EE}"/>
              </a:ext>
            </a:extLst>
          </p:cNvPr>
          <p:cNvSpPr>
            <a:spLocks noGrp="1" noRot="1" noChangeAspect="1" noTextEdit="1"/>
          </p:cNvSpPr>
          <p:nvPr>
            <p:ph type="sldImg"/>
          </p:nvPr>
        </p:nvSpPr>
        <p:spPr>
          <a:ln/>
        </p:spPr>
      </p:sp>
      <p:sp>
        <p:nvSpPr>
          <p:cNvPr id="13314" name="Notes Placeholder 2">
            <a:extLst>
              <a:ext uri="{FF2B5EF4-FFF2-40B4-BE49-F238E27FC236}">
                <a16:creationId xmlns:a16="http://schemas.microsoft.com/office/drawing/2014/main" id="{A480DEB4-6637-429A-A203-F2029FD2E7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9A050EFE-B03C-4CC6-8A44-16FCAA3B3B8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91858FD-1E13-427E-8B95-E4E364945E70}"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154198765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1A75126F-5F29-41DC-9BA0-3455E8C2CDD7}"/>
              </a:ext>
            </a:extLst>
          </p:cNvPr>
          <p:cNvSpPr>
            <a:spLocks noGrp="1" noRot="1" noChangeAspect="1" noTextEdit="1"/>
          </p:cNvSpPr>
          <p:nvPr>
            <p:ph type="sldImg"/>
          </p:nvPr>
        </p:nvSpPr>
        <p:spPr>
          <a:solidFill>
            <a:srgbClr val="FFFFFF"/>
          </a:solidFill>
          <a:ln/>
        </p:spPr>
      </p:sp>
      <p:sp>
        <p:nvSpPr>
          <p:cNvPr id="105474" name="Notes Placeholder 2">
            <a:extLst>
              <a:ext uri="{FF2B5EF4-FFF2-40B4-BE49-F238E27FC236}">
                <a16:creationId xmlns:a16="http://schemas.microsoft.com/office/drawing/2014/main" id="{D1E2BAF3-82DC-406F-9953-276D625C866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5475" name="Slide Number Placeholder 3">
            <a:extLst>
              <a:ext uri="{FF2B5EF4-FFF2-40B4-BE49-F238E27FC236}">
                <a16:creationId xmlns:a16="http://schemas.microsoft.com/office/drawing/2014/main" id="{1B60D969-58AC-4F95-8806-F5A6AFBD2CA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F2F5121-1701-4B3B-B08B-D67422BD8E19}" type="slidenum">
              <a:rPr lang="en-US" altLang="en-US" sz="1200"/>
              <a:pPr algn="r" eaLnBrk="1" hangingPunct="1"/>
              <a:t>60</a:t>
            </a:fld>
            <a:endParaRPr lang="en-US" altLang="en-US" sz="12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1A75126F-5F29-41DC-9BA0-3455E8C2CDD7}"/>
              </a:ext>
            </a:extLst>
          </p:cNvPr>
          <p:cNvSpPr>
            <a:spLocks noGrp="1" noRot="1" noChangeAspect="1" noTextEdit="1"/>
          </p:cNvSpPr>
          <p:nvPr>
            <p:ph type="sldImg"/>
          </p:nvPr>
        </p:nvSpPr>
        <p:spPr>
          <a:solidFill>
            <a:srgbClr val="FFFFFF"/>
          </a:solidFill>
          <a:ln/>
        </p:spPr>
      </p:sp>
      <p:sp>
        <p:nvSpPr>
          <p:cNvPr id="105474" name="Notes Placeholder 2">
            <a:extLst>
              <a:ext uri="{FF2B5EF4-FFF2-40B4-BE49-F238E27FC236}">
                <a16:creationId xmlns:a16="http://schemas.microsoft.com/office/drawing/2014/main" id="{D1E2BAF3-82DC-406F-9953-276D625C866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5475" name="Slide Number Placeholder 3">
            <a:extLst>
              <a:ext uri="{FF2B5EF4-FFF2-40B4-BE49-F238E27FC236}">
                <a16:creationId xmlns:a16="http://schemas.microsoft.com/office/drawing/2014/main" id="{1B60D969-58AC-4F95-8806-F5A6AFBD2CA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F2F5121-1701-4B3B-B08B-D67422BD8E19}" type="slidenum">
              <a:rPr lang="en-US" altLang="en-US" sz="1200"/>
              <a:pPr algn="r" eaLnBrk="1" hangingPunct="1"/>
              <a:t>61</a:t>
            </a:fld>
            <a:endParaRPr lang="en-US" altLang="en-US" sz="1200"/>
          </a:p>
        </p:txBody>
      </p:sp>
    </p:spTree>
    <p:extLst>
      <p:ext uri="{BB962C8B-B14F-4D97-AF65-F5344CB8AC3E}">
        <p14:creationId xmlns:p14="http://schemas.microsoft.com/office/powerpoint/2010/main" val="32979071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1A75126F-5F29-41DC-9BA0-3455E8C2CDD7}"/>
              </a:ext>
            </a:extLst>
          </p:cNvPr>
          <p:cNvSpPr>
            <a:spLocks noGrp="1" noRot="1" noChangeAspect="1" noTextEdit="1"/>
          </p:cNvSpPr>
          <p:nvPr>
            <p:ph type="sldImg"/>
          </p:nvPr>
        </p:nvSpPr>
        <p:spPr>
          <a:solidFill>
            <a:srgbClr val="FFFFFF"/>
          </a:solidFill>
          <a:ln/>
        </p:spPr>
      </p:sp>
      <p:sp>
        <p:nvSpPr>
          <p:cNvPr id="105474" name="Notes Placeholder 2">
            <a:extLst>
              <a:ext uri="{FF2B5EF4-FFF2-40B4-BE49-F238E27FC236}">
                <a16:creationId xmlns:a16="http://schemas.microsoft.com/office/drawing/2014/main" id="{D1E2BAF3-82DC-406F-9953-276D625C866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5475" name="Slide Number Placeholder 3">
            <a:extLst>
              <a:ext uri="{FF2B5EF4-FFF2-40B4-BE49-F238E27FC236}">
                <a16:creationId xmlns:a16="http://schemas.microsoft.com/office/drawing/2014/main" id="{1B60D969-58AC-4F95-8806-F5A6AFBD2CA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F2F5121-1701-4B3B-B08B-D67422BD8E19}" type="slidenum">
              <a:rPr lang="en-US" altLang="en-US" sz="1200"/>
              <a:pPr algn="r" eaLnBrk="1" hangingPunct="1"/>
              <a:t>62</a:t>
            </a:fld>
            <a:endParaRPr lang="en-US" altLang="en-US" sz="1200"/>
          </a:p>
        </p:txBody>
      </p:sp>
    </p:spTree>
    <p:extLst>
      <p:ext uri="{BB962C8B-B14F-4D97-AF65-F5344CB8AC3E}">
        <p14:creationId xmlns:p14="http://schemas.microsoft.com/office/powerpoint/2010/main" val="13279314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1A75126F-5F29-41DC-9BA0-3455E8C2CDD7}"/>
              </a:ext>
            </a:extLst>
          </p:cNvPr>
          <p:cNvSpPr>
            <a:spLocks noGrp="1" noRot="1" noChangeAspect="1" noTextEdit="1"/>
          </p:cNvSpPr>
          <p:nvPr>
            <p:ph type="sldImg"/>
          </p:nvPr>
        </p:nvSpPr>
        <p:spPr>
          <a:solidFill>
            <a:srgbClr val="FFFFFF"/>
          </a:solidFill>
          <a:ln/>
        </p:spPr>
      </p:sp>
      <p:sp>
        <p:nvSpPr>
          <p:cNvPr id="105474" name="Notes Placeholder 2">
            <a:extLst>
              <a:ext uri="{FF2B5EF4-FFF2-40B4-BE49-F238E27FC236}">
                <a16:creationId xmlns:a16="http://schemas.microsoft.com/office/drawing/2014/main" id="{D1E2BAF3-82DC-406F-9953-276D625C866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5475" name="Slide Number Placeholder 3">
            <a:extLst>
              <a:ext uri="{FF2B5EF4-FFF2-40B4-BE49-F238E27FC236}">
                <a16:creationId xmlns:a16="http://schemas.microsoft.com/office/drawing/2014/main" id="{1B60D969-58AC-4F95-8806-F5A6AFBD2CA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F2F5121-1701-4B3B-B08B-D67422BD8E19}" type="slidenum">
              <a:rPr lang="en-US" altLang="en-US" sz="1200"/>
              <a:pPr algn="r" eaLnBrk="1" hangingPunct="1"/>
              <a:t>63</a:t>
            </a:fld>
            <a:endParaRPr lang="en-US" altLang="en-US" sz="1200"/>
          </a:p>
        </p:txBody>
      </p:sp>
    </p:spTree>
    <p:extLst>
      <p:ext uri="{BB962C8B-B14F-4D97-AF65-F5344CB8AC3E}">
        <p14:creationId xmlns:p14="http://schemas.microsoft.com/office/powerpoint/2010/main" val="34941603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a:extLst>
              <a:ext uri="{FF2B5EF4-FFF2-40B4-BE49-F238E27FC236}">
                <a16:creationId xmlns:a16="http://schemas.microsoft.com/office/drawing/2014/main" id="{93844771-EA06-4614-B5F3-752C890BA00C}"/>
              </a:ext>
            </a:extLst>
          </p:cNvPr>
          <p:cNvSpPr>
            <a:spLocks noGrp="1" noRot="1" noChangeAspect="1" noTextEdit="1"/>
          </p:cNvSpPr>
          <p:nvPr>
            <p:ph type="sldImg"/>
          </p:nvPr>
        </p:nvSpPr>
        <p:spPr>
          <a:ln/>
        </p:spPr>
      </p:sp>
      <p:sp>
        <p:nvSpPr>
          <p:cNvPr id="107522" name="Notes Placeholder 2">
            <a:extLst>
              <a:ext uri="{FF2B5EF4-FFF2-40B4-BE49-F238E27FC236}">
                <a16:creationId xmlns:a16="http://schemas.microsoft.com/office/drawing/2014/main" id="{4AF035CA-6638-431E-8E4C-0D6BC7582F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7523" name="Slide Number Placeholder 3">
            <a:extLst>
              <a:ext uri="{FF2B5EF4-FFF2-40B4-BE49-F238E27FC236}">
                <a16:creationId xmlns:a16="http://schemas.microsoft.com/office/drawing/2014/main" id="{6A8EC96C-B70E-447A-8F19-D7750348B7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0C307FC-997B-4C3A-A2B9-663EFB807CB0}" type="slidenum">
              <a:rPr lang="en-US" altLang="en-US" sz="1200"/>
              <a:pPr eaLnBrk="1" hangingPunct="1"/>
              <a:t>64</a:t>
            </a:fld>
            <a:endParaRPr lang="en-US" altLang="en-US" sz="12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2DFA83F7-21C0-4DB6-BFDC-9BEBBD240A26}"/>
              </a:ext>
            </a:extLst>
          </p:cNvPr>
          <p:cNvSpPr>
            <a:spLocks noGrp="1" noRot="1" noChangeAspect="1" noTextEdit="1"/>
          </p:cNvSpPr>
          <p:nvPr>
            <p:ph type="sldImg"/>
          </p:nvPr>
        </p:nvSpPr>
        <p:spPr>
          <a:solidFill>
            <a:srgbClr val="FFFFFF"/>
          </a:solidFill>
          <a:ln/>
        </p:spPr>
      </p:sp>
      <p:sp>
        <p:nvSpPr>
          <p:cNvPr id="109570" name="Notes Placeholder 2">
            <a:extLst>
              <a:ext uri="{FF2B5EF4-FFF2-40B4-BE49-F238E27FC236}">
                <a16:creationId xmlns:a16="http://schemas.microsoft.com/office/drawing/2014/main" id="{A2E8D8B1-BE10-4CFB-9228-7098FAD807A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9571" name="Slide Number Placeholder 3">
            <a:extLst>
              <a:ext uri="{FF2B5EF4-FFF2-40B4-BE49-F238E27FC236}">
                <a16:creationId xmlns:a16="http://schemas.microsoft.com/office/drawing/2014/main" id="{A3789818-CCD1-408B-8A56-6A4296349CB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9D788D3-6B6D-4B9A-BCA5-7427995B9AD6}" type="slidenum">
              <a:rPr lang="en-US" altLang="en-US" sz="1200"/>
              <a:pPr algn="r" eaLnBrk="1" hangingPunct="1"/>
              <a:t>65</a:t>
            </a:fld>
            <a:endParaRPr lang="en-US" altLang="en-US" sz="12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A930D763-8C55-4000-8848-9C1D619E00E0}"/>
              </a:ext>
            </a:extLst>
          </p:cNvPr>
          <p:cNvSpPr>
            <a:spLocks noGrp="1" noRot="1" noChangeAspect="1" noTextEdit="1"/>
          </p:cNvSpPr>
          <p:nvPr>
            <p:ph type="sldImg"/>
          </p:nvPr>
        </p:nvSpPr>
        <p:spPr>
          <a:ln/>
        </p:spPr>
      </p:sp>
      <p:sp>
        <p:nvSpPr>
          <p:cNvPr id="111618" name="Notes Placeholder 2">
            <a:extLst>
              <a:ext uri="{FF2B5EF4-FFF2-40B4-BE49-F238E27FC236}">
                <a16:creationId xmlns:a16="http://schemas.microsoft.com/office/drawing/2014/main" id="{CFE4DBF5-F4E3-44BA-ACA5-F9879D5D987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1619" name="Slide Number Placeholder 3">
            <a:extLst>
              <a:ext uri="{FF2B5EF4-FFF2-40B4-BE49-F238E27FC236}">
                <a16:creationId xmlns:a16="http://schemas.microsoft.com/office/drawing/2014/main" id="{3328FDC1-981D-4ECA-88AF-A4A64CD5612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782E4C5-6A27-4548-ACD9-E65B84DE2969}" type="slidenum">
              <a:rPr lang="en-US" altLang="en-US" sz="1200"/>
              <a:pPr eaLnBrk="1" hangingPunct="1"/>
              <a:t>66</a:t>
            </a:fld>
            <a:endParaRPr lang="en-US" altLang="en-US" sz="12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a:extLst>
              <a:ext uri="{FF2B5EF4-FFF2-40B4-BE49-F238E27FC236}">
                <a16:creationId xmlns:a16="http://schemas.microsoft.com/office/drawing/2014/main" id="{FC52C7D0-2978-4129-8904-0BC1467382EB}"/>
              </a:ext>
            </a:extLst>
          </p:cNvPr>
          <p:cNvSpPr>
            <a:spLocks noGrp="1" noRot="1" noChangeAspect="1" noTextEdit="1"/>
          </p:cNvSpPr>
          <p:nvPr>
            <p:ph type="sldImg"/>
          </p:nvPr>
        </p:nvSpPr>
        <p:spPr>
          <a:ln/>
        </p:spPr>
      </p:sp>
      <p:sp>
        <p:nvSpPr>
          <p:cNvPr id="113666" name="Notes Placeholder 2">
            <a:extLst>
              <a:ext uri="{FF2B5EF4-FFF2-40B4-BE49-F238E27FC236}">
                <a16:creationId xmlns:a16="http://schemas.microsoft.com/office/drawing/2014/main" id="{4DB047C0-8BD4-4326-BFEA-1FE33D5AC5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3667" name="Slide Number Placeholder 3">
            <a:extLst>
              <a:ext uri="{FF2B5EF4-FFF2-40B4-BE49-F238E27FC236}">
                <a16:creationId xmlns:a16="http://schemas.microsoft.com/office/drawing/2014/main" id="{5E7FF7E2-0AF8-4032-9160-5D8FE98CB7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C594D98-350E-4F97-A04C-EB370091AC4F}" type="slidenum">
              <a:rPr lang="en-US" altLang="en-US" sz="1200"/>
              <a:pPr eaLnBrk="1" hangingPunct="1"/>
              <a:t>67</a:t>
            </a:fld>
            <a:endParaRPr lang="en-US" altLang="en-US" sz="12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a:extLst>
              <a:ext uri="{FF2B5EF4-FFF2-40B4-BE49-F238E27FC236}">
                <a16:creationId xmlns:a16="http://schemas.microsoft.com/office/drawing/2014/main" id="{5113B115-4A12-40B2-ABB5-34CDF1036D75}"/>
              </a:ext>
            </a:extLst>
          </p:cNvPr>
          <p:cNvSpPr>
            <a:spLocks noGrp="1" noRot="1" noChangeAspect="1" noTextEdit="1"/>
          </p:cNvSpPr>
          <p:nvPr>
            <p:ph type="sldImg"/>
          </p:nvPr>
        </p:nvSpPr>
        <p:spPr>
          <a:ln/>
        </p:spPr>
      </p:sp>
      <p:sp>
        <p:nvSpPr>
          <p:cNvPr id="115714" name="Notes Placeholder 2">
            <a:extLst>
              <a:ext uri="{FF2B5EF4-FFF2-40B4-BE49-F238E27FC236}">
                <a16:creationId xmlns:a16="http://schemas.microsoft.com/office/drawing/2014/main" id="{FD5EE6B2-1BCB-4D6B-8385-1EBFB7CA2D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5715" name="Slide Number Placeholder 3">
            <a:extLst>
              <a:ext uri="{FF2B5EF4-FFF2-40B4-BE49-F238E27FC236}">
                <a16:creationId xmlns:a16="http://schemas.microsoft.com/office/drawing/2014/main" id="{58B0E6CC-FECC-4792-A157-EBB59B3E3137}"/>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038F829-24B4-4F8A-8DDC-2E032BB927A1}" type="slidenum">
              <a:rPr lang="en-US" altLang="en-US" sz="1200"/>
              <a:pPr algn="r" eaLnBrk="1" hangingPunct="1"/>
              <a:t>68</a:t>
            </a:fld>
            <a:endParaRPr lang="en-US" altLang="en-US" sz="12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a:extLst>
              <a:ext uri="{FF2B5EF4-FFF2-40B4-BE49-F238E27FC236}">
                <a16:creationId xmlns:a16="http://schemas.microsoft.com/office/drawing/2014/main" id="{B1835E2F-03A8-49FD-A527-E1D70B084198}"/>
              </a:ext>
            </a:extLst>
          </p:cNvPr>
          <p:cNvSpPr>
            <a:spLocks noGrp="1" noRot="1" noChangeAspect="1" noTextEdit="1"/>
          </p:cNvSpPr>
          <p:nvPr>
            <p:ph type="sldImg"/>
          </p:nvPr>
        </p:nvSpPr>
        <p:spPr>
          <a:ln/>
        </p:spPr>
      </p:sp>
      <p:sp>
        <p:nvSpPr>
          <p:cNvPr id="117762" name="Notes Placeholder 2">
            <a:extLst>
              <a:ext uri="{FF2B5EF4-FFF2-40B4-BE49-F238E27FC236}">
                <a16:creationId xmlns:a16="http://schemas.microsoft.com/office/drawing/2014/main" id="{99E9ED5E-DAD2-4003-ACDA-991D3533D17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7763" name="Slide Number Placeholder 3">
            <a:extLst>
              <a:ext uri="{FF2B5EF4-FFF2-40B4-BE49-F238E27FC236}">
                <a16:creationId xmlns:a16="http://schemas.microsoft.com/office/drawing/2014/main" id="{BBAC16E5-F6A5-4F63-8CAF-D99E5ACDCCB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5BB1E26-60CA-4E4D-9B0F-991BD27B2B2D}" type="slidenum">
              <a:rPr lang="en-US" altLang="en-US" sz="1200"/>
              <a:pPr algn="r" eaLnBrk="1" hangingPunct="1"/>
              <a:t>69</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AEE8D8C-AC92-4BC4-B659-7E4AA83B75A4}"/>
              </a:ext>
            </a:extLst>
          </p:cNvPr>
          <p:cNvSpPr>
            <a:spLocks noGrp="1" noRot="1" noChangeAspect="1" noTextEdit="1"/>
          </p:cNvSpPr>
          <p:nvPr>
            <p:ph type="sldImg"/>
          </p:nvPr>
        </p:nvSpPr>
        <p:spPr>
          <a:solidFill>
            <a:srgbClr val="FFFFFF"/>
          </a:solidFill>
          <a:ln/>
        </p:spPr>
      </p:sp>
      <p:sp>
        <p:nvSpPr>
          <p:cNvPr id="15362" name="Notes Placeholder 2">
            <a:extLst>
              <a:ext uri="{FF2B5EF4-FFF2-40B4-BE49-F238E27FC236}">
                <a16:creationId xmlns:a16="http://schemas.microsoft.com/office/drawing/2014/main" id="{592F94AC-25FA-466A-BC2F-F434A6269BE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5363" name="Slide Number Placeholder 3">
            <a:extLst>
              <a:ext uri="{FF2B5EF4-FFF2-40B4-BE49-F238E27FC236}">
                <a16:creationId xmlns:a16="http://schemas.microsoft.com/office/drawing/2014/main" id="{BA9D1C2C-DCE8-4372-AA41-BB307C3E560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11CD9DB-4C69-419D-9A98-603B4F40713A}" type="slidenum">
              <a:rPr lang="en-US" altLang="en-US" sz="1200"/>
              <a:pPr algn="r" eaLnBrk="1" hangingPunct="1"/>
              <a:t>7</a:t>
            </a:fld>
            <a:endParaRPr lang="en-US" altLang="en-US" sz="12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a:extLst>
              <a:ext uri="{FF2B5EF4-FFF2-40B4-BE49-F238E27FC236}">
                <a16:creationId xmlns:a16="http://schemas.microsoft.com/office/drawing/2014/main" id="{48FF4AB6-5CE7-454D-A2FD-38D0E0D01388}"/>
              </a:ext>
            </a:extLst>
          </p:cNvPr>
          <p:cNvSpPr>
            <a:spLocks noGrp="1" noRot="1" noChangeAspect="1" noTextEdit="1"/>
          </p:cNvSpPr>
          <p:nvPr>
            <p:ph type="sldImg"/>
          </p:nvPr>
        </p:nvSpPr>
        <p:spPr>
          <a:solidFill>
            <a:srgbClr val="FFFFFF"/>
          </a:solidFill>
          <a:ln/>
        </p:spPr>
      </p:sp>
      <p:sp>
        <p:nvSpPr>
          <p:cNvPr id="119810" name="Notes Placeholder 2">
            <a:extLst>
              <a:ext uri="{FF2B5EF4-FFF2-40B4-BE49-F238E27FC236}">
                <a16:creationId xmlns:a16="http://schemas.microsoft.com/office/drawing/2014/main" id="{898D3BE4-7454-4469-B86A-3CBCC47BAF89}"/>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9811" name="Slide Number Placeholder 3">
            <a:extLst>
              <a:ext uri="{FF2B5EF4-FFF2-40B4-BE49-F238E27FC236}">
                <a16:creationId xmlns:a16="http://schemas.microsoft.com/office/drawing/2014/main" id="{10C1AFF6-1C90-407B-8EB3-E98A32C4DB39}"/>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E43C8EF-8056-4E39-9B4A-F72B3DAB2AB8}" type="slidenum">
              <a:rPr lang="en-US" altLang="en-US" sz="1200"/>
              <a:pPr algn="r" eaLnBrk="1" hangingPunct="1"/>
              <a:t>70</a:t>
            </a:fld>
            <a:endParaRPr lang="en-US" altLang="en-US" sz="12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a:extLst>
              <a:ext uri="{FF2B5EF4-FFF2-40B4-BE49-F238E27FC236}">
                <a16:creationId xmlns:a16="http://schemas.microsoft.com/office/drawing/2014/main" id="{48FF4AB6-5CE7-454D-A2FD-38D0E0D01388}"/>
              </a:ext>
            </a:extLst>
          </p:cNvPr>
          <p:cNvSpPr>
            <a:spLocks noGrp="1" noRot="1" noChangeAspect="1" noTextEdit="1"/>
          </p:cNvSpPr>
          <p:nvPr>
            <p:ph type="sldImg"/>
          </p:nvPr>
        </p:nvSpPr>
        <p:spPr>
          <a:solidFill>
            <a:srgbClr val="FFFFFF"/>
          </a:solidFill>
          <a:ln/>
        </p:spPr>
      </p:sp>
      <p:sp>
        <p:nvSpPr>
          <p:cNvPr id="119810" name="Notes Placeholder 2">
            <a:extLst>
              <a:ext uri="{FF2B5EF4-FFF2-40B4-BE49-F238E27FC236}">
                <a16:creationId xmlns:a16="http://schemas.microsoft.com/office/drawing/2014/main" id="{898D3BE4-7454-4469-B86A-3CBCC47BAF89}"/>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9811" name="Slide Number Placeholder 3">
            <a:extLst>
              <a:ext uri="{FF2B5EF4-FFF2-40B4-BE49-F238E27FC236}">
                <a16:creationId xmlns:a16="http://schemas.microsoft.com/office/drawing/2014/main" id="{10C1AFF6-1C90-407B-8EB3-E98A32C4DB39}"/>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E43C8EF-8056-4E39-9B4A-F72B3DAB2AB8}" type="slidenum">
              <a:rPr lang="en-US" altLang="en-US" sz="1200"/>
              <a:pPr algn="r" eaLnBrk="1" hangingPunct="1"/>
              <a:t>71</a:t>
            </a:fld>
            <a:endParaRPr lang="en-US" altLang="en-US" sz="1200"/>
          </a:p>
        </p:txBody>
      </p:sp>
    </p:spTree>
    <p:extLst>
      <p:ext uri="{BB962C8B-B14F-4D97-AF65-F5344CB8AC3E}">
        <p14:creationId xmlns:p14="http://schemas.microsoft.com/office/powerpoint/2010/main" val="64706600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a:extLst>
              <a:ext uri="{FF2B5EF4-FFF2-40B4-BE49-F238E27FC236}">
                <a16:creationId xmlns:a16="http://schemas.microsoft.com/office/drawing/2014/main" id="{1D559F10-0898-4E2F-9008-571829A43363}"/>
              </a:ext>
            </a:extLst>
          </p:cNvPr>
          <p:cNvSpPr>
            <a:spLocks noGrp="1" noRot="1" noChangeAspect="1" noTextEdit="1"/>
          </p:cNvSpPr>
          <p:nvPr>
            <p:ph type="sldImg"/>
          </p:nvPr>
        </p:nvSpPr>
        <p:spPr>
          <a:solidFill>
            <a:srgbClr val="FFFFFF"/>
          </a:solidFill>
          <a:ln/>
        </p:spPr>
      </p:sp>
      <p:sp>
        <p:nvSpPr>
          <p:cNvPr id="121858" name="Notes Placeholder 2">
            <a:extLst>
              <a:ext uri="{FF2B5EF4-FFF2-40B4-BE49-F238E27FC236}">
                <a16:creationId xmlns:a16="http://schemas.microsoft.com/office/drawing/2014/main" id="{0C3A8F32-F5DF-4AE1-99E7-3444F986B9E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21859" name="Slide Number Placeholder 3">
            <a:extLst>
              <a:ext uri="{FF2B5EF4-FFF2-40B4-BE49-F238E27FC236}">
                <a16:creationId xmlns:a16="http://schemas.microsoft.com/office/drawing/2014/main" id="{479A0B26-E8C1-4C33-BE67-C5E1AE05015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F82A9B8-7F82-4867-BD1C-72B6A219F7A6}" type="slidenum">
              <a:rPr lang="en-US" altLang="en-US" sz="1200"/>
              <a:pPr algn="r" eaLnBrk="1" hangingPunct="1"/>
              <a:t>72</a:t>
            </a:fld>
            <a:endParaRPr lang="en-US" altLang="en-US" sz="12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a:extLst>
              <a:ext uri="{FF2B5EF4-FFF2-40B4-BE49-F238E27FC236}">
                <a16:creationId xmlns:a16="http://schemas.microsoft.com/office/drawing/2014/main" id="{3D6EE446-14EE-4791-9FBB-944AD2660B56}"/>
              </a:ext>
            </a:extLst>
          </p:cNvPr>
          <p:cNvSpPr>
            <a:spLocks noGrp="1" noRot="1" noChangeAspect="1" noTextEdit="1"/>
          </p:cNvSpPr>
          <p:nvPr>
            <p:ph type="sldImg"/>
          </p:nvPr>
        </p:nvSpPr>
        <p:spPr>
          <a:ln/>
        </p:spPr>
      </p:sp>
      <p:sp>
        <p:nvSpPr>
          <p:cNvPr id="123906" name="Notes Placeholder 2">
            <a:extLst>
              <a:ext uri="{FF2B5EF4-FFF2-40B4-BE49-F238E27FC236}">
                <a16:creationId xmlns:a16="http://schemas.microsoft.com/office/drawing/2014/main" id="{AD691B93-7593-45B8-AB37-3F494D7CCE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3907" name="Slide Number Placeholder 3">
            <a:extLst>
              <a:ext uri="{FF2B5EF4-FFF2-40B4-BE49-F238E27FC236}">
                <a16:creationId xmlns:a16="http://schemas.microsoft.com/office/drawing/2014/main" id="{4C0F9048-D5F8-4DB2-8349-A97FF8E1093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1ED962C1-D3AE-42E6-816E-B86EFFE86F4E}" type="slidenum">
              <a:rPr lang="en-US" altLang="en-US" sz="1200"/>
              <a:pPr algn="r" eaLnBrk="1" hangingPunct="1"/>
              <a:t>73</a:t>
            </a:fld>
            <a:endParaRPr lang="en-US" altLang="en-US" sz="12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3720A425-13A6-414E-8F58-DBE230E39DAE}"/>
              </a:ext>
            </a:extLst>
          </p:cNvPr>
          <p:cNvSpPr>
            <a:spLocks noGrp="1" noRot="1" noChangeAspect="1" noTextEdit="1"/>
          </p:cNvSpPr>
          <p:nvPr>
            <p:ph type="sldImg"/>
          </p:nvPr>
        </p:nvSpPr>
        <p:spPr>
          <a:ln/>
        </p:spPr>
      </p:sp>
      <p:sp>
        <p:nvSpPr>
          <p:cNvPr id="125954" name="Notes Placeholder 2">
            <a:extLst>
              <a:ext uri="{FF2B5EF4-FFF2-40B4-BE49-F238E27FC236}">
                <a16:creationId xmlns:a16="http://schemas.microsoft.com/office/drawing/2014/main" id="{E4E65007-1F8C-43CF-ABB2-BFC135B721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5955" name="Slide Number Placeholder 3">
            <a:extLst>
              <a:ext uri="{FF2B5EF4-FFF2-40B4-BE49-F238E27FC236}">
                <a16:creationId xmlns:a16="http://schemas.microsoft.com/office/drawing/2014/main" id="{8851BF68-4DE3-444E-8F19-9B0B71293ED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B2484D1-CBD1-4D3F-84B5-99BA99F0BBC4}" type="slidenum">
              <a:rPr lang="en-US" altLang="en-US" sz="1200"/>
              <a:pPr algn="r" eaLnBrk="1" hangingPunct="1"/>
              <a:t>74</a:t>
            </a:fld>
            <a:endParaRPr lang="en-US" altLang="en-US" sz="12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3720A425-13A6-414E-8F58-DBE230E39DAE}"/>
              </a:ext>
            </a:extLst>
          </p:cNvPr>
          <p:cNvSpPr>
            <a:spLocks noGrp="1" noRot="1" noChangeAspect="1" noTextEdit="1"/>
          </p:cNvSpPr>
          <p:nvPr>
            <p:ph type="sldImg"/>
          </p:nvPr>
        </p:nvSpPr>
        <p:spPr>
          <a:ln/>
        </p:spPr>
      </p:sp>
      <p:sp>
        <p:nvSpPr>
          <p:cNvPr id="125954" name="Notes Placeholder 2">
            <a:extLst>
              <a:ext uri="{FF2B5EF4-FFF2-40B4-BE49-F238E27FC236}">
                <a16:creationId xmlns:a16="http://schemas.microsoft.com/office/drawing/2014/main" id="{E4E65007-1F8C-43CF-ABB2-BFC135B721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5955" name="Slide Number Placeholder 3">
            <a:extLst>
              <a:ext uri="{FF2B5EF4-FFF2-40B4-BE49-F238E27FC236}">
                <a16:creationId xmlns:a16="http://schemas.microsoft.com/office/drawing/2014/main" id="{8851BF68-4DE3-444E-8F19-9B0B71293ED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B2484D1-CBD1-4D3F-84B5-99BA99F0BBC4}" type="slidenum">
              <a:rPr lang="en-US" altLang="en-US" sz="1200"/>
              <a:pPr algn="r" eaLnBrk="1" hangingPunct="1"/>
              <a:t>75</a:t>
            </a:fld>
            <a:endParaRPr lang="en-US" altLang="en-US" sz="1200"/>
          </a:p>
        </p:txBody>
      </p:sp>
    </p:spTree>
    <p:extLst>
      <p:ext uri="{BB962C8B-B14F-4D97-AF65-F5344CB8AC3E}">
        <p14:creationId xmlns:p14="http://schemas.microsoft.com/office/powerpoint/2010/main" val="403789950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3720A425-13A6-414E-8F58-DBE230E39DAE}"/>
              </a:ext>
            </a:extLst>
          </p:cNvPr>
          <p:cNvSpPr>
            <a:spLocks noGrp="1" noRot="1" noChangeAspect="1" noTextEdit="1"/>
          </p:cNvSpPr>
          <p:nvPr>
            <p:ph type="sldImg"/>
          </p:nvPr>
        </p:nvSpPr>
        <p:spPr>
          <a:ln/>
        </p:spPr>
      </p:sp>
      <p:sp>
        <p:nvSpPr>
          <p:cNvPr id="125954" name="Notes Placeholder 2">
            <a:extLst>
              <a:ext uri="{FF2B5EF4-FFF2-40B4-BE49-F238E27FC236}">
                <a16:creationId xmlns:a16="http://schemas.microsoft.com/office/drawing/2014/main" id="{E4E65007-1F8C-43CF-ABB2-BFC135B721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5955" name="Slide Number Placeholder 3">
            <a:extLst>
              <a:ext uri="{FF2B5EF4-FFF2-40B4-BE49-F238E27FC236}">
                <a16:creationId xmlns:a16="http://schemas.microsoft.com/office/drawing/2014/main" id="{8851BF68-4DE3-444E-8F19-9B0B71293ED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B2484D1-CBD1-4D3F-84B5-99BA99F0BBC4}" type="slidenum">
              <a:rPr lang="en-US" altLang="en-US" sz="1200"/>
              <a:pPr algn="r" eaLnBrk="1" hangingPunct="1"/>
              <a:t>76</a:t>
            </a:fld>
            <a:endParaRPr lang="en-US" altLang="en-US" sz="1200"/>
          </a:p>
        </p:txBody>
      </p:sp>
    </p:spTree>
    <p:extLst>
      <p:ext uri="{BB962C8B-B14F-4D97-AF65-F5344CB8AC3E}">
        <p14:creationId xmlns:p14="http://schemas.microsoft.com/office/powerpoint/2010/main" val="16395597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a:extLst>
              <a:ext uri="{FF2B5EF4-FFF2-40B4-BE49-F238E27FC236}">
                <a16:creationId xmlns:a16="http://schemas.microsoft.com/office/drawing/2014/main" id="{688F5331-CF44-4BA5-AE80-E997A3E6434E}"/>
              </a:ext>
            </a:extLst>
          </p:cNvPr>
          <p:cNvSpPr>
            <a:spLocks noGrp="1" noRot="1" noChangeAspect="1" noTextEdit="1"/>
          </p:cNvSpPr>
          <p:nvPr>
            <p:ph type="sldImg"/>
          </p:nvPr>
        </p:nvSpPr>
        <p:spPr>
          <a:ln/>
        </p:spPr>
      </p:sp>
      <p:sp>
        <p:nvSpPr>
          <p:cNvPr id="128002" name="Notes Placeholder 2">
            <a:extLst>
              <a:ext uri="{FF2B5EF4-FFF2-40B4-BE49-F238E27FC236}">
                <a16:creationId xmlns:a16="http://schemas.microsoft.com/office/drawing/2014/main" id="{6BDB0D83-3C74-4EEA-A01C-B597F8FC4E7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8003" name="Slide Number Placeholder 3">
            <a:extLst>
              <a:ext uri="{FF2B5EF4-FFF2-40B4-BE49-F238E27FC236}">
                <a16:creationId xmlns:a16="http://schemas.microsoft.com/office/drawing/2014/main" id="{A9D0B411-43F9-4FB3-AB3F-A25FE54305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83D21EC-1DBB-4BC0-9591-78B41FF1B294}" type="slidenum">
              <a:rPr lang="en-US" altLang="en-US" sz="1200"/>
              <a:pPr eaLnBrk="1" hangingPunct="1"/>
              <a:t>77</a:t>
            </a:fld>
            <a:endParaRPr lang="en-US" altLang="en-US" sz="120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a:extLst>
              <a:ext uri="{FF2B5EF4-FFF2-40B4-BE49-F238E27FC236}">
                <a16:creationId xmlns:a16="http://schemas.microsoft.com/office/drawing/2014/main" id="{8DB37EAF-69EE-4AC1-A168-DDE5FD314D1E}"/>
              </a:ext>
            </a:extLst>
          </p:cNvPr>
          <p:cNvSpPr>
            <a:spLocks noGrp="1" noRot="1" noChangeAspect="1" noTextEdit="1"/>
          </p:cNvSpPr>
          <p:nvPr>
            <p:ph type="sldImg"/>
          </p:nvPr>
        </p:nvSpPr>
        <p:spPr>
          <a:ln/>
        </p:spPr>
      </p:sp>
      <p:sp>
        <p:nvSpPr>
          <p:cNvPr id="130050" name="Notes Placeholder 2">
            <a:extLst>
              <a:ext uri="{FF2B5EF4-FFF2-40B4-BE49-F238E27FC236}">
                <a16:creationId xmlns:a16="http://schemas.microsoft.com/office/drawing/2014/main" id="{E1E1650A-14BF-4133-8733-FA07D4A40B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0051" name="Slide Number Placeholder 3">
            <a:extLst>
              <a:ext uri="{FF2B5EF4-FFF2-40B4-BE49-F238E27FC236}">
                <a16:creationId xmlns:a16="http://schemas.microsoft.com/office/drawing/2014/main" id="{19CB7563-1362-44AF-98F5-D6450B85D8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D23616B-D608-4B1D-AE66-490ABFA819CB}" type="slidenum">
              <a:rPr lang="en-US" altLang="en-US" sz="1200"/>
              <a:pPr eaLnBrk="1" hangingPunct="1"/>
              <a:t>78</a:t>
            </a:fld>
            <a:endParaRPr lang="en-US" altLang="en-US" sz="120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a:extLst>
              <a:ext uri="{FF2B5EF4-FFF2-40B4-BE49-F238E27FC236}">
                <a16:creationId xmlns:a16="http://schemas.microsoft.com/office/drawing/2014/main" id="{24AEBF36-8E77-4594-8808-8FDF8D36CD2F}"/>
              </a:ext>
            </a:extLst>
          </p:cNvPr>
          <p:cNvSpPr>
            <a:spLocks noGrp="1" noRot="1" noChangeAspect="1" noTextEdit="1"/>
          </p:cNvSpPr>
          <p:nvPr>
            <p:ph type="sldImg"/>
          </p:nvPr>
        </p:nvSpPr>
        <p:spPr>
          <a:ln/>
        </p:spPr>
      </p:sp>
      <p:sp>
        <p:nvSpPr>
          <p:cNvPr id="132098" name="Notes Placeholder 2">
            <a:extLst>
              <a:ext uri="{FF2B5EF4-FFF2-40B4-BE49-F238E27FC236}">
                <a16:creationId xmlns:a16="http://schemas.microsoft.com/office/drawing/2014/main" id="{B7ABF25E-2DFD-4F74-B331-A832C59548A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2099" name="Slide Number Placeholder 3">
            <a:extLst>
              <a:ext uri="{FF2B5EF4-FFF2-40B4-BE49-F238E27FC236}">
                <a16:creationId xmlns:a16="http://schemas.microsoft.com/office/drawing/2014/main" id="{E2E57471-9112-4238-9D82-FEB7AC44B7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1B9F87A-D2A3-4372-95A1-B6A2E09E24DA}" type="slidenum">
              <a:rPr lang="en-US" altLang="en-US" sz="1200"/>
              <a:pPr eaLnBrk="1" hangingPunct="1"/>
              <a:t>79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3F253D3F-1B17-466D-9BC0-C7DE188E9EF3}"/>
              </a:ext>
            </a:extLst>
          </p:cNvPr>
          <p:cNvSpPr>
            <a:spLocks noGrp="1" noRot="1" noChangeAspect="1" noTextEdit="1"/>
          </p:cNvSpPr>
          <p:nvPr>
            <p:ph type="sldImg"/>
          </p:nvPr>
        </p:nvSpPr>
        <p:spPr>
          <a:solidFill>
            <a:srgbClr val="FFFFFF"/>
          </a:solidFill>
          <a:ln/>
        </p:spPr>
      </p:sp>
      <p:sp>
        <p:nvSpPr>
          <p:cNvPr id="17410" name="Notes Placeholder 2">
            <a:extLst>
              <a:ext uri="{FF2B5EF4-FFF2-40B4-BE49-F238E27FC236}">
                <a16:creationId xmlns:a16="http://schemas.microsoft.com/office/drawing/2014/main" id="{55FA40A9-78CE-4160-8F2F-8BF36A16C62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7411" name="Slide Number Placeholder 3">
            <a:extLst>
              <a:ext uri="{FF2B5EF4-FFF2-40B4-BE49-F238E27FC236}">
                <a16:creationId xmlns:a16="http://schemas.microsoft.com/office/drawing/2014/main" id="{DFC64399-7E2D-4BC4-9DD9-9972A8CFABF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AFB721A-8DD4-459F-801E-7C89E6F5636F}" type="slidenum">
              <a:rPr lang="en-US" altLang="en-US" sz="1200"/>
              <a:pPr algn="r" eaLnBrk="1" hangingPunct="1"/>
              <a:t>8</a:t>
            </a:fld>
            <a:endParaRPr lang="en-US" altLang="en-US" sz="120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a:extLst>
              <a:ext uri="{FF2B5EF4-FFF2-40B4-BE49-F238E27FC236}">
                <a16:creationId xmlns:a16="http://schemas.microsoft.com/office/drawing/2014/main" id="{D21AC030-569E-4B7B-8E23-68EA037C5843}"/>
              </a:ext>
            </a:extLst>
          </p:cNvPr>
          <p:cNvSpPr>
            <a:spLocks noGrp="1" noRot="1" noChangeAspect="1" noTextEdit="1"/>
          </p:cNvSpPr>
          <p:nvPr>
            <p:ph type="sldImg"/>
          </p:nvPr>
        </p:nvSpPr>
        <p:spPr>
          <a:ln/>
        </p:spPr>
      </p:sp>
      <p:sp>
        <p:nvSpPr>
          <p:cNvPr id="134146" name="Notes Placeholder 2">
            <a:extLst>
              <a:ext uri="{FF2B5EF4-FFF2-40B4-BE49-F238E27FC236}">
                <a16:creationId xmlns:a16="http://schemas.microsoft.com/office/drawing/2014/main" id="{60E3A3AD-EA32-4E34-95FF-78CBC0859E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4147" name="Slide Number Placeholder 3">
            <a:extLst>
              <a:ext uri="{FF2B5EF4-FFF2-40B4-BE49-F238E27FC236}">
                <a16:creationId xmlns:a16="http://schemas.microsoft.com/office/drawing/2014/main" id="{468FD123-981D-4FD5-AAE3-00114E704D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988065B-303C-4664-B841-3DE7E17E7EF1}" type="slidenum">
              <a:rPr lang="en-US" altLang="en-US" sz="1200"/>
              <a:pPr eaLnBrk="1" hangingPunct="1"/>
              <a:t>80</a:t>
            </a:fld>
            <a:endParaRPr lang="en-US" altLang="en-US" sz="120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a:extLst>
              <a:ext uri="{FF2B5EF4-FFF2-40B4-BE49-F238E27FC236}">
                <a16:creationId xmlns:a16="http://schemas.microsoft.com/office/drawing/2014/main" id="{871A95A0-E664-42DF-AAC7-B0C91CC35FB9}"/>
              </a:ext>
            </a:extLst>
          </p:cNvPr>
          <p:cNvSpPr>
            <a:spLocks noGrp="1" noRot="1" noChangeAspect="1" noTextEdit="1"/>
          </p:cNvSpPr>
          <p:nvPr>
            <p:ph type="sldImg"/>
          </p:nvPr>
        </p:nvSpPr>
        <p:spPr>
          <a:ln/>
        </p:spPr>
      </p:sp>
      <p:sp>
        <p:nvSpPr>
          <p:cNvPr id="136194" name="Notes Placeholder 2">
            <a:extLst>
              <a:ext uri="{FF2B5EF4-FFF2-40B4-BE49-F238E27FC236}">
                <a16:creationId xmlns:a16="http://schemas.microsoft.com/office/drawing/2014/main" id="{27216DA6-DA30-4AA6-8B34-727CC1F73C1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6195" name="Slide Number Placeholder 3">
            <a:extLst>
              <a:ext uri="{FF2B5EF4-FFF2-40B4-BE49-F238E27FC236}">
                <a16:creationId xmlns:a16="http://schemas.microsoft.com/office/drawing/2014/main" id="{6854A294-C15C-4919-9A5C-6A46B43FACE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406CE75-62F2-4BED-93D6-777E32B84B7A}" type="slidenum">
              <a:rPr lang="en-US" altLang="en-US" sz="1200"/>
              <a:pPr eaLnBrk="1" hangingPunct="1"/>
              <a:t>81</a:t>
            </a:fld>
            <a:endParaRPr lang="en-US" altLang="en-US" sz="120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a:extLst>
              <a:ext uri="{FF2B5EF4-FFF2-40B4-BE49-F238E27FC236}">
                <a16:creationId xmlns:a16="http://schemas.microsoft.com/office/drawing/2014/main" id="{5B0405E3-6D8D-414E-939E-00F7742D3FF8}"/>
              </a:ext>
            </a:extLst>
          </p:cNvPr>
          <p:cNvSpPr>
            <a:spLocks noGrp="1" noRot="1" noChangeAspect="1" noTextEdit="1"/>
          </p:cNvSpPr>
          <p:nvPr>
            <p:ph type="sldImg"/>
          </p:nvPr>
        </p:nvSpPr>
        <p:spPr>
          <a:ln/>
        </p:spPr>
      </p:sp>
      <p:sp>
        <p:nvSpPr>
          <p:cNvPr id="138242" name="Notes Placeholder 2">
            <a:extLst>
              <a:ext uri="{FF2B5EF4-FFF2-40B4-BE49-F238E27FC236}">
                <a16:creationId xmlns:a16="http://schemas.microsoft.com/office/drawing/2014/main" id="{4D58426B-75FA-4F7D-BDC5-75386CCF719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8243" name="Slide Number Placeholder 3">
            <a:extLst>
              <a:ext uri="{FF2B5EF4-FFF2-40B4-BE49-F238E27FC236}">
                <a16:creationId xmlns:a16="http://schemas.microsoft.com/office/drawing/2014/main" id="{6C1FF362-4A00-4F4C-8D4C-71C003B4F6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B041324-74DD-498D-AEF8-EEEF86268A69}" type="slidenum">
              <a:rPr lang="en-US" altLang="en-US" sz="1200"/>
              <a:pPr eaLnBrk="1" hangingPunct="1"/>
              <a:t>82</a:t>
            </a:fld>
            <a:endParaRPr lang="en-US" altLang="en-US" sz="120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a:extLst>
              <a:ext uri="{FF2B5EF4-FFF2-40B4-BE49-F238E27FC236}">
                <a16:creationId xmlns:a16="http://schemas.microsoft.com/office/drawing/2014/main" id="{59279748-E2E4-475B-BA3E-826BA90B5353}"/>
              </a:ext>
            </a:extLst>
          </p:cNvPr>
          <p:cNvSpPr>
            <a:spLocks noGrp="1" noRot="1" noChangeAspect="1" noTextEdit="1"/>
          </p:cNvSpPr>
          <p:nvPr>
            <p:ph type="sldImg"/>
          </p:nvPr>
        </p:nvSpPr>
        <p:spPr>
          <a:ln/>
        </p:spPr>
      </p:sp>
      <p:sp>
        <p:nvSpPr>
          <p:cNvPr id="140290" name="Notes Placeholder 2">
            <a:extLst>
              <a:ext uri="{FF2B5EF4-FFF2-40B4-BE49-F238E27FC236}">
                <a16:creationId xmlns:a16="http://schemas.microsoft.com/office/drawing/2014/main" id="{84A4E4F4-CF62-4BB6-9DA5-6A2A947570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0291" name="Slide Number Placeholder 3">
            <a:extLst>
              <a:ext uri="{FF2B5EF4-FFF2-40B4-BE49-F238E27FC236}">
                <a16:creationId xmlns:a16="http://schemas.microsoft.com/office/drawing/2014/main" id="{A9EAFDDC-4E49-4ACA-BF9E-A4DAD6640A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8751404-08A1-44F0-AB1B-C443599D81A7}" type="slidenum">
              <a:rPr lang="en-US" altLang="en-US" sz="1200"/>
              <a:pPr eaLnBrk="1" hangingPunct="1"/>
              <a:t>83</a:t>
            </a:fld>
            <a:endParaRPr lang="en-US" altLang="en-US" sz="120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a:extLst>
              <a:ext uri="{FF2B5EF4-FFF2-40B4-BE49-F238E27FC236}">
                <a16:creationId xmlns:a16="http://schemas.microsoft.com/office/drawing/2014/main" id="{3268F446-0F4A-4B3E-BCBB-D89B89089E80}"/>
              </a:ext>
            </a:extLst>
          </p:cNvPr>
          <p:cNvSpPr>
            <a:spLocks noGrp="1" noRot="1" noChangeAspect="1" noTextEdit="1"/>
          </p:cNvSpPr>
          <p:nvPr>
            <p:ph type="sldImg"/>
          </p:nvPr>
        </p:nvSpPr>
        <p:spPr>
          <a:ln/>
        </p:spPr>
      </p:sp>
      <p:sp>
        <p:nvSpPr>
          <p:cNvPr id="142338" name="Notes Placeholder 2">
            <a:extLst>
              <a:ext uri="{FF2B5EF4-FFF2-40B4-BE49-F238E27FC236}">
                <a16:creationId xmlns:a16="http://schemas.microsoft.com/office/drawing/2014/main" id="{664A6326-E183-4F34-B7B0-BCE6C3149D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2339" name="Slide Number Placeholder 3">
            <a:extLst>
              <a:ext uri="{FF2B5EF4-FFF2-40B4-BE49-F238E27FC236}">
                <a16:creationId xmlns:a16="http://schemas.microsoft.com/office/drawing/2014/main" id="{F47AE812-39ED-4574-8F8D-F5933E491A37}"/>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26948FD0-4424-4196-BC91-84F9C0869CC3}" type="slidenum">
              <a:rPr lang="en-US" altLang="en-US" sz="1200"/>
              <a:pPr algn="r" eaLnBrk="1" hangingPunct="1"/>
              <a:t>84</a:t>
            </a:fld>
            <a:endParaRPr lang="en-US" altLang="en-US" sz="120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a:extLst>
              <a:ext uri="{FF2B5EF4-FFF2-40B4-BE49-F238E27FC236}">
                <a16:creationId xmlns:a16="http://schemas.microsoft.com/office/drawing/2014/main" id="{DC94E92D-63F6-4023-A48C-7F8B879F9068}"/>
              </a:ext>
            </a:extLst>
          </p:cNvPr>
          <p:cNvSpPr>
            <a:spLocks noGrp="1" noRot="1" noChangeAspect="1" noTextEdit="1"/>
          </p:cNvSpPr>
          <p:nvPr>
            <p:ph type="sldImg"/>
          </p:nvPr>
        </p:nvSpPr>
        <p:spPr>
          <a:ln/>
        </p:spPr>
      </p:sp>
      <p:sp>
        <p:nvSpPr>
          <p:cNvPr id="144386" name="Notes Placeholder 2">
            <a:extLst>
              <a:ext uri="{FF2B5EF4-FFF2-40B4-BE49-F238E27FC236}">
                <a16:creationId xmlns:a16="http://schemas.microsoft.com/office/drawing/2014/main" id="{FA9DA2E1-4537-4B65-AC39-A4E047F2B3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4387" name="Slide Number Placeholder 3">
            <a:extLst>
              <a:ext uri="{FF2B5EF4-FFF2-40B4-BE49-F238E27FC236}">
                <a16:creationId xmlns:a16="http://schemas.microsoft.com/office/drawing/2014/main" id="{5399D0E6-7BE0-4FE9-A313-FCBB96EB837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0E06594-EE9A-4225-BB1E-B3F163CC4213}" type="slidenum">
              <a:rPr lang="en-US" altLang="en-US" sz="1200"/>
              <a:pPr algn="r" eaLnBrk="1" hangingPunct="1"/>
              <a:t>85</a:t>
            </a:fld>
            <a:endParaRPr lang="en-US" altLang="en-US" sz="120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a:extLst>
              <a:ext uri="{FF2B5EF4-FFF2-40B4-BE49-F238E27FC236}">
                <a16:creationId xmlns:a16="http://schemas.microsoft.com/office/drawing/2014/main" id="{DA17D3E5-3D82-41BF-9E98-CCC11641E570}"/>
              </a:ext>
            </a:extLst>
          </p:cNvPr>
          <p:cNvSpPr>
            <a:spLocks noGrp="1" noRot="1" noChangeAspect="1" noTextEdit="1"/>
          </p:cNvSpPr>
          <p:nvPr>
            <p:ph type="sldImg"/>
          </p:nvPr>
        </p:nvSpPr>
        <p:spPr>
          <a:ln/>
        </p:spPr>
      </p:sp>
      <p:sp>
        <p:nvSpPr>
          <p:cNvPr id="146434" name="Notes Placeholder 2">
            <a:extLst>
              <a:ext uri="{FF2B5EF4-FFF2-40B4-BE49-F238E27FC236}">
                <a16:creationId xmlns:a16="http://schemas.microsoft.com/office/drawing/2014/main" id="{2C96ACF8-6F17-4E51-987D-12A3FF22522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6435" name="Slide Number Placeholder 3">
            <a:extLst>
              <a:ext uri="{FF2B5EF4-FFF2-40B4-BE49-F238E27FC236}">
                <a16:creationId xmlns:a16="http://schemas.microsoft.com/office/drawing/2014/main" id="{3F4BFAE9-15F8-427C-9F7A-DE9F1BC44D9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083446F-32E3-4548-97A6-35BAD2D534E1}" type="slidenum">
              <a:rPr lang="en-US" altLang="en-US" sz="1200"/>
              <a:pPr algn="r" eaLnBrk="1" hangingPunct="1"/>
              <a:t>86</a:t>
            </a:fld>
            <a:endParaRPr lang="en-US" altLang="en-US" sz="120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a:extLst>
              <a:ext uri="{FF2B5EF4-FFF2-40B4-BE49-F238E27FC236}">
                <a16:creationId xmlns:a16="http://schemas.microsoft.com/office/drawing/2014/main" id="{3B2115C4-5564-4E2D-B3F0-6F714D909861}"/>
              </a:ext>
            </a:extLst>
          </p:cNvPr>
          <p:cNvSpPr>
            <a:spLocks noGrp="1" noRot="1" noChangeAspect="1" noTextEdit="1"/>
          </p:cNvSpPr>
          <p:nvPr>
            <p:ph type="sldImg"/>
          </p:nvPr>
        </p:nvSpPr>
        <p:spPr>
          <a:ln/>
        </p:spPr>
      </p:sp>
      <p:sp>
        <p:nvSpPr>
          <p:cNvPr id="148482" name="Notes Placeholder 2">
            <a:extLst>
              <a:ext uri="{FF2B5EF4-FFF2-40B4-BE49-F238E27FC236}">
                <a16:creationId xmlns:a16="http://schemas.microsoft.com/office/drawing/2014/main" id="{962F6DCB-5457-4FFD-85E9-C0DE2A1866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8483" name="Slide Number Placeholder 3">
            <a:extLst>
              <a:ext uri="{FF2B5EF4-FFF2-40B4-BE49-F238E27FC236}">
                <a16:creationId xmlns:a16="http://schemas.microsoft.com/office/drawing/2014/main" id="{BFE6AAB9-946E-422C-94E9-5F90F397AB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8562335-473F-4495-B098-FE135E7E099A}" type="slidenum">
              <a:rPr lang="en-US" altLang="en-US" sz="1200"/>
              <a:pPr eaLnBrk="1" hangingPunct="1"/>
              <a:t>87</a:t>
            </a:fld>
            <a:endParaRPr lang="en-US" altLang="en-US" sz="120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a:extLst>
              <a:ext uri="{FF2B5EF4-FFF2-40B4-BE49-F238E27FC236}">
                <a16:creationId xmlns:a16="http://schemas.microsoft.com/office/drawing/2014/main" id="{3B2115C4-5564-4E2D-B3F0-6F714D909861}"/>
              </a:ext>
            </a:extLst>
          </p:cNvPr>
          <p:cNvSpPr>
            <a:spLocks noGrp="1" noRot="1" noChangeAspect="1" noTextEdit="1"/>
          </p:cNvSpPr>
          <p:nvPr>
            <p:ph type="sldImg"/>
          </p:nvPr>
        </p:nvSpPr>
        <p:spPr>
          <a:ln/>
        </p:spPr>
      </p:sp>
      <p:sp>
        <p:nvSpPr>
          <p:cNvPr id="148482" name="Notes Placeholder 2">
            <a:extLst>
              <a:ext uri="{FF2B5EF4-FFF2-40B4-BE49-F238E27FC236}">
                <a16:creationId xmlns:a16="http://schemas.microsoft.com/office/drawing/2014/main" id="{962F6DCB-5457-4FFD-85E9-C0DE2A1866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8483" name="Slide Number Placeholder 3">
            <a:extLst>
              <a:ext uri="{FF2B5EF4-FFF2-40B4-BE49-F238E27FC236}">
                <a16:creationId xmlns:a16="http://schemas.microsoft.com/office/drawing/2014/main" id="{BFE6AAB9-946E-422C-94E9-5F90F397AB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8562335-473F-4495-B098-FE135E7E099A}" type="slidenum">
              <a:rPr lang="en-US" altLang="en-US" sz="1200"/>
              <a:pPr eaLnBrk="1" hangingPunct="1"/>
              <a:t>88</a:t>
            </a:fld>
            <a:endParaRPr lang="en-US" altLang="en-US" sz="1200"/>
          </a:p>
        </p:txBody>
      </p:sp>
    </p:spTree>
    <p:extLst>
      <p:ext uri="{BB962C8B-B14F-4D97-AF65-F5344CB8AC3E}">
        <p14:creationId xmlns:p14="http://schemas.microsoft.com/office/powerpoint/2010/main" val="83054206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a:extLst>
              <a:ext uri="{FF2B5EF4-FFF2-40B4-BE49-F238E27FC236}">
                <a16:creationId xmlns:a16="http://schemas.microsoft.com/office/drawing/2014/main" id="{3B2115C4-5564-4E2D-B3F0-6F714D909861}"/>
              </a:ext>
            </a:extLst>
          </p:cNvPr>
          <p:cNvSpPr>
            <a:spLocks noGrp="1" noRot="1" noChangeAspect="1" noTextEdit="1"/>
          </p:cNvSpPr>
          <p:nvPr>
            <p:ph type="sldImg"/>
          </p:nvPr>
        </p:nvSpPr>
        <p:spPr>
          <a:ln/>
        </p:spPr>
      </p:sp>
      <p:sp>
        <p:nvSpPr>
          <p:cNvPr id="148482" name="Notes Placeholder 2">
            <a:extLst>
              <a:ext uri="{FF2B5EF4-FFF2-40B4-BE49-F238E27FC236}">
                <a16:creationId xmlns:a16="http://schemas.microsoft.com/office/drawing/2014/main" id="{962F6DCB-5457-4FFD-85E9-C0DE2A1866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8483" name="Slide Number Placeholder 3">
            <a:extLst>
              <a:ext uri="{FF2B5EF4-FFF2-40B4-BE49-F238E27FC236}">
                <a16:creationId xmlns:a16="http://schemas.microsoft.com/office/drawing/2014/main" id="{BFE6AAB9-946E-422C-94E9-5F90F397AB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8562335-473F-4495-B098-FE135E7E099A}" type="slidenum">
              <a:rPr lang="en-US" altLang="en-US" sz="1200"/>
              <a:pPr eaLnBrk="1" hangingPunct="1"/>
              <a:t>89</a:t>
            </a:fld>
            <a:endParaRPr lang="en-US" altLang="en-US" sz="1200"/>
          </a:p>
        </p:txBody>
      </p:sp>
    </p:spTree>
    <p:extLst>
      <p:ext uri="{BB962C8B-B14F-4D97-AF65-F5344CB8AC3E}">
        <p14:creationId xmlns:p14="http://schemas.microsoft.com/office/powerpoint/2010/main" val="2899813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C3AE1DDD-7762-4B99-A1D6-11FF6EB5109E}"/>
              </a:ext>
            </a:extLst>
          </p:cNvPr>
          <p:cNvSpPr>
            <a:spLocks noGrp="1" noRot="1" noChangeAspect="1" noTextEdit="1"/>
          </p:cNvSpPr>
          <p:nvPr>
            <p:ph type="sldImg"/>
          </p:nvPr>
        </p:nvSpPr>
        <p:spPr>
          <a:ln/>
        </p:spPr>
      </p:sp>
      <p:sp>
        <p:nvSpPr>
          <p:cNvPr id="19458" name="Notes Placeholder 2">
            <a:extLst>
              <a:ext uri="{FF2B5EF4-FFF2-40B4-BE49-F238E27FC236}">
                <a16:creationId xmlns:a16="http://schemas.microsoft.com/office/drawing/2014/main" id="{F829A7B3-7C09-4936-95E4-4CECCB2E9B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59" name="Slide Number Placeholder 3">
            <a:extLst>
              <a:ext uri="{FF2B5EF4-FFF2-40B4-BE49-F238E27FC236}">
                <a16:creationId xmlns:a16="http://schemas.microsoft.com/office/drawing/2014/main" id="{3E758586-C13A-4EB8-A84A-8E888EAB54BE}"/>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60A7348-CD52-4F1D-96BC-FA10160A6467}" type="slidenum">
              <a:rPr lang="en-US" altLang="en-US" sz="1200"/>
              <a:pPr algn="r" eaLnBrk="1" hangingPunct="1"/>
              <a:t>9</a:t>
            </a:fld>
            <a:endParaRPr lang="en-US" altLang="en-US" sz="120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a:extLst>
              <a:ext uri="{FF2B5EF4-FFF2-40B4-BE49-F238E27FC236}">
                <a16:creationId xmlns:a16="http://schemas.microsoft.com/office/drawing/2014/main" id="{3B2115C4-5564-4E2D-B3F0-6F714D909861}"/>
              </a:ext>
            </a:extLst>
          </p:cNvPr>
          <p:cNvSpPr>
            <a:spLocks noGrp="1" noRot="1" noChangeAspect="1" noTextEdit="1"/>
          </p:cNvSpPr>
          <p:nvPr>
            <p:ph type="sldImg"/>
          </p:nvPr>
        </p:nvSpPr>
        <p:spPr>
          <a:ln/>
        </p:spPr>
      </p:sp>
      <p:sp>
        <p:nvSpPr>
          <p:cNvPr id="148482" name="Notes Placeholder 2">
            <a:extLst>
              <a:ext uri="{FF2B5EF4-FFF2-40B4-BE49-F238E27FC236}">
                <a16:creationId xmlns:a16="http://schemas.microsoft.com/office/drawing/2014/main" id="{962F6DCB-5457-4FFD-85E9-C0DE2A1866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8483" name="Slide Number Placeholder 3">
            <a:extLst>
              <a:ext uri="{FF2B5EF4-FFF2-40B4-BE49-F238E27FC236}">
                <a16:creationId xmlns:a16="http://schemas.microsoft.com/office/drawing/2014/main" id="{BFE6AAB9-946E-422C-94E9-5F90F397AB8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8562335-473F-4495-B098-FE135E7E099A}" type="slidenum">
              <a:rPr lang="en-US" altLang="en-US" sz="1200"/>
              <a:pPr eaLnBrk="1" hangingPunct="1"/>
              <a:t>90</a:t>
            </a:fld>
            <a:endParaRPr lang="en-US" altLang="en-US" sz="1200"/>
          </a:p>
        </p:txBody>
      </p:sp>
    </p:spTree>
    <p:extLst>
      <p:ext uri="{BB962C8B-B14F-4D97-AF65-F5344CB8AC3E}">
        <p14:creationId xmlns:p14="http://schemas.microsoft.com/office/powerpoint/2010/main" val="335587114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Image Placeholder 1">
            <a:extLst>
              <a:ext uri="{FF2B5EF4-FFF2-40B4-BE49-F238E27FC236}">
                <a16:creationId xmlns:a16="http://schemas.microsoft.com/office/drawing/2014/main" id="{544B3619-B573-4C25-B8D6-3F4F1FB966CB}"/>
              </a:ext>
            </a:extLst>
          </p:cNvPr>
          <p:cNvSpPr>
            <a:spLocks noGrp="1" noRot="1" noChangeAspect="1" noTextEdit="1"/>
          </p:cNvSpPr>
          <p:nvPr>
            <p:ph type="sldImg"/>
          </p:nvPr>
        </p:nvSpPr>
        <p:spPr>
          <a:ln/>
        </p:spPr>
      </p:sp>
      <p:sp>
        <p:nvSpPr>
          <p:cNvPr id="150530" name="Notes Placeholder 2">
            <a:extLst>
              <a:ext uri="{FF2B5EF4-FFF2-40B4-BE49-F238E27FC236}">
                <a16:creationId xmlns:a16="http://schemas.microsoft.com/office/drawing/2014/main" id="{20F6B1E0-376C-4B2B-93E9-558459ACCB4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0531" name="Slide Number Placeholder 3">
            <a:extLst>
              <a:ext uri="{FF2B5EF4-FFF2-40B4-BE49-F238E27FC236}">
                <a16:creationId xmlns:a16="http://schemas.microsoft.com/office/drawing/2014/main" id="{8003BB2E-A149-42E8-A9FC-D0FC8F7D5F9E}"/>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D087ECF-C287-4F27-BE53-F09D54258D6F}" type="slidenum">
              <a:rPr lang="en-US" altLang="en-US" sz="1200"/>
              <a:pPr algn="r" eaLnBrk="1" hangingPunct="1"/>
              <a:t>91</a:t>
            </a:fld>
            <a:endParaRPr lang="en-US" altLang="en-US" sz="120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a:extLst>
              <a:ext uri="{FF2B5EF4-FFF2-40B4-BE49-F238E27FC236}">
                <a16:creationId xmlns:a16="http://schemas.microsoft.com/office/drawing/2014/main" id="{4FF08797-01FC-4B8C-ABD8-1D644EEF0C80}"/>
              </a:ext>
            </a:extLst>
          </p:cNvPr>
          <p:cNvSpPr>
            <a:spLocks noGrp="1" noRot="1" noChangeAspect="1" noTextEdit="1"/>
          </p:cNvSpPr>
          <p:nvPr>
            <p:ph type="sldImg"/>
          </p:nvPr>
        </p:nvSpPr>
        <p:spPr>
          <a:ln/>
        </p:spPr>
      </p:sp>
      <p:sp>
        <p:nvSpPr>
          <p:cNvPr id="152578" name="Notes Placeholder 2">
            <a:extLst>
              <a:ext uri="{FF2B5EF4-FFF2-40B4-BE49-F238E27FC236}">
                <a16:creationId xmlns:a16="http://schemas.microsoft.com/office/drawing/2014/main" id="{656DD780-8E76-4386-A180-81E9FC9B595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2579" name="Slide Number Placeholder 3">
            <a:extLst>
              <a:ext uri="{FF2B5EF4-FFF2-40B4-BE49-F238E27FC236}">
                <a16:creationId xmlns:a16="http://schemas.microsoft.com/office/drawing/2014/main" id="{7861C6E8-66E9-4E90-BE80-701D7515CBA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142ACD8-0F4E-41D6-A16E-86C6F9FBE8D3}" type="slidenum">
              <a:rPr lang="en-US" altLang="en-US" sz="1200"/>
              <a:pPr algn="r" eaLnBrk="1" hangingPunct="1"/>
              <a:t>92</a:t>
            </a:fld>
            <a:endParaRPr lang="en-US" altLang="en-US" sz="120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Slide Image Placeholder 1">
            <a:extLst>
              <a:ext uri="{FF2B5EF4-FFF2-40B4-BE49-F238E27FC236}">
                <a16:creationId xmlns:a16="http://schemas.microsoft.com/office/drawing/2014/main" id="{6DA3DB68-E34C-42A3-B8B3-8B3049213A9A}"/>
              </a:ext>
            </a:extLst>
          </p:cNvPr>
          <p:cNvSpPr>
            <a:spLocks noGrp="1" noRot="1" noChangeAspect="1" noTextEdit="1"/>
          </p:cNvSpPr>
          <p:nvPr>
            <p:ph type="sldImg"/>
          </p:nvPr>
        </p:nvSpPr>
        <p:spPr>
          <a:ln/>
        </p:spPr>
      </p:sp>
      <p:sp>
        <p:nvSpPr>
          <p:cNvPr id="154626" name="Notes Placeholder 2">
            <a:extLst>
              <a:ext uri="{FF2B5EF4-FFF2-40B4-BE49-F238E27FC236}">
                <a16:creationId xmlns:a16="http://schemas.microsoft.com/office/drawing/2014/main" id="{965C986B-B587-4879-86A4-72FDCF8519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4627" name="Slide Number Placeholder 3">
            <a:extLst>
              <a:ext uri="{FF2B5EF4-FFF2-40B4-BE49-F238E27FC236}">
                <a16:creationId xmlns:a16="http://schemas.microsoft.com/office/drawing/2014/main" id="{9E595A35-EE7B-4367-B4A3-DB514753E15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F52E39A-564D-4C94-A861-E4AAAB581512}" type="slidenum">
              <a:rPr lang="en-US" altLang="en-US" sz="1200"/>
              <a:pPr algn="r" eaLnBrk="1" hangingPunct="1"/>
              <a:t>93</a:t>
            </a:fld>
            <a:endParaRPr lang="en-US" altLang="en-US" sz="120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Slide Image Placeholder 1">
            <a:extLst>
              <a:ext uri="{FF2B5EF4-FFF2-40B4-BE49-F238E27FC236}">
                <a16:creationId xmlns:a16="http://schemas.microsoft.com/office/drawing/2014/main" id="{6DA3DB68-E34C-42A3-B8B3-8B3049213A9A}"/>
              </a:ext>
            </a:extLst>
          </p:cNvPr>
          <p:cNvSpPr>
            <a:spLocks noGrp="1" noRot="1" noChangeAspect="1" noTextEdit="1"/>
          </p:cNvSpPr>
          <p:nvPr>
            <p:ph type="sldImg"/>
          </p:nvPr>
        </p:nvSpPr>
        <p:spPr>
          <a:ln/>
        </p:spPr>
      </p:sp>
      <p:sp>
        <p:nvSpPr>
          <p:cNvPr id="154626" name="Notes Placeholder 2">
            <a:extLst>
              <a:ext uri="{FF2B5EF4-FFF2-40B4-BE49-F238E27FC236}">
                <a16:creationId xmlns:a16="http://schemas.microsoft.com/office/drawing/2014/main" id="{965C986B-B587-4879-86A4-72FDCF8519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4627" name="Slide Number Placeholder 3">
            <a:extLst>
              <a:ext uri="{FF2B5EF4-FFF2-40B4-BE49-F238E27FC236}">
                <a16:creationId xmlns:a16="http://schemas.microsoft.com/office/drawing/2014/main" id="{9E595A35-EE7B-4367-B4A3-DB514753E15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F52E39A-564D-4C94-A861-E4AAAB581512}" type="slidenum">
              <a:rPr lang="en-US" altLang="en-US" sz="1200"/>
              <a:pPr algn="r" eaLnBrk="1" hangingPunct="1"/>
              <a:t>94</a:t>
            </a:fld>
            <a:endParaRPr lang="en-US" altLang="en-US" sz="1200"/>
          </a:p>
        </p:txBody>
      </p:sp>
    </p:spTree>
    <p:extLst>
      <p:ext uri="{BB962C8B-B14F-4D97-AF65-F5344CB8AC3E}">
        <p14:creationId xmlns:p14="http://schemas.microsoft.com/office/powerpoint/2010/main" val="316822529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Slide Image Placeholder 1">
            <a:extLst>
              <a:ext uri="{FF2B5EF4-FFF2-40B4-BE49-F238E27FC236}">
                <a16:creationId xmlns:a16="http://schemas.microsoft.com/office/drawing/2014/main" id="{6DA3DB68-E34C-42A3-B8B3-8B3049213A9A}"/>
              </a:ext>
            </a:extLst>
          </p:cNvPr>
          <p:cNvSpPr>
            <a:spLocks noGrp="1" noRot="1" noChangeAspect="1" noTextEdit="1"/>
          </p:cNvSpPr>
          <p:nvPr>
            <p:ph type="sldImg"/>
          </p:nvPr>
        </p:nvSpPr>
        <p:spPr>
          <a:ln/>
        </p:spPr>
      </p:sp>
      <p:sp>
        <p:nvSpPr>
          <p:cNvPr id="154626" name="Notes Placeholder 2">
            <a:extLst>
              <a:ext uri="{FF2B5EF4-FFF2-40B4-BE49-F238E27FC236}">
                <a16:creationId xmlns:a16="http://schemas.microsoft.com/office/drawing/2014/main" id="{965C986B-B587-4879-86A4-72FDCF8519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4627" name="Slide Number Placeholder 3">
            <a:extLst>
              <a:ext uri="{FF2B5EF4-FFF2-40B4-BE49-F238E27FC236}">
                <a16:creationId xmlns:a16="http://schemas.microsoft.com/office/drawing/2014/main" id="{9E595A35-EE7B-4367-B4A3-DB514753E15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F52E39A-564D-4C94-A861-E4AAAB581512}" type="slidenum">
              <a:rPr lang="en-US" altLang="en-US" sz="1200"/>
              <a:pPr algn="r" eaLnBrk="1" hangingPunct="1"/>
              <a:t>95</a:t>
            </a:fld>
            <a:endParaRPr lang="en-US" altLang="en-US" sz="1200"/>
          </a:p>
        </p:txBody>
      </p:sp>
    </p:spTree>
    <p:extLst>
      <p:ext uri="{BB962C8B-B14F-4D97-AF65-F5344CB8AC3E}">
        <p14:creationId xmlns:p14="http://schemas.microsoft.com/office/powerpoint/2010/main" val="158380922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Slide Image Placeholder 1">
            <a:extLst>
              <a:ext uri="{FF2B5EF4-FFF2-40B4-BE49-F238E27FC236}">
                <a16:creationId xmlns:a16="http://schemas.microsoft.com/office/drawing/2014/main" id="{1093A82D-C5A1-40EF-84A3-198F408F1A75}"/>
              </a:ext>
            </a:extLst>
          </p:cNvPr>
          <p:cNvSpPr>
            <a:spLocks noGrp="1" noRot="1" noChangeAspect="1" noTextEdit="1"/>
          </p:cNvSpPr>
          <p:nvPr>
            <p:ph type="sldImg"/>
          </p:nvPr>
        </p:nvSpPr>
        <p:spPr>
          <a:ln/>
        </p:spPr>
      </p:sp>
      <p:sp>
        <p:nvSpPr>
          <p:cNvPr id="156674" name="Notes Placeholder 2">
            <a:extLst>
              <a:ext uri="{FF2B5EF4-FFF2-40B4-BE49-F238E27FC236}">
                <a16:creationId xmlns:a16="http://schemas.microsoft.com/office/drawing/2014/main" id="{9CC1C0B3-46ED-4202-8638-BF7C0E020F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6675" name="Slide Number Placeholder 3">
            <a:extLst>
              <a:ext uri="{FF2B5EF4-FFF2-40B4-BE49-F238E27FC236}">
                <a16:creationId xmlns:a16="http://schemas.microsoft.com/office/drawing/2014/main" id="{39B488F5-8A09-4D03-BFEF-9166941A86B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D6D51BD-5865-4853-918F-AD04C6B6B17C}" type="slidenum">
              <a:rPr lang="en-US" altLang="en-US" sz="1200"/>
              <a:pPr eaLnBrk="1" hangingPunct="1"/>
              <a:t>96</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531235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202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4297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7334968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62838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8438863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471017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802336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144903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07735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254440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55817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7163115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12173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51259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55737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03676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96471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449820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69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717512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3363445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7C881B68-8A03-41DD-8025-CC0E0717231F}"/>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8B86CA0C-80E7-4B67-B4E4-371CA1A73E87}"/>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FDB1D202-6E13-41C0-A12B-C432D2AA0C32}"/>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B58231EE-7BBB-4915-A915-BD2439BD1FD3}"/>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1" name="Rectangle 3">
            <a:extLst>
              <a:ext uri="{FF2B5EF4-FFF2-40B4-BE49-F238E27FC236}">
                <a16:creationId xmlns:a16="http://schemas.microsoft.com/office/drawing/2014/main" id="{DFE16AA0-7790-42D8-9946-6E5F6E747061}"/>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2" name="Line 4">
            <a:extLst>
              <a:ext uri="{FF2B5EF4-FFF2-40B4-BE49-F238E27FC236}">
                <a16:creationId xmlns:a16="http://schemas.microsoft.com/office/drawing/2014/main" id="{45276A67-1038-441E-ADF2-96793E079F66}"/>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5">
            <a:hlinkClick r:id="rId13" action="ppaction://hlinksldjump"/>
            <a:extLst>
              <a:ext uri="{FF2B5EF4-FFF2-40B4-BE49-F238E27FC236}">
                <a16:creationId xmlns:a16="http://schemas.microsoft.com/office/drawing/2014/main" id="{3D33F3D6-DC3B-4780-BE8B-EBAA1F3450DD}"/>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4" name="Rectangle 6">
            <a:extLst>
              <a:ext uri="{FF2B5EF4-FFF2-40B4-BE49-F238E27FC236}">
                <a16:creationId xmlns:a16="http://schemas.microsoft.com/office/drawing/2014/main" id="{CF8050A1-B852-4A8D-8FBF-5CF99E0CCA8E}"/>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17.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18.xml"/><Relationship Id="rId4" Type="http://schemas.openxmlformats.org/officeDocument/2006/relationships/image" Target="../media/image28.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18.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2.tiff"/><Relationship Id="rId2" Type="http://schemas.openxmlformats.org/officeDocument/2006/relationships/notesSlide" Target="../notesSlides/notesSlide42.xml"/><Relationship Id="rId1" Type="http://schemas.openxmlformats.org/officeDocument/2006/relationships/slideLayout" Target="../slideLayouts/slideLayout18.xml"/><Relationship Id="rId4" Type="http://schemas.openxmlformats.org/officeDocument/2006/relationships/image" Target="../media/image43.tiff"/></Relationships>
</file>

<file path=ppt/slides/_rels/slide43.xml.rels><?xml version="1.0" encoding="UTF-8" standalone="yes"?>
<Relationships xmlns="http://schemas.openxmlformats.org/package/2006/relationships"><Relationship Id="rId3" Type="http://schemas.openxmlformats.org/officeDocument/2006/relationships/hyperlink" Target="https://www.bleachernation.com/bears/2020/06/27/at-some-point-we-have-to-discuss-the-bears-moving-out-of-soldier-field-right/" TargetMode="External"/><Relationship Id="rId2" Type="http://schemas.openxmlformats.org/officeDocument/2006/relationships/notesSlide" Target="../notesSlides/notesSlide43.xml"/><Relationship Id="rId1" Type="http://schemas.openxmlformats.org/officeDocument/2006/relationships/slideLayout" Target="../slideLayouts/slideLayout18.xml"/><Relationship Id="rId5" Type="http://schemas.openxmlformats.org/officeDocument/2006/relationships/image" Target="../media/image45.jpeg"/><Relationship Id="rId4" Type="http://schemas.openxmlformats.org/officeDocument/2006/relationships/image" Target="../media/image44.jpeg"/></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18.xml"/><Relationship Id="rId4" Type="http://schemas.openxmlformats.org/officeDocument/2006/relationships/image" Target="../media/image47.png"/></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image" Target="../media/image50.jpeg"/></Relationships>
</file>

<file path=ppt/slides/_rels/slide48.xml.rels><?xml version="1.0" encoding="UTF-8" standalone="yes"?>
<Relationships xmlns="http://schemas.openxmlformats.org/package/2006/relationships"><Relationship Id="rId3" Type="http://schemas.openxmlformats.org/officeDocument/2006/relationships/hyperlink" Target="https://www.bostonglobe.com/business/2014/12/01/patriots-unveil-images-new-field-level-lounge/wZX8AHGcSSGTSYIRievc2M/story.html" TargetMode="External"/><Relationship Id="rId2" Type="http://schemas.openxmlformats.org/officeDocument/2006/relationships/notesSlide" Target="../notesSlides/notesSlide48.xml"/><Relationship Id="rId1" Type="http://schemas.openxmlformats.org/officeDocument/2006/relationships/slideLayout" Target="../slideLayouts/slideLayout18.xml"/><Relationship Id="rId4" Type="http://schemas.openxmlformats.org/officeDocument/2006/relationships/image" Target="../media/image50.jpeg"/></Relationships>
</file>

<file path=ppt/slides/_rels/slide49.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54.tiff"/><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3" Type="http://schemas.openxmlformats.org/officeDocument/2006/relationships/image" Target="../media/image59.tiff"/><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9.xml"/><Relationship Id="rId1" Type="http://schemas.openxmlformats.org/officeDocument/2006/relationships/slideLayout" Target="../slideLayouts/slideLayout18.xml"/><Relationship Id="rId5" Type="http://schemas.openxmlformats.org/officeDocument/2006/relationships/image" Target="../media/image62.jpeg"/><Relationship Id="rId4" Type="http://schemas.openxmlformats.org/officeDocument/2006/relationships/image" Target="../media/image61.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64.tiff"/><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4.xml"/><Relationship Id="rId1" Type="http://schemas.openxmlformats.org/officeDocument/2006/relationships/slideLayout" Target="../slideLayouts/slideLayout18.xml"/><Relationship Id="rId4" Type="http://schemas.openxmlformats.org/officeDocument/2006/relationships/image" Target="../media/image67.png"/></Relationships>
</file>

<file path=ppt/slides/_rels/slide6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6.xml"/><Relationship Id="rId1" Type="http://schemas.openxmlformats.org/officeDocument/2006/relationships/slideLayout" Target="../slideLayouts/slideLayout18.xml"/><Relationship Id="rId5" Type="http://schemas.openxmlformats.org/officeDocument/2006/relationships/image" Target="../media/image71.png"/><Relationship Id="rId4" Type="http://schemas.openxmlformats.org/officeDocument/2006/relationships/image" Target="../media/image70.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3" Type="http://schemas.openxmlformats.org/officeDocument/2006/relationships/image" Target="../media/image75.tiff"/><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72.xml"/><Relationship Id="rId1" Type="http://schemas.openxmlformats.org/officeDocument/2006/relationships/slideLayout" Target="../slideLayouts/slideLayout18.xml"/><Relationship Id="rId4" Type="http://schemas.openxmlformats.org/officeDocument/2006/relationships/image" Target="../media/image77.jpeg"/></Relationships>
</file>

<file path=ppt/slides/_rels/slide73.xml.rels><?xml version="1.0" encoding="UTF-8" standalone="yes"?>
<Relationships xmlns="http://schemas.openxmlformats.org/package/2006/relationships"><Relationship Id="rId3" Type="http://schemas.openxmlformats.org/officeDocument/2006/relationships/image" Target="../media/image78.tiff"/><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4.xml"/><Relationship Id="rId1" Type="http://schemas.openxmlformats.org/officeDocument/2006/relationships/slideLayout" Target="../slideLayouts/slideLayout18.xml"/><Relationship Id="rId4" Type="http://schemas.openxmlformats.org/officeDocument/2006/relationships/image" Target="../media/image80.png"/></Relationships>
</file>

<file path=ppt/slides/_rels/slide7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5.xml"/><Relationship Id="rId1" Type="http://schemas.openxmlformats.org/officeDocument/2006/relationships/slideLayout" Target="../slideLayouts/slideLayout18.xml"/><Relationship Id="rId4" Type="http://schemas.openxmlformats.org/officeDocument/2006/relationships/image" Target="../media/image82.png"/></Relationships>
</file>

<file path=ppt/slides/_rels/slide7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6.xml"/><Relationship Id="rId1" Type="http://schemas.openxmlformats.org/officeDocument/2006/relationships/slideLayout" Target="../slideLayouts/slideLayout18.xml"/><Relationship Id="rId4" Type="http://schemas.openxmlformats.org/officeDocument/2006/relationships/image" Target="../media/image84.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9.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8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0.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81.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2.xml"/><Relationship Id="rId1" Type="http://schemas.openxmlformats.org/officeDocument/2006/relationships/slideLayout" Target="../slideLayouts/slideLayout18.xml"/><Relationship Id="rId4" Type="http://schemas.openxmlformats.org/officeDocument/2006/relationships/image" Target="../media/image89.jpeg"/></Relationships>
</file>

<file path=ppt/slides/_rels/slide8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3.xml"/><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4.xml"/><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85.xml"/><Relationship Id="rId1" Type="http://schemas.openxmlformats.org/officeDocument/2006/relationships/slideLayout" Target="../slideLayouts/slideLayout18.xml"/><Relationship Id="rId5" Type="http://schemas.openxmlformats.org/officeDocument/2006/relationships/hyperlink" Target="http://www.forbes.com/teams/atlanta-hawks/" TargetMode="External"/><Relationship Id="rId4" Type="http://schemas.openxmlformats.org/officeDocument/2006/relationships/image" Target="../media/image93.jpeg"/></Relationships>
</file>

<file path=ppt/slides/_rels/slide86.xml.rels><?xml version="1.0" encoding="UTF-8" standalone="yes"?>
<Relationships xmlns="http://schemas.openxmlformats.org/package/2006/relationships"><Relationship Id="rId3" Type="http://schemas.openxmlformats.org/officeDocument/2006/relationships/hyperlink" Target="http://www.forbes.com/sites/kurtbadenhausen/2015/01/21/average-nba-team-worth-record-1-1-billion-2/" TargetMode="External"/><Relationship Id="rId2" Type="http://schemas.openxmlformats.org/officeDocument/2006/relationships/notesSlide" Target="../notesSlides/notesSlide86.xml"/><Relationship Id="rId1" Type="http://schemas.openxmlformats.org/officeDocument/2006/relationships/slideLayout" Target="../slideLayouts/slideLayout18.xml"/><Relationship Id="rId4" Type="http://schemas.openxmlformats.org/officeDocument/2006/relationships/image" Target="../media/image94.png"/></Relationships>
</file>

<file path=ppt/slides/_rels/slide8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87.xml"/><Relationship Id="rId1" Type="http://schemas.openxmlformats.org/officeDocument/2006/relationships/slideLayout" Target="../slideLayouts/slideLayout18.xml"/><Relationship Id="rId5" Type="http://schemas.openxmlformats.org/officeDocument/2006/relationships/image" Target="../media/image97.jpeg"/><Relationship Id="rId4" Type="http://schemas.openxmlformats.org/officeDocument/2006/relationships/image" Target="../media/image96.gif"/></Relationships>
</file>

<file path=ppt/slides/_rels/slide8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88.xml"/><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1.jpeg"/></Relationships>
</file>

<file path=ppt/slides/_rels/slide9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0.xml"/><Relationship Id="rId1" Type="http://schemas.openxmlformats.org/officeDocument/2006/relationships/slideLayout" Target="../slideLayouts/slideLayout18.xml"/><Relationship Id="rId4" Type="http://schemas.openxmlformats.org/officeDocument/2006/relationships/image" Target="../media/image100.jpeg"/></Relationships>
</file>

<file path=ppt/slides/_rels/slide9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92.xml"/><Relationship Id="rId1" Type="http://schemas.openxmlformats.org/officeDocument/2006/relationships/slideLayout" Target="../slideLayouts/slideLayout18.xml"/></Relationships>
</file>

<file path=ppt/slides/_rels/slide9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4.xml"/><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Music Man">
            <a:extLst>
              <a:ext uri="{FF2B5EF4-FFF2-40B4-BE49-F238E27FC236}">
                <a16:creationId xmlns:a16="http://schemas.microsoft.com/office/drawing/2014/main" id="{EEEA1F2B-4521-4A1B-AFC3-DF61F0187C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913"/>
            <a:ext cx="9144000" cy="691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4349CBE2-9EC9-4429-AD30-36ECC7DCE829}"/>
              </a:ext>
            </a:extLst>
          </p:cNvPr>
          <p:cNvSpPr txBox="1">
            <a:spLocks noChangeArrowheads="1"/>
          </p:cNvSpPr>
          <p:nvPr/>
        </p:nvSpPr>
        <p:spPr bwMode="auto">
          <a:xfrm>
            <a:off x="-381000" y="3276600"/>
            <a:ext cx="99822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bg1"/>
                </a:solidFill>
                <a:latin typeface="Arial Black" panose="020B0A04020102020204" pitchFamily="34" charset="0"/>
              </a:rPr>
              <a:t>Lesson 3.2 – The Financial </a:t>
            </a:r>
          </a:p>
          <a:p>
            <a:pPr algn="ctr" eaLnBrk="1" hangingPunct="1">
              <a:spcBef>
                <a:spcPct val="50000"/>
              </a:spcBef>
            </a:pPr>
            <a:r>
              <a:rPr lang="en-US" altLang="en-US" sz="3600">
                <a:solidFill>
                  <a:schemeClr val="bg1"/>
                </a:solidFill>
                <a:latin typeface="Arial Black" panose="020B0A04020102020204" pitchFamily="34" charset="0"/>
              </a:rPr>
              <a:t>Structure of Sports Business</a:t>
            </a:r>
            <a:r>
              <a:rPr lang="en-US" altLang="en-US" sz="3600">
                <a:latin typeface="Arial Black" panose="020B0A04020102020204" pitchFamily="34" charset="0"/>
              </a:rPr>
              <a:t> </a:t>
            </a:r>
          </a:p>
        </p:txBody>
      </p:sp>
      <p:sp>
        <p:nvSpPr>
          <p:cNvPr id="4099" name="Text Box 4">
            <a:extLst>
              <a:ext uri="{FF2B5EF4-FFF2-40B4-BE49-F238E27FC236}">
                <a16:creationId xmlns:a16="http://schemas.microsoft.com/office/drawing/2014/main" id="{5FDCF7A9-F825-48B6-B725-1D837DC691C6}"/>
              </a:ext>
            </a:extLst>
          </p:cNvPr>
          <p:cNvSpPr txBox="1">
            <a:spLocks noChangeArrowheads="1"/>
          </p:cNvSpPr>
          <p:nvPr/>
        </p:nvSpPr>
        <p:spPr bwMode="auto">
          <a:xfrm>
            <a:off x="5867400" y="6324600"/>
            <a:ext cx="3276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t>Copyright </a:t>
            </a:r>
            <a:r>
              <a:rPr lang="en-US" altLang="en-US" sz="1200" dirty="0"/>
              <a:t>© </a:t>
            </a:r>
            <a:r>
              <a:rPr lang="is-IS" altLang="en-US" sz="1000" dirty="0"/>
              <a:t>2020</a:t>
            </a:r>
            <a:r>
              <a:rPr lang="en-US" altLang="en-US" sz="1000"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F9348490-B8B4-439D-AC22-797DC7501576}"/>
              </a:ext>
            </a:extLst>
          </p:cNvPr>
          <p:cNvGrpSpPr>
            <a:grpSpLocks/>
          </p:cNvGrpSpPr>
          <p:nvPr/>
        </p:nvGrpSpPr>
        <p:grpSpPr bwMode="auto">
          <a:xfrm>
            <a:off x="0" y="0"/>
            <a:ext cx="9144000" cy="976313"/>
            <a:chOff x="0" y="0"/>
            <a:chExt cx="5760" cy="615"/>
          </a:xfrm>
        </p:grpSpPr>
        <p:sp>
          <p:nvSpPr>
            <p:cNvPr id="20489" name="Text Box 3">
              <a:extLst>
                <a:ext uri="{FF2B5EF4-FFF2-40B4-BE49-F238E27FC236}">
                  <a16:creationId xmlns:a16="http://schemas.microsoft.com/office/drawing/2014/main" id="{7D4B125B-8509-4DF3-AA20-7F2A7EE0FDA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20490" name="Text Box 4">
              <a:extLst>
                <a:ext uri="{FF2B5EF4-FFF2-40B4-BE49-F238E27FC236}">
                  <a16:creationId xmlns:a16="http://schemas.microsoft.com/office/drawing/2014/main" id="{5552F538-0BAD-4882-86BA-6CD96B92FB8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0482" name="Rectangle 5">
            <a:extLst>
              <a:ext uri="{FF2B5EF4-FFF2-40B4-BE49-F238E27FC236}">
                <a16:creationId xmlns:a16="http://schemas.microsoft.com/office/drawing/2014/main" id="{7BBF1794-6226-4471-B922-28F479944BA5}"/>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20483" name="Text Box 7">
            <a:extLst>
              <a:ext uri="{FF2B5EF4-FFF2-40B4-BE49-F238E27FC236}">
                <a16:creationId xmlns:a16="http://schemas.microsoft.com/office/drawing/2014/main" id="{1943B8D9-5264-4251-9164-72E072414C8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484"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00D1753C-8F3F-4898-B35C-5667C1E304A0}"/>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485"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C5C904BD-C383-4D74-8824-D8CF12540B9F}"/>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37225" name="Text Box 1033">
            <a:extLst>
              <a:ext uri="{FF2B5EF4-FFF2-40B4-BE49-F238E27FC236}">
                <a16:creationId xmlns:a16="http://schemas.microsoft.com/office/drawing/2014/main" id="{DCBE2D2B-8B52-4439-98CC-301964BDEC85}"/>
              </a:ext>
            </a:extLst>
          </p:cNvPr>
          <p:cNvSpPr txBox="1">
            <a:spLocks noChangeArrowheads="1"/>
          </p:cNvSpPr>
          <p:nvPr/>
        </p:nvSpPr>
        <p:spPr bwMode="auto">
          <a:xfrm>
            <a:off x="609600" y="2362200"/>
            <a:ext cx="8001000" cy="15700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dirty="0">
                <a:latin typeface="Verdana" charset="0"/>
                <a:ea typeface="ＭＳ Ｐゴシック" charset="0"/>
                <a:cs typeface="Arial" charset="0"/>
              </a:rPr>
              <a:t>According to a Yahoo! report, the NBA salary cap is expected to jump to $118 million for the 2019-21 season which will push average player salaries close to $9 million</a:t>
            </a:r>
            <a:endParaRPr lang="en-US" sz="2400" dirty="0">
              <a:latin typeface="Arial" charset="0"/>
              <a:ea typeface="ＭＳ Ｐゴシック" charset="0"/>
              <a:cs typeface="Arial" charset="0"/>
            </a:endParaRPr>
          </a:p>
        </p:txBody>
      </p:sp>
      <p:sp>
        <p:nvSpPr>
          <p:cNvPr id="20487" name="AutoShape 1035" descr="Image result for nba lockout">
            <a:extLst>
              <a:ext uri="{FF2B5EF4-FFF2-40B4-BE49-F238E27FC236}">
                <a16:creationId xmlns:a16="http://schemas.microsoft.com/office/drawing/2014/main" id="{AEB7B10C-BD89-49AD-B068-2BFEE1FF6DE8}"/>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20488" name="Picture 1">
            <a:extLst>
              <a:ext uri="{FF2B5EF4-FFF2-40B4-BE49-F238E27FC236}">
                <a16:creationId xmlns:a16="http://schemas.microsoft.com/office/drawing/2014/main" id="{39882097-8A6E-42F1-BEFF-F378EB10DA9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962400"/>
            <a:ext cx="2636838" cy="263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659576B1-0E1C-4C2D-A063-0BA77404D8E0}"/>
              </a:ext>
            </a:extLst>
          </p:cNvPr>
          <p:cNvGrpSpPr>
            <a:grpSpLocks/>
          </p:cNvGrpSpPr>
          <p:nvPr/>
        </p:nvGrpSpPr>
        <p:grpSpPr bwMode="auto">
          <a:xfrm>
            <a:off x="0" y="0"/>
            <a:ext cx="9144000" cy="976313"/>
            <a:chOff x="0" y="0"/>
            <a:chExt cx="5760" cy="615"/>
          </a:xfrm>
        </p:grpSpPr>
        <p:sp>
          <p:nvSpPr>
            <p:cNvPr id="22538" name="Text Box 3">
              <a:extLst>
                <a:ext uri="{FF2B5EF4-FFF2-40B4-BE49-F238E27FC236}">
                  <a16:creationId xmlns:a16="http://schemas.microsoft.com/office/drawing/2014/main" id="{E8C25833-2F16-4003-A50C-2278D73CFC5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22539" name="Text Box 4">
              <a:extLst>
                <a:ext uri="{FF2B5EF4-FFF2-40B4-BE49-F238E27FC236}">
                  <a16:creationId xmlns:a16="http://schemas.microsoft.com/office/drawing/2014/main" id="{DBB50A67-8E46-49CF-BDA3-311ECD0C706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2530" name="Rectangle 5">
            <a:extLst>
              <a:ext uri="{FF2B5EF4-FFF2-40B4-BE49-F238E27FC236}">
                <a16:creationId xmlns:a16="http://schemas.microsoft.com/office/drawing/2014/main" id="{CFA0CCAF-B76A-4569-8E96-547E7356D7B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22531" name="Text Box 7">
            <a:extLst>
              <a:ext uri="{FF2B5EF4-FFF2-40B4-BE49-F238E27FC236}">
                <a16:creationId xmlns:a16="http://schemas.microsoft.com/office/drawing/2014/main" id="{A9F1D894-F1FE-4D2E-A06C-F6E1855EE0E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532"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4B725F8D-0F5A-408F-A0C7-FBA51EEF110C}"/>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2533"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10C0A5FB-178C-4FCD-9A28-FB45557A1E3D}"/>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37225" name="Text Box 1033">
            <a:extLst>
              <a:ext uri="{FF2B5EF4-FFF2-40B4-BE49-F238E27FC236}">
                <a16:creationId xmlns:a16="http://schemas.microsoft.com/office/drawing/2014/main" id="{4A0E75BC-2CFE-42A3-BEB5-B42BD7886D8A}"/>
              </a:ext>
            </a:extLst>
          </p:cNvPr>
          <p:cNvSpPr txBox="1">
            <a:spLocks noChangeArrowheads="1"/>
          </p:cNvSpPr>
          <p:nvPr/>
        </p:nvSpPr>
        <p:spPr bwMode="auto">
          <a:xfrm>
            <a:off x="609600" y="2209800"/>
            <a:ext cx="8001000" cy="32321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eaLnBrk="0" hangingPunct="0">
              <a:defRPr sz="2400">
                <a:solidFill>
                  <a:schemeClr val="tx1"/>
                </a:solidFill>
                <a:latin typeface="Arial" panose="020B0604020202020204" pitchFamily="34" charset="0"/>
                <a:ea typeface="MS PGothic"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lvl="4" eaLnBrk="1" hangingPunct="1">
              <a:spcBef>
                <a:spcPct val="50000"/>
              </a:spcBef>
            </a:pPr>
            <a:r>
              <a:rPr lang="en-US" altLang="en-US">
                <a:latin typeface="Verdana" panose="020B0604030504040204" pitchFamily="34" charset="0"/>
                <a:cs typeface="Arial" panose="020B0604020202020204" pitchFamily="34" charset="0"/>
              </a:rPr>
              <a:t>Thanks in large part to the renewal of massive broadcast deals with ABC, ESPN and TNT that will provide owners and players with substantial revenue increases, the NBA and the National Basketball Players Association extended their collective bargaining agreement through the 2023-24 season</a:t>
            </a:r>
          </a:p>
          <a:p>
            <a:pPr marL="0" lvl="4" eaLnBrk="1" hangingPunct="1">
              <a:spcBef>
                <a:spcPct val="50000"/>
              </a:spcBef>
            </a:pPr>
            <a:endParaRPr lang="en-US" altLang="en-US">
              <a:cs typeface="Arial" panose="020B0604020202020204" pitchFamily="34" charset="0"/>
            </a:endParaRPr>
          </a:p>
        </p:txBody>
      </p:sp>
      <p:pic>
        <p:nvPicPr>
          <p:cNvPr id="22535" name="Picture 1034" descr="nba">
            <a:extLst>
              <a:ext uri="{FF2B5EF4-FFF2-40B4-BE49-F238E27FC236}">
                <a16:creationId xmlns:a16="http://schemas.microsoft.com/office/drawing/2014/main" id="{72F70BBA-0099-4D3A-9FBD-0AE01379E7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71600"/>
            <a:ext cx="12954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6" name="AutoShape 1035" descr="Image result for nba lockout">
            <a:extLst>
              <a:ext uri="{FF2B5EF4-FFF2-40B4-BE49-F238E27FC236}">
                <a16:creationId xmlns:a16="http://schemas.microsoft.com/office/drawing/2014/main" id="{0EBF59FE-65FF-4AB0-8BCE-5F5F5916ED47}"/>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22537" name="Picture 1040" descr="lockout">
            <a:extLst>
              <a:ext uri="{FF2B5EF4-FFF2-40B4-BE49-F238E27FC236}">
                <a16:creationId xmlns:a16="http://schemas.microsoft.com/office/drawing/2014/main" id="{999627C4-45C7-4362-AD55-1373765170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4953000"/>
            <a:ext cx="28956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4FF46EF0-CC2A-4F90-A5F1-CCC8150DF2C5}"/>
              </a:ext>
            </a:extLst>
          </p:cNvPr>
          <p:cNvGrpSpPr>
            <a:grpSpLocks/>
          </p:cNvGrpSpPr>
          <p:nvPr/>
        </p:nvGrpSpPr>
        <p:grpSpPr bwMode="auto">
          <a:xfrm>
            <a:off x="0" y="0"/>
            <a:ext cx="9144000" cy="976313"/>
            <a:chOff x="0" y="0"/>
            <a:chExt cx="5760" cy="615"/>
          </a:xfrm>
        </p:grpSpPr>
        <p:sp>
          <p:nvSpPr>
            <p:cNvPr id="26633" name="Text Box 3">
              <a:extLst>
                <a:ext uri="{FF2B5EF4-FFF2-40B4-BE49-F238E27FC236}">
                  <a16:creationId xmlns:a16="http://schemas.microsoft.com/office/drawing/2014/main" id="{349467C2-A6EF-4F6D-B983-1D982D0791E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26634" name="Text Box 4">
              <a:extLst>
                <a:ext uri="{FF2B5EF4-FFF2-40B4-BE49-F238E27FC236}">
                  <a16:creationId xmlns:a16="http://schemas.microsoft.com/office/drawing/2014/main" id="{CE2089B6-6D06-434F-B808-9A9BD30257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6626" name="Rectangle 5">
            <a:extLst>
              <a:ext uri="{FF2B5EF4-FFF2-40B4-BE49-F238E27FC236}">
                <a16:creationId xmlns:a16="http://schemas.microsoft.com/office/drawing/2014/main" id="{65A2F42A-889B-489C-8982-F043317818A8}"/>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26627" name="Text Box 7">
            <a:extLst>
              <a:ext uri="{FF2B5EF4-FFF2-40B4-BE49-F238E27FC236}">
                <a16:creationId xmlns:a16="http://schemas.microsoft.com/office/drawing/2014/main" id="{F438E928-2EE9-4A1A-9D48-69BEC4CBF7F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628"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23F1D0F9-32AC-443B-BA4F-6B9E055B4BAD}"/>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6629"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72080FC4-2B02-4EBD-BBB2-88A47C3FDFA5}"/>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39273" name="Text Box 9">
            <a:extLst>
              <a:ext uri="{FF2B5EF4-FFF2-40B4-BE49-F238E27FC236}">
                <a16:creationId xmlns:a16="http://schemas.microsoft.com/office/drawing/2014/main" id="{6B5F2E3F-6B51-4D64-B872-10522DD42C0C}"/>
              </a:ext>
            </a:extLst>
          </p:cNvPr>
          <p:cNvSpPr txBox="1">
            <a:spLocks noChangeArrowheads="1"/>
          </p:cNvSpPr>
          <p:nvPr/>
        </p:nvSpPr>
        <p:spPr bwMode="auto">
          <a:xfrm>
            <a:off x="3621505" y="3023268"/>
            <a:ext cx="5141495" cy="30469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lvl="2" eaLnBrk="1" hangingPunct="1">
              <a:spcBef>
                <a:spcPct val="50000"/>
              </a:spcBef>
            </a:pPr>
            <a:r>
              <a:rPr lang="en-US" altLang="en-US" dirty="0">
                <a:latin typeface="Verdana" panose="020B0604030504040204" pitchFamily="34" charset="0"/>
                <a:cs typeface="Arial" panose="020B0604020202020204" pitchFamily="34" charset="0"/>
              </a:rPr>
              <a:t>According to the </a:t>
            </a:r>
            <a:r>
              <a:rPr lang="en-US" altLang="en-US" i="1" dirty="0">
                <a:latin typeface="Verdana" panose="020B0604030504040204" pitchFamily="34" charset="0"/>
                <a:cs typeface="Arial" panose="020B0604020202020204" pitchFamily="34" charset="0"/>
              </a:rPr>
              <a:t>Sports Business Journal</a:t>
            </a:r>
            <a:r>
              <a:rPr lang="en-US" altLang="en-US" dirty="0">
                <a:latin typeface="Verdana" panose="020B0604030504040204" pitchFamily="34" charset="0"/>
                <a:cs typeface="Arial" panose="020B0604020202020204" pitchFamily="34" charset="0"/>
              </a:rPr>
              <a:t>, MLB’s Miami Marlins are projected to lose $22 million in 2019 after losing over $50 million in 2018 (and likely much more in 2020 after all the revenue losses as a result of the pandemic)</a:t>
            </a:r>
          </a:p>
        </p:txBody>
      </p:sp>
      <p:sp>
        <p:nvSpPr>
          <p:cNvPr id="26631" name="AutoShape 11" descr="Image result for nba lockout">
            <a:extLst>
              <a:ext uri="{FF2B5EF4-FFF2-40B4-BE49-F238E27FC236}">
                <a16:creationId xmlns:a16="http://schemas.microsoft.com/office/drawing/2014/main" id="{52F336C1-50AD-46CB-B241-2D71056607B1}"/>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26632" name="Picture 1" descr="Unknown.png">
            <a:extLst>
              <a:ext uri="{FF2B5EF4-FFF2-40B4-BE49-F238E27FC236}">
                <a16:creationId xmlns:a16="http://schemas.microsoft.com/office/drawing/2014/main" id="{62FC31BE-3261-40F4-B4FA-B7B97993F80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667000"/>
            <a:ext cx="3035300"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a:extLst>
              <a:ext uri="{FF2B5EF4-FFF2-40B4-BE49-F238E27FC236}">
                <a16:creationId xmlns:a16="http://schemas.microsoft.com/office/drawing/2014/main" id="{93BF03F1-A013-4D54-B1BC-574E85D427E2}"/>
              </a:ext>
            </a:extLst>
          </p:cNvPr>
          <p:cNvGrpSpPr>
            <a:grpSpLocks/>
          </p:cNvGrpSpPr>
          <p:nvPr/>
        </p:nvGrpSpPr>
        <p:grpSpPr bwMode="auto">
          <a:xfrm>
            <a:off x="0" y="0"/>
            <a:ext cx="9144000" cy="976313"/>
            <a:chOff x="0" y="0"/>
            <a:chExt cx="5760" cy="615"/>
          </a:xfrm>
        </p:grpSpPr>
        <p:sp>
          <p:nvSpPr>
            <p:cNvPr id="28681" name="Text Box 3">
              <a:extLst>
                <a:ext uri="{FF2B5EF4-FFF2-40B4-BE49-F238E27FC236}">
                  <a16:creationId xmlns:a16="http://schemas.microsoft.com/office/drawing/2014/main" id="{50995543-1B64-41A6-9524-2FCB046ED07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28682" name="Text Box 4">
              <a:extLst>
                <a:ext uri="{FF2B5EF4-FFF2-40B4-BE49-F238E27FC236}">
                  <a16:creationId xmlns:a16="http://schemas.microsoft.com/office/drawing/2014/main" id="{97380FA8-F80E-4360-AC32-FF3C77832E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8675" name="Rectangle 5">
            <a:extLst>
              <a:ext uri="{FF2B5EF4-FFF2-40B4-BE49-F238E27FC236}">
                <a16:creationId xmlns:a16="http://schemas.microsoft.com/office/drawing/2014/main" id="{7DB3BBAC-87F9-485C-9B2D-13875EC8703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28676" name="Text Box 7">
            <a:extLst>
              <a:ext uri="{FF2B5EF4-FFF2-40B4-BE49-F238E27FC236}">
                <a16:creationId xmlns:a16="http://schemas.microsoft.com/office/drawing/2014/main" id="{4BA45D8A-5432-4DC1-8CBF-B9EE4CF2008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7"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921A5DB9-A9CF-45BF-AF75-D6B7B8514629}"/>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8678"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ADE9CABB-CCDB-4F7D-8960-04447D54765A}"/>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16745" name="Text Box 1033">
            <a:extLst>
              <a:ext uri="{FF2B5EF4-FFF2-40B4-BE49-F238E27FC236}">
                <a16:creationId xmlns:a16="http://schemas.microsoft.com/office/drawing/2014/main" id="{8C30DA8C-67B8-4C02-9364-94C7A50FA453}"/>
              </a:ext>
            </a:extLst>
          </p:cNvPr>
          <p:cNvSpPr txBox="1">
            <a:spLocks noChangeArrowheads="1"/>
          </p:cNvSpPr>
          <p:nvPr/>
        </p:nvSpPr>
        <p:spPr bwMode="auto">
          <a:xfrm>
            <a:off x="533400" y="2274838"/>
            <a:ext cx="8077200" cy="230832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solidFill>
                  <a:srgbClr val="A50021"/>
                </a:solidFill>
                <a:latin typeface="Verdana" panose="020B0604030504040204" pitchFamily="34" charset="0"/>
                <a:cs typeface="Arial" panose="020B0604020202020204" pitchFamily="34" charset="0"/>
              </a:rPr>
              <a:t>The ECHL's South Carolina Stingrays have reportedly been losing between $400,000 and $700,000 annually since the team first took the ice in 1993. The team’s owners eventually asked for assistance from the city of North Charleston to help cover half of their operating losses. </a:t>
            </a:r>
          </a:p>
        </p:txBody>
      </p:sp>
      <p:sp>
        <p:nvSpPr>
          <p:cNvPr id="28680" name="AutoShape 1035" descr="Image result for nba lockout">
            <a:extLst>
              <a:ext uri="{FF2B5EF4-FFF2-40B4-BE49-F238E27FC236}">
                <a16:creationId xmlns:a16="http://schemas.microsoft.com/office/drawing/2014/main" id="{0192BBC1-091B-4540-9349-A94DC9F02DD7}"/>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2050" name="Picture 2" descr="Image result for south carolina stingrays">
            <a:extLst>
              <a:ext uri="{FF2B5EF4-FFF2-40B4-BE49-F238E27FC236}">
                <a16:creationId xmlns:a16="http://schemas.microsoft.com/office/drawing/2014/main" id="{8FC521FA-AA12-4F3F-B0CB-CFBF07D138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34159" y="4770537"/>
            <a:ext cx="2275681" cy="17142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a:extLst>
              <a:ext uri="{FF2B5EF4-FFF2-40B4-BE49-F238E27FC236}">
                <a16:creationId xmlns:a16="http://schemas.microsoft.com/office/drawing/2014/main" id="{93BF03F1-A013-4D54-B1BC-574E85D427E2}"/>
              </a:ext>
            </a:extLst>
          </p:cNvPr>
          <p:cNvGrpSpPr>
            <a:grpSpLocks/>
          </p:cNvGrpSpPr>
          <p:nvPr/>
        </p:nvGrpSpPr>
        <p:grpSpPr bwMode="auto">
          <a:xfrm>
            <a:off x="0" y="0"/>
            <a:ext cx="9144000" cy="976313"/>
            <a:chOff x="0" y="0"/>
            <a:chExt cx="5760" cy="615"/>
          </a:xfrm>
        </p:grpSpPr>
        <p:sp>
          <p:nvSpPr>
            <p:cNvPr id="28681" name="Text Box 3">
              <a:extLst>
                <a:ext uri="{FF2B5EF4-FFF2-40B4-BE49-F238E27FC236}">
                  <a16:creationId xmlns:a16="http://schemas.microsoft.com/office/drawing/2014/main" id="{50995543-1B64-41A6-9524-2FCB046ED07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28682" name="Text Box 4">
              <a:extLst>
                <a:ext uri="{FF2B5EF4-FFF2-40B4-BE49-F238E27FC236}">
                  <a16:creationId xmlns:a16="http://schemas.microsoft.com/office/drawing/2014/main" id="{97380FA8-F80E-4360-AC32-FF3C77832E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8675" name="Rectangle 5">
            <a:extLst>
              <a:ext uri="{FF2B5EF4-FFF2-40B4-BE49-F238E27FC236}">
                <a16:creationId xmlns:a16="http://schemas.microsoft.com/office/drawing/2014/main" id="{7DB3BBAC-87F9-485C-9B2D-13875EC8703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28676" name="Text Box 7">
            <a:extLst>
              <a:ext uri="{FF2B5EF4-FFF2-40B4-BE49-F238E27FC236}">
                <a16:creationId xmlns:a16="http://schemas.microsoft.com/office/drawing/2014/main" id="{4BA45D8A-5432-4DC1-8CBF-B9EE4CF2008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7"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921A5DB9-A9CF-45BF-AF75-D6B7B8514629}"/>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8678"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ADE9CABB-CCDB-4F7D-8960-04447D54765A}"/>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16745" name="Text Box 1033">
            <a:extLst>
              <a:ext uri="{FF2B5EF4-FFF2-40B4-BE49-F238E27FC236}">
                <a16:creationId xmlns:a16="http://schemas.microsoft.com/office/drawing/2014/main" id="{8C30DA8C-67B8-4C02-9364-94C7A50FA453}"/>
              </a:ext>
            </a:extLst>
          </p:cNvPr>
          <p:cNvSpPr txBox="1">
            <a:spLocks noChangeArrowheads="1"/>
          </p:cNvSpPr>
          <p:nvPr/>
        </p:nvSpPr>
        <p:spPr bwMode="auto">
          <a:xfrm>
            <a:off x="228600" y="2166303"/>
            <a:ext cx="8686800" cy="26776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solidFill>
                  <a:srgbClr val="A50021"/>
                </a:solidFill>
                <a:latin typeface="Verdana" panose="020B0604030504040204" pitchFamily="34" charset="0"/>
                <a:cs typeface="Arial" panose="020B0604020202020204" pitchFamily="34" charset="0"/>
              </a:rPr>
              <a:t>Two years ago, the franchise changed ownership, with the new team owner taking an optimistic approach, telling the </a:t>
            </a:r>
            <a:r>
              <a:rPr lang="en-US" altLang="en-US" i="1" dirty="0">
                <a:solidFill>
                  <a:srgbClr val="A50021"/>
                </a:solidFill>
                <a:latin typeface="Verdana" panose="020B0604030504040204" pitchFamily="34" charset="0"/>
                <a:cs typeface="Arial" panose="020B0604020202020204" pitchFamily="34" charset="0"/>
              </a:rPr>
              <a:t>Post and Courier</a:t>
            </a:r>
            <a:r>
              <a:rPr lang="en-US" altLang="en-US" dirty="0">
                <a:solidFill>
                  <a:srgbClr val="A50021"/>
                </a:solidFill>
                <a:latin typeface="Verdana" panose="020B0604030504040204" pitchFamily="34" charset="0"/>
                <a:cs typeface="Arial" panose="020B0604020202020204" pitchFamily="34" charset="0"/>
              </a:rPr>
              <a:t>:  “I think there is an opportunity to grow the fan base and improve and enhance the corporate partnerships, particularly in this community because it’s growing tremendously...this is a very sustainable economic model.”</a:t>
            </a:r>
          </a:p>
        </p:txBody>
      </p:sp>
      <p:sp>
        <p:nvSpPr>
          <p:cNvPr id="28680" name="AutoShape 1035" descr="Image result for nba lockout">
            <a:extLst>
              <a:ext uri="{FF2B5EF4-FFF2-40B4-BE49-F238E27FC236}">
                <a16:creationId xmlns:a16="http://schemas.microsoft.com/office/drawing/2014/main" id="{0192BBC1-091B-4540-9349-A94DC9F02DD7}"/>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2" name="Picture 2" descr="Image result for south carolina stingrays">
            <a:extLst>
              <a:ext uri="{FF2B5EF4-FFF2-40B4-BE49-F238E27FC236}">
                <a16:creationId xmlns:a16="http://schemas.microsoft.com/office/drawing/2014/main" id="{532629F5-68E8-4419-B720-6A5DD8EA8A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0679" y="5257662"/>
            <a:ext cx="1595041" cy="1201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21815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4" name="Group 2">
            <a:extLst>
              <a:ext uri="{FF2B5EF4-FFF2-40B4-BE49-F238E27FC236}">
                <a16:creationId xmlns:a16="http://schemas.microsoft.com/office/drawing/2014/main" id="{93BF03F1-A013-4D54-B1BC-574E85D427E2}"/>
              </a:ext>
            </a:extLst>
          </p:cNvPr>
          <p:cNvGrpSpPr>
            <a:grpSpLocks/>
          </p:cNvGrpSpPr>
          <p:nvPr/>
        </p:nvGrpSpPr>
        <p:grpSpPr bwMode="auto">
          <a:xfrm>
            <a:off x="0" y="0"/>
            <a:ext cx="9144000" cy="976313"/>
            <a:chOff x="0" y="0"/>
            <a:chExt cx="5760" cy="615"/>
          </a:xfrm>
        </p:grpSpPr>
        <p:sp>
          <p:nvSpPr>
            <p:cNvPr id="28681" name="Text Box 3">
              <a:extLst>
                <a:ext uri="{FF2B5EF4-FFF2-40B4-BE49-F238E27FC236}">
                  <a16:creationId xmlns:a16="http://schemas.microsoft.com/office/drawing/2014/main" id="{50995543-1B64-41A6-9524-2FCB046ED07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28682" name="Text Box 4">
              <a:extLst>
                <a:ext uri="{FF2B5EF4-FFF2-40B4-BE49-F238E27FC236}">
                  <a16:creationId xmlns:a16="http://schemas.microsoft.com/office/drawing/2014/main" id="{97380FA8-F80E-4360-AC32-FF3C77832E3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8675" name="Rectangle 5">
            <a:extLst>
              <a:ext uri="{FF2B5EF4-FFF2-40B4-BE49-F238E27FC236}">
                <a16:creationId xmlns:a16="http://schemas.microsoft.com/office/drawing/2014/main" id="{7DB3BBAC-87F9-485C-9B2D-13875EC8703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28676" name="Text Box 7">
            <a:extLst>
              <a:ext uri="{FF2B5EF4-FFF2-40B4-BE49-F238E27FC236}">
                <a16:creationId xmlns:a16="http://schemas.microsoft.com/office/drawing/2014/main" id="{4BA45D8A-5432-4DC1-8CBF-B9EE4CF2008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7"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921A5DB9-A9CF-45BF-AF75-D6B7B8514629}"/>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8678"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ADE9CABB-CCDB-4F7D-8960-04447D54765A}"/>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16745" name="Text Box 1033">
            <a:extLst>
              <a:ext uri="{FF2B5EF4-FFF2-40B4-BE49-F238E27FC236}">
                <a16:creationId xmlns:a16="http://schemas.microsoft.com/office/drawing/2014/main" id="{8C30DA8C-67B8-4C02-9364-94C7A50FA453}"/>
              </a:ext>
            </a:extLst>
          </p:cNvPr>
          <p:cNvSpPr txBox="1">
            <a:spLocks noChangeArrowheads="1"/>
          </p:cNvSpPr>
          <p:nvPr/>
        </p:nvSpPr>
        <p:spPr bwMode="auto">
          <a:xfrm>
            <a:off x="457200" y="2289750"/>
            <a:ext cx="8229600" cy="43396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solidFill>
                  <a:srgbClr val="A50021"/>
                </a:solidFill>
                <a:latin typeface="Verdana" panose="020B0604030504040204" pitchFamily="34" charset="0"/>
                <a:cs typeface="Arial" panose="020B0604020202020204" pitchFamily="34" charset="0"/>
              </a:rPr>
              <a:t>Some speculation exists that some claims made by the owners of professional sports teams of low levels of profitability (or even losses) could be a negotiation tactic or a public relations ploy </a:t>
            </a:r>
          </a:p>
          <a:p>
            <a:pPr algn="ctr" eaLnBrk="1" hangingPunct="1">
              <a:spcBef>
                <a:spcPct val="50000"/>
              </a:spcBef>
            </a:pPr>
            <a:endParaRPr lang="en-US" altLang="en-US" dirty="0">
              <a:solidFill>
                <a:srgbClr val="A50021"/>
              </a:solidFill>
              <a:latin typeface="Verdana" panose="020B0604030504040204" pitchFamily="34" charset="0"/>
              <a:cs typeface="Arial" panose="020B0604020202020204" pitchFamily="34" charset="0"/>
            </a:endParaRPr>
          </a:p>
          <a:p>
            <a:pPr algn="ctr" eaLnBrk="1" hangingPunct="1">
              <a:spcBef>
                <a:spcPct val="50000"/>
              </a:spcBef>
            </a:pPr>
            <a:r>
              <a:rPr lang="en-US" altLang="en-US" dirty="0">
                <a:solidFill>
                  <a:srgbClr val="A50021"/>
                </a:solidFill>
                <a:latin typeface="Verdana" panose="020B0604030504040204" pitchFamily="34" charset="0"/>
                <a:cs typeface="Arial" panose="020B0604020202020204" pitchFamily="34" charset="0"/>
              </a:rPr>
              <a:t>However, even teams that are profitable (aside from NFL franchises) typically enjoy significantly lower profit margins than other for-profit entities such as banks or publicly traded companies</a:t>
            </a:r>
          </a:p>
          <a:p>
            <a:pPr algn="ctr" eaLnBrk="1" hangingPunct="1">
              <a:spcBef>
                <a:spcPct val="50000"/>
              </a:spcBef>
            </a:pPr>
            <a:endParaRPr lang="en-US" altLang="en-US" dirty="0">
              <a:solidFill>
                <a:srgbClr val="A50021"/>
              </a:solidFill>
              <a:latin typeface="Verdana" panose="020B0604030504040204" pitchFamily="34" charset="0"/>
              <a:cs typeface="Arial" panose="020B0604020202020204" pitchFamily="34" charset="0"/>
            </a:endParaRPr>
          </a:p>
        </p:txBody>
      </p:sp>
      <p:sp>
        <p:nvSpPr>
          <p:cNvPr id="28680" name="AutoShape 1035" descr="Image result for nba lockout">
            <a:extLst>
              <a:ext uri="{FF2B5EF4-FFF2-40B4-BE49-F238E27FC236}">
                <a16:creationId xmlns:a16="http://schemas.microsoft.com/office/drawing/2014/main" id="{0192BBC1-091B-4540-9349-A94DC9F02DD7}"/>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extLst>
      <p:ext uri="{BB962C8B-B14F-4D97-AF65-F5344CB8AC3E}">
        <p14:creationId xmlns:p14="http://schemas.microsoft.com/office/powerpoint/2010/main" val="24482544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EC6C290D-F4CF-4317-B76F-65B080FE3CA1}"/>
              </a:ext>
            </a:extLst>
          </p:cNvPr>
          <p:cNvGrpSpPr>
            <a:grpSpLocks/>
          </p:cNvGrpSpPr>
          <p:nvPr/>
        </p:nvGrpSpPr>
        <p:grpSpPr bwMode="auto">
          <a:xfrm>
            <a:off x="0" y="0"/>
            <a:ext cx="9144000" cy="976313"/>
            <a:chOff x="0" y="0"/>
            <a:chExt cx="5760" cy="615"/>
          </a:xfrm>
        </p:grpSpPr>
        <p:sp>
          <p:nvSpPr>
            <p:cNvPr id="30727" name="Text Box 3">
              <a:extLst>
                <a:ext uri="{FF2B5EF4-FFF2-40B4-BE49-F238E27FC236}">
                  <a16:creationId xmlns:a16="http://schemas.microsoft.com/office/drawing/2014/main" id="{8F305A01-A3B7-4AE3-9A47-2A65ADE396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30728" name="Text Box 4">
              <a:extLst>
                <a:ext uri="{FF2B5EF4-FFF2-40B4-BE49-F238E27FC236}">
                  <a16:creationId xmlns:a16="http://schemas.microsoft.com/office/drawing/2014/main" id="{F7BD3A6B-3101-4A2B-AAD6-7D2F89365E1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0722" name="Rectangle 5">
            <a:extLst>
              <a:ext uri="{FF2B5EF4-FFF2-40B4-BE49-F238E27FC236}">
                <a16:creationId xmlns:a16="http://schemas.microsoft.com/office/drawing/2014/main" id="{CAC9CA7A-E6C0-4E46-B6E8-DEFBC7100695}"/>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14694" name="Text Box 6">
            <a:extLst>
              <a:ext uri="{FF2B5EF4-FFF2-40B4-BE49-F238E27FC236}">
                <a16:creationId xmlns:a16="http://schemas.microsoft.com/office/drawing/2014/main" id="{EBDB8A76-0495-4264-867B-0BB5B0E0F19F}"/>
              </a:ext>
            </a:extLst>
          </p:cNvPr>
          <p:cNvSpPr txBox="1">
            <a:spLocks noChangeArrowheads="1"/>
          </p:cNvSpPr>
          <p:nvPr/>
        </p:nvSpPr>
        <p:spPr bwMode="auto">
          <a:xfrm>
            <a:off x="1562100" y="1981200"/>
            <a:ext cx="60198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b="1" dirty="0">
                <a:solidFill>
                  <a:srgbClr val="000099"/>
                </a:solidFill>
                <a:latin typeface="Verdana" panose="020B0604030504040204" pitchFamily="34" charset="0"/>
              </a:rPr>
              <a:t>Revenue Stream:</a:t>
            </a:r>
            <a:endParaRPr lang="en-US" altLang="en-US" dirty="0">
              <a:latin typeface="Verdana" panose="020B0604030504040204" pitchFamily="34" charset="0"/>
            </a:endParaRPr>
          </a:p>
          <a:p>
            <a:pPr algn="ctr" eaLnBrk="1" hangingPunct="1"/>
            <a:endParaRPr lang="en-US" altLang="en-US" dirty="0">
              <a:latin typeface="Verdana" panose="020B0604030504040204" pitchFamily="34" charset="0"/>
            </a:endParaRPr>
          </a:p>
          <a:p>
            <a:pPr algn="ctr" eaLnBrk="1" hangingPunct="1"/>
            <a:r>
              <a:rPr lang="en-US" altLang="en-US" dirty="0">
                <a:latin typeface="Verdana" panose="020B0604030504040204" pitchFamily="34" charset="0"/>
              </a:rPr>
              <a:t>The means for an organization</a:t>
            </a:r>
            <a:r>
              <a:rPr lang="ja-JP" altLang="en-US" dirty="0">
                <a:latin typeface="Verdana" panose="020B0604030504040204" pitchFamily="34" charset="0"/>
              </a:rPr>
              <a:t>’</a:t>
            </a:r>
            <a:r>
              <a:rPr lang="en-US" altLang="ja-JP" dirty="0">
                <a:latin typeface="Verdana" panose="020B0604030504040204" pitchFamily="34" charset="0"/>
              </a:rPr>
              <a:t>s cash inflow, typically as a result of the sale of company products or services</a:t>
            </a:r>
            <a:endParaRPr lang="en-US" altLang="en-US" dirty="0">
              <a:latin typeface="Verdana" panose="020B0604030504040204" pitchFamily="34" charset="0"/>
            </a:endParaRPr>
          </a:p>
        </p:txBody>
      </p:sp>
      <p:sp>
        <p:nvSpPr>
          <p:cNvPr id="114695" name="Line 7">
            <a:extLst>
              <a:ext uri="{FF2B5EF4-FFF2-40B4-BE49-F238E27FC236}">
                <a16:creationId xmlns:a16="http://schemas.microsoft.com/office/drawing/2014/main" id="{269E44DC-D2D3-43F5-B729-5D4B66526E82}"/>
              </a:ext>
            </a:extLst>
          </p:cNvPr>
          <p:cNvSpPr>
            <a:spLocks noChangeShapeType="1"/>
          </p:cNvSpPr>
          <p:nvPr/>
        </p:nvSpPr>
        <p:spPr bwMode="auto">
          <a:xfrm flipH="1">
            <a:off x="2286000" y="2590800"/>
            <a:ext cx="440436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6" name="Text Box 9">
            <a:extLst>
              <a:ext uri="{FF2B5EF4-FFF2-40B4-BE49-F238E27FC236}">
                <a16:creationId xmlns:a16="http://schemas.microsoft.com/office/drawing/2014/main" id="{4467A745-F808-4FC8-ADF0-60B782D041B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3076" name="Picture 4" descr="Related image">
            <a:extLst>
              <a:ext uri="{FF2B5EF4-FFF2-40B4-BE49-F238E27FC236}">
                <a16:creationId xmlns:a16="http://schemas.microsoft.com/office/drawing/2014/main" id="{29C433CC-DA58-475E-AEDC-2C7A968504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57537" y="4397712"/>
            <a:ext cx="3133725" cy="2089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4694"/>
                                        </p:tgtEl>
                                        <p:attrNameLst>
                                          <p:attrName>style.visibility</p:attrName>
                                        </p:attrNameLst>
                                      </p:cBhvr>
                                      <p:to>
                                        <p:strVal val="visible"/>
                                      </p:to>
                                    </p:set>
                                    <p:anim calcmode="lin" valueType="num">
                                      <p:cBhvr additive="base">
                                        <p:cTn id="7" dur="500" fill="hold"/>
                                        <p:tgtEl>
                                          <p:spTgt spid="114694"/>
                                        </p:tgtEl>
                                        <p:attrNameLst>
                                          <p:attrName>ppt_x</p:attrName>
                                        </p:attrNameLst>
                                      </p:cBhvr>
                                      <p:tavLst>
                                        <p:tav tm="0">
                                          <p:val>
                                            <p:strVal val="1+#ppt_w/2"/>
                                          </p:val>
                                        </p:tav>
                                        <p:tav tm="100000">
                                          <p:val>
                                            <p:strVal val="#ppt_x"/>
                                          </p:val>
                                        </p:tav>
                                      </p:tavLst>
                                    </p:anim>
                                    <p:anim calcmode="lin" valueType="num">
                                      <p:cBhvr additive="base">
                                        <p:cTn id="8" dur="500" fill="hold"/>
                                        <p:tgtEl>
                                          <p:spTgt spid="11469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14695"/>
                                        </p:tgtEl>
                                        <p:attrNameLst>
                                          <p:attrName>style.visibility</p:attrName>
                                        </p:attrNameLst>
                                      </p:cBhvr>
                                      <p:to>
                                        <p:strVal val="visible"/>
                                      </p:to>
                                    </p:set>
                                    <p:animEffect transition="in" filter="dissolve">
                                      <p:cBhvr>
                                        <p:cTn id="11" dur="500"/>
                                        <p:tgtEl>
                                          <p:spTgt spid="1146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28E576F6-96EA-4477-B6A1-8D2E7BF3E36C}"/>
              </a:ext>
            </a:extLst>
          </p:cNvPr>
          <p:cNvGrpSpPr>
            <a:grpSpLocks/>
          </p:cNvGrpSpPr>
          <p:nvPr/>
        </p:nvGrpSpPr>
        <p:grpSpPr bwMode="auto">
          <a:xfrm>
            <a:off x="0" y="0"/>
            <a:ext cx="9144000" cy="976313"/>
            <a:chOff x="0" y="0"/>
            <a:chExt cx="5760" cy="615"/>
          </a:xfrm>
        </p:grpSpPr>
        <p:sp>
          <p:nvSpPr>
            <p:cNvPr id="32776" name="Text Box 3">
              <a:extLst>
                <a:ext uri="{FF2B5EF4-FFF2-40B4-BE49-F238E27FC236}">
                  <a16:creationId xmlns:a16="http://schemas.microsoft.com/office/drawing/2014/main" id="{02F26462-475F-4666-B6BC-13F392A4CFA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32777" name="Text Box 4">
              <a:extLst>
                <a:ext uri="{FF2B5EF4-FFF2-40B4-BE49-F238E27FC236}">
                  <a16:creationId xmlns:a16="http://schemas.microsoft.com/office/drawing/2014/main" id="{8D6E6E15-5C8F-42FA-85DE-9A52044CA05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2770" name="Text Box 9">
            <a:extLst>
              <a:ext uri="{FF2B5EF4-FFF2-40B4-BE49-F238E27FC236}">
                <a16:creationId xmlns:a16="http://schemas.microsoft.com/office/drawing/2014/main" id="{B7EE48AA-2348-4D16-A6CC-E7F3C5FD140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32771" name="Picture 10" descr="TN00537_[1]">
            <a:extLst>
              <a:ext uri="{FF2B5EF4-FFF2-40B4-BE49-F238E27FC236}">
                <a16:creationId xmlns:a16="http://schemas.microsoft.com/office/drawing/2014/main" id="{980AEEF2-70B1-4EF1-B1F5-93274636EC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Picture 11" descr="TN00537_[1]">
            <a:extLst>
              <a:ext uri="{FF2B5EF4-FFF2-40B4-BE49-F238E27FC236}">
                <a16:creationId xmlns:a16="http://schemas.microsoft.com/office/drawing/2014/main" id="{1DB162B8-AA05-492A-AA3F-E1DB28158A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1266825"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 Box 12">
            <a:extLst>
              <a:ext uri="{FF2B5EF4-FFF2-40B4-BE49-F238E27FC236}">
                <a16:creationId xmlns:a16="http://schemas.microsoft.com/office/drawing/2014/main" id="{8897E354-32C5-4E54-8D7D-394AF38CBADC}"/>
              </a:ext>
            </a:extLst>
          </p:cNvPr>
          <p:cNvSpPr txBox="1">
            <a:spLocks noChangeArrowheads="1"/>
          </p:cNvSpPr>
          <p:nvPr/>
        </p:nvSpPr>
        <p:spPr bwMode="auto">
          <a:xfrm>
            <a:off x="2667000" y="990600"/>
            <a:ext cx="4191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Discussion Topic</a:t>
            </a:r>
          </a:p>
        </p:txBody>
      </p:sp>
      <p:sp>
        <p:nvSpPr>
          <p:cNvPr id="160781" name="Rectangle 13">
            <a:extLst>
              <a:ext uri="{FF2B5EF4-FFF2-40B4-BE49-F238E27FC236}">
                <a16:creationId xmlns:a16="http://schemas.microsoft.com/office/drawing/2014/main" id="{E89F88F9-FE3C-44B7-87F5-8E0296738608}"/>
              </a:ext>
            </a:extLst>
          </p:cNvPr>
          <p:cNvSpPr>
            <a:spLocks noChangeArrowheads="1"/>
          </p:cNvSpPr>
          <p:nvPr/>
        </p:nvSpPr>
        <p:spPr bwMode="auto">
          <a:xfrm>
            <a:off x="228600" y="2743200"/>
            <a:ext cx="8534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80000"/>
              </a:lnSpc>
              <a:spcBef>
                <a:spcPct val="20000"/>
              </a:spcBef>
            </a:pPr>
            <a:r>
              <a:rPr lang="en-US" altLang="en-US" sz="4000">
                <a:solidFill>
                  <a:srgbClr val="008000"/>
                </a:solidFill>
                <a:latin typeface="Verdana" panose="020B0604030504040204" pitchFamily="34" charset="0"/>
              </a:rPr>
              <a:t>  What revenue streams do you think sports organizations rely on to achieve profitability? </a:t>
            </a:r>
            <a:endParaRPr lang="en-US" altLang="en-US" sz="4000" b="1" u="sng">
              <a:solidFill>
                <a:srgbClr val="008000"/>
              </a:solidFill>
              <a:latin typeface="Verdana" panose="020B0604030504040204" pitchFamily="34" charset="0"/>
            </a:endParaRPr>
          </a:p>
          <a:p>
            <a:pPr eaLnBrk="1" hangingPunct="1">
              <a:lnSpc>
                <a:spcPct val="80000"/>
              </a:lnSpc>
              <a:spcBef>
                <a:spcPct val="20000"/>
              </a:spcBef>
            </a:pPr>
            <a:endParaRPr lang="en-US" altLang="en-US" sz="4000" u="sng">
              <a:solidFill>
                <a:srgbClr val="008000"/>
              </a:solidFill>
              <a:latin typeface="Verdana" panose="020B0604030504040204" pitchFamily="34" charset="0"/>
            </a:endParaRPr>
          </a:p>
        </p:txBody>
      </p:sp>
      <p:pic>
        <p:nvPicPr>
          <p:cNvPr id="160782" name="Picture 14" descr="j0222015">
            <a:extLst>
              <a:ext uri="{FF2B5EF4-FFF2-40B4-BE49-F238E27FC236}">
                <a16:creationId xmlns:a16="http://schemas.microsoft.com/office/drawing/2014/main" id="{236C3568-316F-497B-8406-17642E1C15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4724400"/>
            <a:ext cx="1627188"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60781"/>
                                        </p:tgtEl>
                                        <p:attrNameLst>
                                          <p:attrName>style.visibility</p:attrName>
                                        </p:attrNameLst>
                                      </p:cBhvr>
                                      <p:to>
                                        <p:strVal val="visible"/>
                                      </p:to>
                                    </p:set>
                                    <p:animEffect transition="in" filter="checkerboard(across)">
                                      <p:cBhvr>
                                        <p:cTn id="7" dur="500"/>
                                        <p:tgtEl>
                                          <p:spTgt spid="160781"/>
                                        </p:tgtEl>
                                      </p:cBhvr>
                                    </p:animEffect>
                                  </p:childTnLst>
                                </p:cTn>
                              </p:par>
                              <p:par>
                                <p:cTn id="8" presetID="5" presetClass="entr" presetSubtype="10" fill="hold" grpId="1" nodeType="withEffect">
                                  <p:stCondLst>
                                    <p:cond delay="0"/>
                                  </p:stCondLst>
                                  <p:childTnLst>
                                    <p:set>
                                      <p:cBhvr>
                                        <p:cTn id="9" dur="1" fill="hold">
                                          <p:stCondLst>
                                            <p:cond delay="0"/>
                                          </p:stCondLst>
                                        </p:cTn>
                                        <p:tgtEl>
                                          <p:spTgt spid="160781"/>
                                        </p:tgtEl>
                                        <p:attrNameLst>
                                          <p:attrName>style.visibility</p:attrName>
                                        </p:attrNameLst>
                                      </p:cBhvr>
                                      <p:to>
                                        <p:strVal val="visible"/>
                                      </p:to>
                                    </p:set>
                                    <p:animEffect transition="in" filter="checkerboard(across)">
                                      <p:cBhvr>
                                        <p:cTn id="10" dur="500"/>
                                        <p:tgtEl>
                                          <p:spTgt spid="160781"/>
                                        </p:tgtEl>
                                      </p:cBhvr>
                                    </p:animEffect>
                                  </p:childTnLst>
                                </p:cTn>
                              </p:par>
                              <p:par>
                                <p:cTn id="11" presetID="9" presetClass="entr" presetSubtype="0" fill="hold" nodeType="withEffect">
                                  <p:stCondLst>
                                    <p:cond delay="0"/>
                                  </p:stCondLst>
                                  <p:childTnLst>
                                    <p:set>
                                      <p:cBhvr>
                                        <p:cTn id="12" dur="1" fill="hold">
                                          <p:stCondLst>
                                            <p:cond delay="0"/>
                                          </p:stCondLst>
                                        </p:cTn>
                                        <p:tgtEl>
                                          <p:spTgt spid="160782"/>
                                        </p:tgtEl>
                                        <p:attrNameLst>
                                          <p:attrName>style.visibility</p:attrName>
                                        </p:attrNameLst>
                                      </p:cBhvr>
                                      <p:to>
                                        <p:strVal val="visible"/>
                                      </p:to>
                                    </p:set>
                                    <p:animEffect transition="in" filter="dissolve">
                                      <p:cBhvr>
                                        <p:cTn id="13" dur="500"/>
                                        <p:tgtEl>
                                          <p:spTgt spid="1607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81" grpId="0"/>
      <p:bldP spid="16078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Line 6">
            <a:extLst>
              <a:ext uri="{FF2B5EF4-FFF2-40B4-BE49-F238E27FC236}">
                <a16:creationId xmlns:a16="http://schemas.microsoft.com/office/drawing/2014/main" id="{F40CD35A-3F54-4511-925C-1A0D47DCA36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4818" name="Rectangle 7">
            <a:extLst>
              <a:ext uri="{FF2B5EF4-FFF2-40B4-BE49-F238E27FC236}">
                <a16:creationId xmlns:a16="http://schemas.microsoft.com/office/drawing/2014/main" id="{CF6B3F98-5E16-467F-A7FD-866EA8AD0B78}"/>
              </a:ext>
            </a:extLst>
          </p:cNvPr>
          <p:cNvSpPr>
            <a:spLocks noChangeArrowheads="1"/>
          </p:cNvSpPr>
          <p:nvPr/>
        </p:nvSpPr>
        <p:spPr bwMode="auto">
          <a:xfrm>
            <a:off x="1676400" y="1600200"/>
            <a:ext cx="5708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Revenue Streams For Sports Teams</a:t>
            </a:r>
          </a:p>
        </p:txBody>
      </p:sp>
      <p:sp>
        <p:nvSpPr>
          <p:cNvPr id="116744" name="Rectangle 8">
            <a:extLst>
              <a:ext uri="{FF2B5EF4-FFF2-40B4-BE49-F238E27FC236}">
                <a16:creationId xmlns:a16="http://schemas.microsoft.com/office/drawing/2014/main" id="{77D791AA-921B-432A-8CF7-A2647B52DD5A}"/>
              </a:ext>
            </a:extLst>
          </p:cNvPr>
          <p:cNvSpPr>
            <a:spLocks noChangeArrowheads="1"/>
          </p:cNvSpPr>
          <p:nvPr/>
        </p:nvSpPr>
        <p:spPr bwMode="auto">
          <a:xfrm>
            <a:off x="2209800" y="2438400"/>
            <a:ext cx="5486400" cy="298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6600"/>
                </a:solidFill>
                <a:latin typeface="Verdana" panose="020B0604030504040204" pitchFamily="34" charset="0"/>
              </a:rPr>
              <a:t>  Ticket Sales</a:t>
            </a:r>
          </a:p>
          <a:p>
            <a:pPr eaLnBrk="1" hangingPunct="1">
              <a:buFont typeface="Wingdings" panose="05000000000000000000" pitchFamily="2" charset="2"/>
              <a:buNone/>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Sponsorship</a:t>
            </a:r>
          </a:p>
          <a:p>
            <a:pPr eaLnBrk="1" hangingPunct="1">
              <a:buFont typeface="Wingdings" panose="05000000000000000000" pitchFamily="2" charset="2"/>
              <a:buNone/>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Licensing and Merchandise</a:t>
            </a:r>
          </a:p>
          <a:p>
            <a:pPr eaLnBrk="1" hangingPunct="1">
              <a:buFont typeface="Wingdings" panose="05000000000000000000" pitchFamily="2" charset="2"/>
              <a:buNone/>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Concessions</a:t>
            </a:r>
          </a:p>
          <a:p>
            <a:pPr eaLnBrk="1" hangingPunct="1">
              <a:buFont typeface="Wingdings" panose="05000000000000000000" pitchFamily="2" charset="2"/>
              <a:buNone/>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Parking</a:t>
            </a:r>
          </a:p>
          <a:p>
            <a:pPr eaLnBrk="1" hangingPunct="1">
              <a:buFont typeface="Wingdings" panose="05000000000000000000" pitchFamily="2" charset="2"/>
              <a:buNone/>
            </a:pPr>
            <a:endParaRPr lang="en-US" altLang="en-US" sz="1400">
              <a:solidFill>
                <a:srgbClr val="006600"/>
              </a:solidFill>
              <a:latin typeface="Verdana" panose="020B0604030504040204" pitchFamily="34" charset="0"/>
            </a:endParaRPr>
          </a:p>
        </p:txBody>
      </p:sp>
      <p:grpSp>
        <p:nvGrpSpPr>
          <p:cNvPr id="34820" name="Group 9">
            <a:extLst>
              <a:ext uri="{FF2B5EF4-FFF2-40B4-BE49-F238E27FC236}">
                <a16:creationId xmlns:a16="http://schemas.microsoft.com/office/drawing/2014/main" id="{12ACCD4A-82CF-485A-A30F-203F1300E59F}"/>
              </a:ext>
            </a:extLst>
          </p:cNvPr>
          <p:cNvGrpSpPr>
            <a:grpSpLocks/>
          </p:cNvGrpSpPr>
          <p:nvPr/>
        </p:nvGrpSpPr>
        <p:grpSpPr bwMode="auto">
          <a:xfrm>
            <a:off x="0" y="0"/>
            <a:ext cx="9144000" cy="976313"/>
            <a:chOff x="0" y="0"/>
            <a:chExt cx="5760" cy="615"/>
          </a:xfrm>
        </p:grpSpPr>
        <p:sp>
          <p:nvSpPr>
            <p:cNvPr id="34823" name="Text Box 10">
              <a:extLst>
                <a:ext uri="{FF2B5EF4-FFF2-40B4-BE49-F238E27FC236}">
                  <a16:creationId xmlns:a16="http://schemas.microsoft.com/office/drawing/2014/main" id="{ECDE3F5C-F3EA-4106-B8D7-76E0E728ACD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34824" name="Text Box 11">
              <a:extLst>
                <a:ext uri="{FF2B5EF4-FFF2-40B4-BE49-F238E27FC236}">
                  <a16:creationId xmlns:a16="http://schemas.microsoft.com/office/drawing/2014/main" id="{63FA09D3-27FC-439F-BC41-5C114640E09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4821" name="Rectangle 12">
            <a:extLst>
              <a:ext uri="{FF2B5EF4-FFF2-40B4-BE49-F238E27FC236}">
                <a16:creationId xmlns:a16="http://schemas.microsoft.com/office/drawing/2014/main" id="{4793AFD7-01CF-4B7A-BA96-D46C803815DC}"/>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34822" name="Text Box 13">
            <a:extLst>
              <a:ext uri="{FF2B5EF4-FFF2-40B4-BE49-F238E27FC236}">
                <a16:creationId xmlns:a16="http://schemas.microsoft.com/office/drawing/2014/main" id="{98F8B70A-21E4-448C-8357-B95E467ECD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6744"/>
                                        </p:tgtEl>
                                        <p:attrNameLst>
                                          <p:attrName>style.visibility</p:attrName>
                                        </p:attrNameLst>
                                      </p:cBhvr>
                                      <p:to>
                                        <p:strVal val="visible"/>
                                      </p:to>
                                    </p:set>
                                    <p:animEffect transition="in" filter="wedge">
                                      <p:cBhvr>
                                        <p:cTn id="7" dur="2000"/>
                                        <p:tgtEl>
                                          <p:spTgt spid="1167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Line 2">
            <a:extLst>
              <a:ext uri="{FF2B5EF4-FFF2-40B4-BE49-F238E27FC236}">
                <a16:creationId xmlns:a16="http://schemas.microsoft.com/office/drawing/2014/main" id="{57A45F9B-6979-4BA9-879D-C6A403DBCD37}"/>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66" name="Rectangle 3">
            <a:extLst>
              <a:ext uri="{FF2B5EF4-FFF2-40B4-BE49-F238E27FC236}">
                <a16:creationId xmlns:a16="http://schemas.microsoft.com/office/drawing/2014/main" id="{34A9CE78-0B37-406E-9EA1-29A956981FD0}"/>
              </a:ext>
            </a:extLst>
          </p:cNvPr>
          <p:cNvSpPr>
            <a:spLocks noChangeArrowheads="1"/>
          </p:cNvSpPr>
          <p:nvPr/>
        </p:nvSpPr>
        <p:spPr bwMode="auto">
          <a:xfrm>
            <a:off x="914400" y="1752600"/>
            <a:ext cx="734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Additional Revenue Streams For Sports Teams</a:t>
            </a:r>
          </a:p>
        </p:txBody>
      </p:sp>
      <p:sp>
        <p:nvSpPr>
          <p:cNvPr id="168964" name="Rectangle 4">
            <a:extLst>
              <a:ext uri="{FF2B5EF4-FFF2-40B4-BE49-F238E27FC236}">
                <a16:creationId xmlns:a16="http://schemas.microsoft.com/office/drawing/2014/main" id="{A40BD024-79BB-4EB9-B43B-85F0DF7E779C}"/>
              </a:ext>
            </a:extLst>
          </p:cNvPr>
          <p:cNvSpPr>
            <a:spLocks noChangeArrowheads="1"/>
          </p:cNvSpPr>
          <p:nvPr/>
        </p:nvSpPr>
        <p:spPr bwMode="auto">
          <a:xfrm>
            <a:off x="2057400" y="2895600"/>
            <a:ext cx="678180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6600"/>
                </a:solidFill>
                <a:latin typeface="Verdana" panose="020B0604030504040204" pitchFamily="34" charset="0"/>
              </a:rPr>
              <a:t>  Television Contracts</a:t>
            </a:r>
          </a:p>
          <a:p>
            <a:pPr eaLnBrk="1" hangingPunct="1">
              <a:buFont typeface="Wingdings" panose="05000000000000000000" pitchFamily="2" charset="2"/>
              <a:buNone/>
            </a:pPr>
            <a:endParaRPr lang="en-US" altLang="en-US" sz="14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a:t>
            </a:r>
            <a:r>
              <a:rPr lang="it-IT" altLang="en-US">
                <a:solidFill>
                  <a:srgbClr val="006600"/>
                </a:solidFill>
                <a:latin typeface="Verdana" panose="020B0604030504040204" pitchFamily="34" charset="0"/>
              </a:rPr>
              <a:t>Additional media contracts </a:t>
            </a:r>
          </a:p>
          <a:p>
            <a:pPr eaLnBrk="1" hangingPunct="1">
              <a:buFont typeface="Wingdings" panose="05000000000000000000" pitchFamily="2" charset="2"/>
              <a:buNone/>
            </a:pPr>
            <a:r>
              <a:rPr lang="it-IT" altLang="en-US">
                <a:solidFill>
                  <a:srgbClr val="006600"/>
                </a:solidFill>
                <a:latin typeface="Verdana" panose="020B0604030504040204" pitchFamily="34" charset="0"/>
              </a:rPr>
              <a:t>   (satellite, radio, internet)</a:t>
            </a:r>
            <a:endParaRPr lang="en-US" altLang="en-US" sz="1400">
              <a:solidFill>
                <a:srgbClr val="006600"/>
              </a:solidFill>
              <a:latin typeface="Verdana" panose="020B0604030504040204" pitchFamily="34" charset="0"/>
            </a:endParaRPr>
          </a:p>
        </p:txBody>
      </p:sp>
      <p:grpSp>
        <p:nvGrpSpPr>
          <p:cNvPr id="36868" name="Group 5">
            <a:extLst>
              <a:ext uri="{FF2B5EF4-FFF2-40B4-BE49-F238E27FC236}">
                <a16:creationId xmlns:a16="http://schemas.microsoft.com/office/drawing/2014/main" id="{1E06761A-3D5A-4BF8-B3AE-AFF8404B5F97}"/>
              </a:ext>
            </a:extLst>
          </p:cNvPr>
          <p:cNvGrpSpPr>
            <a:grpSpLocks/>
          </p:cNvGrpSpPr>
          <p:nvPr/>
        </p:nvGrpSpPr>
        <p:grpSpPr bwMode="auto">
          <a:xfrm>
            <a:off x="0" y="0"/>
            <a:ext cx="9144000" cy="976313"/>
            <a:chOff x="0" y="0"/>
            <a:chExt cx="5760" cy="615"/>
          </a:xfrm>
        </p:grpSpPr>
        <p:sp>
          <p:nvSpPr>
            <p:cNvPr id="36871" name="Text Box 6">
              <a:extLst>
                <a:ext uri="{FF2B5EF4-FFF2-40B4-BE49-F238E27FC236}">
                  <a16:creationId xmlns:a16="http://schemas.microsoft.com/office/drawing/2014/main" id="{21ECED69-6E38-4195-83E6-4277BE8A2CD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36872" name="Text Box 7">
              <a:extLst>
                <a:ext uri="{FF2B5EF4-FFF2-40B4-BE49-F238E27FC236}">
                  <a16:creationId xmlns:a16="http://schemas.microsoft.com/office/drawing/2014/main" id="{585B0676-74B8-4FE9-BDE6-134A5803CB5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6869" name="Rectangle 8">
            <a:extLst>
              <a:ext uri="{FF2B5EF4-FFF2-40B4-BE49-F238E27FC236}">
                <a16:creationId xmlns:a16="http://schemas.microsoft.com/office/drawing/2014/main" id="{7294413F-223E-4502-B9E0-7F53E89FA583}"/>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36870" name="Text Box 9">
            <a:extLst>
              <a:ext uri="{FF2B5EF4-FFF2-40B4-BE49-F238E27FC236}">
                <a16:creationId xmlns:a16="http://schemas.microsoft.com/office/drawing/2014/main" id="{B54CCE66-1C87-452C-A8E8-E7C75136C0F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68964"/>
                                        </p:tgtEl>
                                        <p:attrNameLst>
                                          <p:attrName>style.visibility</p:attrName>
                                        </p:attrNameLst>
                                      </p:cBhvr>
                                      <p:to>
                                        <p:strVal val="visible"/>
                                      </p:to>
                                    </p:set>
                                    <p:animEffect transition="in" filter="wedge">
                                      <p:cBhvr>
                                        <p:cTn id="7" dur="2000"/>
                                        <p:tgtEl>
                                          <p:spTgt spid="168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2">
            <a:extLst>
              <a:ext uri="{FF2B5EF4-FFF2-40B4-BE49-F238E27FC236}">
                <a16:creationId xmlns:a16="http://schemas.microsoft.com/office/drawing/2014/main" id="{1D610DBA-700B-4873-A4AD-1140EB8EFDE0}"/>
              </a:ext>
            </a:extLst>
          </p:cNvPr>
          <p:cNvGrpSpPr>
            <a:grpSpLocks/>
          </p:cNvGrpSpPr>
          <p:nvPr/>
        </p:nvGrpSpPr>
        <p:grpSpPr bwMode="auto">
          <a:xfrm>
            <a:off x="0" y="0"/>
            <a:ext cx="9144000" cy="976313"/>
            <a:chOff x="0" y="0"/>
            <a:chExt cx="5760" cy="615"/>
          </a:xfrm>
        </p:grpSpPr>
        <p:sp>
          <p:nvSpPr>
            <p:cNvPr id="6152" name="Text Box 3">
              <a:extLst>
                <a:ext uri="{FF2B5EF4-FFF2-40B4-BE49-F238E27FC236}">
                  <a16:creationId xmlns:a16="http://schemas.microsoft.com/office/drawing/2014/main" id="{88069AB5-044B-4B1C-80BD-D6E37225E3C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6153" name="Text Box 4">
              <a:extLst>
                <a:ext uri="{FF2B5EF4-FFF2-40B4-BE49-F238E27FC236}">
                  <a16:creationId xmlns:a16="http://schemas.microsoft.com/office/drawing/2014/main" id="{6D29A297-07D9-4753-B065-3337F42407F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146" name="Rectangle 5">
            <a:extLst>
              <a:ext uri="{FF2B5EF4-FFF2-40B4-BE49-F238E27FC236}">
                <a16:creationId xmlns:a16="http://schemas.microsoft.com/office/drawing/2014/main" id="{FC2322DA-3C8E-4B43-92F8-36B0EDCAEA0B}"/>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209926" name="Rectangle 6">
            <a:extLst>
              <a:ext uri="{FF2B5EF4-FFF2-40B4-BE49-F238E27FC236}">
                <a16:creationId xmlns:a16="http://schemas.microsoft.com/office/drawing/2014/main" id="{81A6700F-2157-4219-AAC7-7D698BAD6722}"/>
              </a:ext>
            </a:extLst>
          </p:cNvPr>
          <p:cNvSpPr>
            <a:spLocks noChangeArrowheads="1"/>
          </p:cNvSpPr>
          <p:nvPr/>
        </p:nvSpPr>
        <p:spPr bwMode="auto">
          <a:xfrm>
            <a:off x="609600" y="2590800"/>
            <a:ext cx="36576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It can be difficult for some professional sports teams to achieve financial success and turn a profit </a:t>
            </a:r>
          </a:p>
        </p:txBody>
      </p:sp>
      <p:sp>
        <p:nvSpPr>
          <p:cNvPr id="6148" name="Text Box 7">
            <a:extLst>
              <a:ext uri="{FF2B5EF4-FFF2-40B4-BE49-F238E27FC236}">
                <a16:creationId xmlns:a16="http://schemas.microsoft.com/office/drawing/2014/main" id="{F01D736E-C894-48C3-9FE8-015E7E204FF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9929" name="Line 9">
            <a:extLst>
              <a:ext uri="{FF2B5EF4-FFF2-40B4-BE49-F238E27FC236}">
                <a16:creationId xmlns:a16="http://schemas.microsoft.com/office/drawing/2014/main" id="{00A433C5-C83C-4383-B732-C70D095B8757}"/>
              </a:ext>
            </a:extLst>
          </p:cNvPr>
          <p:cNvSpPr>
            <a:spLocks noChangeShapeType="1"/>
          </p:cNvSpPr>
          <p:nvPr/>
        </p:nvSpPr>
        <p:spPr bwMode="auto">
          <a:xfrm>
            <a:off x="4800600" y="2057400"/>
            <a:ext cx="0" cy="41910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09930" name="Picture 10">
            <a:extLst>
              <a:ext uri="{FF2B5EF4-FFF2-40B4-BE49-F238E27FC236}">
                <a16:creationId xmlns:a16="http://schemas.microsoft.com/office/drawing/2014/main" id="{457B20E6-6382-42D2-94DA-45A9EB7D3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473970">
            <a:off x="7472363" y="3798888"/>
            <a:ext cx="1100137"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1" descr="mls-primary_color.png">
            <a:extLst>
              <a:ext uri="{FF2B5EF4-FFF2-40B4-BE49-F238E27FC236}">
                <a16:creationId xmlns:a16="http://schemas.microsoft.com/office/drawing/2014/main" id="{09147B9B-C3D1-4F8C-A460-7A19DD52B05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632269">
            <a:off x="5715000" y="2352675"/>
            <a:ext cx="1728788" cy="182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09926"/>
                                        </p:tgtEl>
                                        <p:attrNameLst>
                                          <p:attrName>style.visibility</p:attrName>
                                        </p:attrNameLst>
                                      </p:cBhvr>
                                      <p:to>
                                        <p:strVal val="visible"/>
                                      </p:to>
                                    </p:set>
                                  </p:childTnLst>
                                </p:cTn>
                              </p:par>
                            </p:childTnLst>
                          </p:cTn>
                        </p:par>
                        <p:par>
                          <p:cTn id="7" fill="hold" nodeType="afterGroup">
                            <p:stCondLst>
                              <p:cond delay="500"/>
                            </p:stCondLst>
                            <p:childTnLst>
                              <p:par>
                                <p:cTn id="8" presetID="9" presetClass="entr" presetSubtype="0" fill="hold" nodeType="afterEffect">
                                  <p:stCondLst>
                                    <p:cond delay="0"/>
                                  </p:stCondLst>
                                  <p:childTnLst>
                                    <p:set>
                                      <p:cBhvr>
                                        <p:cTn id="9" dur="1" fill="hold">
                                          <p:stCondLst>
                                            <p:cond delay="0"/>
                                          </p:stCondLst>
                                        </p:cTn>
                                        <p:tgtEl>
                                          <p:spTgt spid="209929"/>
                                        </p:tgtEl>
                                        <p:attrNameLst>
                                          <p:attrName>style.visibility</p:attrName>
                                        </p:attrNameLst>
                                      </p:cBhvr>
                                      <p:to>
                                        <p:strVal val="visible"/>
                                      </p:to>
                                    </p:set>
                                    <p:animEffect transition="in" filter="dissolve">
                                      <p:cBhvr>
                                        <p:cTn id="10" dur="500"/>
                                        <p:tgtEl>
                                          <p:spTgt spid="209929"/>
                                        </p:tgtEl>
                                      </p:cBhvr>
                                    </p:animEffect>
                                  </p:childTnLst>
                                </p:cTn>
                              </p:par>
                            </p:childTnLst>
                          </p:cTn>
                        </p:par>
                        <p:par>
                          <p:cTn id="11" fill="hold" nodeType="afterGroup">
                            <p:stCondLst>
                              <p:cond delay="1000"/>
                            </p:stCondLst>
                            <p:childTnLst>
                              <p:par>
                                <p:cTn id="12" presetID="9" presetClass="entr" presetSubtype="0" fill="hold" nodeType="afterEffect">
                                  <p:stCondLst>
                                    <p:cond delay="0"/>
                                  </p:stCondLst>
                                  <p:childTnLst>
                                    <p:set>
                                      <p:cBhvr>
                                        <p:cTn id="13" dur="1" fill="hold">
                                          <p:stCondLst>
                                            <p:cond delay="0"/>
                                          </p:stCondLst>
                                        </p:cTn>
                                        <p:tgtEl>
                                          <p:spTgt spid="209930"/>
                                        </p:tgtEl>
                                        <p:attrNameLst>
                                          <p:attrName>style.visibility</p:attrName>
                                        </p:attrNameLst>
                                      </p:cBhvr>
                                      <p:to>
                                        <p:strVal val="visible"/>
                                      </p:to>
                                    </p:set>
                                    <p:animEffect transition="in" filter="dissolve">
                                      <p:cBhvr>
                                        <p:cTn id="14" dur="500"/>
                                        <p:tgtEl>
                                          <p:spTgt spid="209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6"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Line 6">
            <a:extLst>
              <a:ext uri="{FF2B5EF4-FFF2-40B4-BE49-F238E27FC236}">
                <a16:creationId xmlns:a16="http://schemas.microsoft.com/office/drawing/2014/main" id="{83EF0109-159B-4A3A-A64E-0A113B1F132F}"/>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4" name="Rectangle 7">
            <a:extLst>
              <a:ext uri="{FF2B5EF4-FFF2-40B4-BE49-F238E27FC236}">
                <a16:creationId xmlns:a16="http://schemas.microsoft.com/office/drawing/2014/main" id="{3347B82C-D1CA-4232-8506-E7CEC32EE8CE}"/>
              </a:ext>
            </a:extLst>
          </p:cNvPr>
          <p:cNvSpPr>
            <a:spLocks noChangeArrowheads="1"/>
          </p:cNvSpPr>
          <p:nvPr/>
        </p:nvSpPr>
        <p:spPr bwMode="auto">
          <a:xfrm>
            <a:off x="914400" y="1752600"/>
            <a:ext cx="734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Additional Revenue Streams For Sports Teams</a:t>
            </a:r>
          </a:p>
        </p:txBody>
      </p:sp>
      <p:sp>
        <p:nvSpPr>
          <p:cNvPr id="117768" name="Rectangle 8">
            <a:extLst>
              <a:ext uri="{FF2B5EF4-FFF2-40B4-BE49-F238E27FC236}">
                <a16:creationId xmlns:a16="http://schemas.microsoft.com/office/drawing/2014/main" id="{312D552C-BE48-4129-BDC8-BF3F4F4ABDE1}"/>
              </a:ext>
            </a:extLst>
          </p:cNvPr>
          <p:cNvSpPr>
            <a:spLocks noChangeArrowheads="1"/>
          </p:cNvSpPr>
          <p:nvPr/>
        </p:nvSpPr>
        <p:spPr bwMode="auto">
          <a:xfrm>
            <a:off x="304800" y="2590800"/>
            <a:ext cx="8534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t>     </a:t>
            </a:r>
            <a:r>
              <a:rPr lang="en-US" altLang="en-US">
                <a:latin typeface="Verdana" panose="020B0604030504040204" pitchFamily="34" charset="0"/>
              </a:rPr>
              <a:t>For most major league professional sports teams and big time collegiate athletics programs, television money is now a primary source of revenue, now even more lucrative than ticket sales which had always been the financial backbone for most franchises.</a:t>
            </a:r>
          </a:p>
        </p:txBody>
      </p:sp>
      <p:grpSp>
        <p:nvGrpSpPr>
          <p:cNvPr id="38916" name="Group 10">
            <a:extLst>
              <a:ext uri="{FF2B5EF4-FFF2-40B4-BE49-F238E27FC236}">
                <a16:creationId xmlns:a16="http://schemas.microsoft.com/office/drawing/2014/main" id="{50DAC7F3-D09F-4CBD-952F-31063EA75927}"/>
              </a:ext>
            </a:extLst>
          </p:cNvPr>
          <p:cNvGrpSpPr>
            <a:grpSpLocks/>
          </p:cNvGrpSpPr>
          <p:nvPr/>
        </p:nvGrpSpPr>
        <p:grpSpPr bwMode="auto">
          <a:xfrm>
            <a:off x="0" y="0"/>
            <a:ext cx="9144000" cy="976313"/>
            <a:chOff x="0" y="0"/>
            <a:chExt cx="5760" cy="615"/>
          </a:xfrm>
        </p:grpSpPr>
        <p:sp>
          <p:nvSpPr>
            <p:cNvPr id="38921" name="Text Box 11">
              <a:extLst>
                <a:ext uri="{FF2B5EF4-FFF2-40B4-BE49-F238E27FC236}">
                  <a16:creationId xmlns:a16="http://schemas.microsoft.com/office/drawing/2014/main" id="{60DCAD57-65F0-4ACE-B2DF-24BCBD049BE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38922" name="Text Box 12">
              <a:extLst>
                <a:ext uri="{FF2B5EF4-FFF2-40B4-BE49-F238E27FC236}">
                  <a16:creationId xmlns:a16="http://schemas.microsoft.com/office/drawing/2014/main" id="{B475068C-93C0-4949-A324-DCB863E693C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8917" name="Rectangle 13">
            <a:extLst>
              <a:ext uri="{FF2B5EF4-FFF2-40B4-BE49-F238E27FC236}">
                <a16:creationId xmlns:a16="http://schemas.microsoft.com/office/drawing/2014/main" id="{35F1F501-3520-415B-BFCC-F4BB7F48CD6D}"/>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38918" name="Text Box 14">
            <a:extLst>
              <a:ext uri="{FF2B5EF4-FFF2-40B4-BE49-F238E27FC236}">
                <a16:creationId xmlns:a16="http://schemas.microsoft.com/office/drawing/2014/main" id="{8650B1E6-3C01-49E3-B1AC-135B71D00B6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38919" name="Picture 1034" descr="tv">
            <a:extLst>
              <a:ext uri="{FF2B5EF4-FFF2-40B4-BE49-F238E27FC236}">
                <a16:creationId xmlns:a16="http://schemas.microsoft.com/office/drawing/2014/main" id="{CFE3FD14-97B2-4764-9E09-A11CC5C907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4648200"/>
            <a:ext cx="2952750"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1035" descr="dollar">
            <a:extLst>
              <a:ext uri="{FF2B5EF4-FFF2-40B4-BE49-F238E27FC236}">
                <a16:creationId xmlns:a16="http://schemas.microsoft.com/office/drawing/2014/main" id="{9AEF77F5-8E3C-4E66-85AD-EF98AB829F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 y="4876800"/>
            <a:ext cx="284797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7768"/>
                                        </p:tgtEl>
                                        <p:attrNameLst>
                                          <p:attrName>style.visibility</p:attrName>
                                        </p:attrNameLst>
                                      </p:cBhvr>
                                      <p:to>
                                        <p:strVal val="visible"/>
                                      </p:to>
                                    </p:set>
                                    <p:animEffect transition="in" filter="wedge">
                                      <p:cBhvr>
                                        <p:cTn id="7" dur="2000"/>
                                        <p:tgtEl>
                                          <p:spTgt spid="117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Group 2">
            <a:extLst>
              <a:ext uri="{FF2B5EF4-FFF2-40B4-BE49-F238E27FC236}">
                <a16:creationId xmlns:a16="http://schemas.microsoft.com/office/drawing/2014/main" id="{3FB77650-AF30-4583-81BA-EB820A6A4541}"/>
              </a:ext>
            </a:extLst>
          </p:cNvPr>
          <p:cNvGrpSpPr>
            <a:grpSpLocks/>
          </p:cNvGrpSpPr>
          <p:nvPr/>
        </p:nvGrpSpPr>
        <p:grpSpPr bwMode="auto">
          <a:xfrm>
            <a:off x="0" y="0"/>
            <a:ext cx="9144000" cy="976313"/>
            <a:chOff x="0" y="0"/>
            <a:chExt cx="5760" cy="615"/>
          </a:xfrm>
        </p:grpSpPr>
        <p:sp>
          <p:nvSpPr>
            <p:cNvPr id="40967" name="Text Box 3">
              <a:extLst>
                <a:ext uri="{FF2B5EF4-FFF2-40B4-BE49-F238E27FC236}">
                  <a16:creationId xmlns:a16="http://schemas.microsoft.com/office/drawing/2014/main" id="{4763072D-CA6C-421B-A68D-147CE689F56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40968" name="Text Box 4">
              <a:extLst>
                <a:ext uri="{FF2B5EF4-FFF2-40B4-BE49-F238E27FC236}">
                  <a16:creationId xmlns:a16="http://schemas.microsoft.com/office/drawing/2014/main" id="{5FC91E24-3F20-4351-8E07-67CE9F19E24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0962" name="Rectangle 5">
            <a:extLst>
              <a:ext uri="{FF2B5EF4-FFF2-40B4-BE49-F238E27FC236}">
                <a16:creationId xmlns:a16="http://schemas.microsoft.com/office/drawing/2014/main" id="{3F474B93-06B1-4D85-AEE2-FFA068C9560C}"/>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Television Contracts</a:t>
            </a:r>
          </a:p>
        </p:txBody>
      </p:sp>
      <p:sp>
        <p:nvSpPr>
          <p:cNvPr id="169990" name="Rectangle 6">
            <a:extLst>
              <a:ext uri="{FF2B5EF4-FFF2-40B4-BE49-F238E27FC236}">
                <a16:creationId xmlns:a16="http://schemas.microsoft.com/office/drawing/2014/main" id="{97F3D6E2-3BA8-4EAD-B2A3-ECDB637EB196}"/>
              </a:ext>
            </a:extLst>
          </p:cNvPr>
          <p:cNvSpPr>
            <a:spLocks noChangeArrowheads="1"/>
          </p:cNvSpPr>
          <p:nvPr/>
        </p:nvSpPr>
        <p:spPr bwMode="auto">
          <a:xfrm>
            <a:off x="5029200" y="2209800"/>
            <a:ext cx="3657600" cy="393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TV contracts provide big money for franchises in the game of sports business, now accounting for a major portion of a team</a:t>
            </a:r>
            <a:r>
              <a:rPr lang="ja-JP" altLang="en-US" sz="2800">
                <a:solidFill>
                  <a:srgbClr val="000099"/>
                </a:solidFill>
                <a:latin typeface="Verdana" panose="020B0604030504040204" pitchFamily="34" charset="0"/>
              </a:rPr>
              <a:t>’</a:t>
            </a:r>
            <a:r>
              <a:rPr lang="en-US" altLang="ja-JP" sz="2800">
                <a:solidFill>
                  <a:srgbClr val="000099"/>
                </a:solidFill>
                <a:latin typeface="Verdana" panose="020B0604030504040204" pitchFamily="34" charset="0"/>
              </a:rPr>
              <a:t>s overall annual revenue</a:t>
            </a:r>
            <a:endParaRPr lang="en-US" altLang="en-US" sz="2800">
              <a:solidFill>
                <a:srgbClr val="000099"/>
              </a:solidFill>
              <a:latin typeface="Verdana" panose="020B0604030504040204" pitchFamily="34" charset="0"/>
            </a:endParaRPr>
          </a:p>
        </p:txBody>
      </p:sp>
      <p:sp>
        <p:nvSpPr>
          <p:cNvPr id="40964" name="Text Box 7">
            <a:extLst>
              <a:ext uri="{FF2B5EF4-FFF2-40B4-BE49-F238E27FC236}">
                <a16:creationId xmlns:a16="http://schemas.microsoft.com/office/drawing/2014/main" id="{F375BCCD-0E9C-4346-A674-5ADA6702349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69995" name="Picture 11">
            <a:extLst>
              <a:ext uri="{FF2B5EF4-FFF2-40B4-BE49-F238E27FC236}">
                <a16:creationId xmlns:a16="http://schemas.microsoft.com/office/drawing/2014/main" id="{E78F69E9-0710-408D-AE5F-5EEC511F78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133600"/>
            <a:ext cx="4013200"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9996" name="Line 12">
            <a:extLst>
              <a:ext uri="{FF2B5EF4-FFF2-40B4-BE49-F238E27FC236}">
                <a16:creationId xmlns:a16="http://schemas.microsoft.com/office/drawing/2014/main" id="{C17F4A2B-9813-4646-B6F7-E3B9A1A14E9C}"/>
              </a:ext>
            </a:extLst>
          </p:cNvPr>
          <p:cNvSpPr>
            <a:spLocks noChangeShapeType="1"/>
          </p:cNvSpPr>
          <p:nvPr/>
        </p:nvSpPr>
        <p:spPr bwMode="auto">
          <a:xfrm>
            <a:off x="4800600" y="2057400"/>
            <a:ext cx="0" cy="41910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169990"/>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nodeType="afterEffect">
                                  <p:stCondLst>
                                    <p:cond delay="0"/>
                                  </p:stCondLst>
                                  <p:childTnLst>
                                    <p:set>
                                      <p:cBhvr>
                                        <p:cTn id="9" dur="1" fill="hold">
                                          <p:stCondLst>
                                            <p:cond delay="499"/>
                                          </p:stCondLst>
                                        </p:cTn>
                                        <p:tgtEl>
                                          <p:spTgt spid="169995"/>
                                        </p:tgtEl>
                                        <p:attrNameLst>
                                          <p:attrName>style.visibility</p:attrName>
                                        </p:attrNameLst>
                                      </p:cBhvr>
                                      <p:to>
                                        <p:strVal val="visible"/>
                                      </p:to>
                                    </p:set>
                                  </p:childTnLst>
                                </p:cTn>
                              </p:par>
                            </p:childTnLst>
                          </p:cTn>
                        </p:par>
                        <p:par>
                          <p:cTn id="10" fill="hold" nodeType="afterGroup">
                            <p:stCondLst>
                              <p:cond delay="1000"/>
                            </p:stCondLst>
                            <p:childTnLst>
                              <p:par>
                                <p:cTn id="11" presetID="9" presetClass="entr" presetSubtype="0" fill="hold" nodeType="afterEffect">
                                  <p:stCondLst>
                                    <p:cond delay="0"/>
                                  </p:stCondLst>
                                  <p:childTnLst>
                                    <p:set>
                                      <p:cBhvr>
                                        <p:cTn id="12" dur="1" fill="hold">
                                          <p:stCondLst>
                                            <p:cond delay="0"/>
                                          </p:stCondLst>
                                        </p:cTn>
                                        <p:tgtEl>
                                          <p:spTgt spid="169996"/>
                                        </p:tgtEl>
                                        <p:attrNameLst>
                                          <p:attrName>style.visibility</p:attrName>
                                        </p:attrNameLst>
                                      </p:cBhvr>
                                      <p:to>
                                        <p:strVal val="visible"/>
                                      </p:to>
                                    </p:set>
                                    <p:animEffect transition="in" filter="dissolve">
                                      <p:cBhvr>
                                        <p:cTn id="13" dur="500"/>
                                        <p:tgtEl>
                                          <p:spTgt spid="1699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9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73819CB3-83B2-4346-A75D-2D709EFCFC11}"/>
              </a:ext>
            </a:extLst>
          </p:cNvPr>
          <p:cNvGrpSpPr>
            <a:grpSpLocks/>
          </p:cNvGrpSpPr>
          <p:nvPr/>
        </p:nvGrpSpPr>
        <p:grpSpPr bwMode="auto">
          <a:xfrm>
            <a:off x="0" y="0"/>
            <a:ext cx="9144000" cy="976313"/>
            <a:chOff x="0" y="0"/>
            <a:chExt cx="5760" cy="615"/>
          </a:xfrm>
        </p:grpSpPr>
        <p:sp>
          <p:nvSpPr>
            <p:cNvPr id="43014" name="Text Box 3">
              <a:extLst>
                <a:ext uri="{FF2B5EF4-FFF2-40B4-BE49-F238E27FC236}">
                  <a16:creationId xmlns:a16="http://schemas.microsoft.com/office/drawing/2014/main" id="{8BD8EA78-D7FA-4CA7-B56A-30FA85D98C0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43015" name="Text Box 4">
              <a:extLst>
                <a:ext uri="{FF2B5EF4-FFF2-40B4-BE49-F238E27FC236}">
                  <a16:creationId xmlns:a16="http://schemas.microsoft.com/office/drawing/2014/main" id="{7CB539AC-7C0B-4E6F-A0C5-8977CDD60B7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3010" name="Text Box 5">
            <a:extLst>
              <a:ext uri="{FF2B5EF4-FFF2-40B4-BE49-F238E27FC236}">
                <a16:creationId xmlns:a16="http://schemas.microsoft.com/office/drawing/2014/main" id="{62E28F1B-B276-4C0D-A629-6C03ADB52F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3011" name="Text Box 8">
            <a:extLst>
              <a:ext uri="{FF2B5EF4-FFF2-40B4-BE49-F238E27FC236}">
                <a16:creationId xmlns:a16="http://schemas.microsoft.com/office/drawing/2014/main" id="{2C183403-A92D-43C4-9FEF-911020DBA15C}"/>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2" name="Rectangle 1">
            <a:extLst>
              <a:ext uri="{FF2B5EF4-FFF2-40B4-BE49-F238E27FC236}">
                <a16:creationId xmlns:a16="http://schemas.microsoft.com/office/drawing/2014/main" id="{908790B7-01F4-9540-977F-DDCB3FC09ADB}"/>
              </a:ext>
            </a:extLst>
          </p:cNvPr>
          <p:cNvSpPr/>
          <p:nvPr/>
        </p:nvSpPr>
        <p:spPr>
          <a:xfrm>
            <a:off x="533400" y="2457271"/>
            <a:ext cx="3505200" cy="3342453"/>
          </a:xfrm>
          <a:prstGeom prst="rect">
            <a:avLst/>
          </a:prstGeom>
        </p:spPr>
        <p:txBody>
          <a:bodyPr wrap="square">
            <a:spAutoFit/>
          </a:bodyPr>
          <a:lstStyle/>
          <a:p>
            <a:pPr eaLnBrk="1" hangingPunct="1">
              <a:lnSpc>
                <a:spcPct val="80000"/>
              </a:lnSpc>
              <a:spcBef>
                <a:spcPct val="20000"/>
              </a:spcBef>
            </a:pPr>
            <a:r>
              <a:rPr lang="en-US" altLang="en-US" sz="2400" i="1" dirty="0">
                <a:latin typeface="Verdana" panose="020B0604030504040204" pitchFamily="34" charset="0"/>
              </a:rPr>
              <a:t>According to PWC’s annual sports outlook report, last year media officially surpassed gate revenue (ticket sales) as the industry’s largest revenue generator for the first time in industry history  </a:t>
            </a:r>
          </a:p>
        </p:txBody>
      </p:sp>
      <p:pic>
        <p:nvPicPr>
          <p:cNvPr id="10" name="Picture 9" descr="A screenshot of a cell phone&#10;&#10;Description automatically generated">
            <a:extLst>
              <a:ext uri="{FF2B5EF4-FFF2-40B4-BE49-F238E27FC236}">
                <a16:creationId xmlns:a16="http://schemas.microsoft.com/office/drawing/2014/main" id="{3A2274D5-0550-C440-8D58-9521B6ABEFED}"/>
              </a:ext>
            </a:extLst>
          </p:cNvPr>
          <p:cNvPicPr/>
          <p:nvPr/>
        </p:nvPicPr>
        <p:blipFill>
          <a:blip r:embed="rId3"/>
          <a:stretch>
            <a:fillRect/>
          </a:stretch>
        </p:blipFill>
        <p:spPr>
          <a:xfrm>
            <a:off x="4711337" y="1842770"/>
            <a:ext cx="3602990" cy="4575810"/>
          </a:xfrm>
          <a:prstGeom prst="rect">
            <a:avLst/>
          </a:prstGeom>
        </p:spPr>
      </p:pic>
    </p:spTree>
    <p:extLst>
      <p:ext uri="{BB962C8B-B14F-4D97-AF65-F5344CB8AC3E}">
        <p14:creationId xmlns:p14="http://schemas.microsoft.com/office/powerpoint/2010/main" val="5295423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73819CB3-83B2-4346-A75D-2D709EFCFC11}"/>
              </a:ext>
            </a:extLst>
          </p:cNvPr>
          <p:cNvGrpSpPr>
            <a:grpSpLocks/>
          </p:cNvGrpSpPr>
          <p:nvPr/>
        </p:nvGrpSpPr>
        <p:grpSpPr bwMode="auto">
          <a:xfrm>
            <a:off x="0" y="0"/>
            <a:ext cx="9144000" cy="976313"/>
            <a:chOff x="0" y="0"/>
            <a:chExt cx="5760" cy="615"/>
          </a:xfrm>
        </p:grpSpPr>
        <p:sp>
          <p:nvSpPr>
            <p:cNvPr id="43014" name="Text Box 3">
              <a:extLst>
                <a:ext uri="{FF2B5EF4-FFF2-40B4-BE49-F238E27FC236}">
                  <a16:creationId xmlns:a16="http://schemas.microsoft.com/office/drawing/2014/main" id="{8BD8EA78-D7FA-4CA7-B56A-30FA85D98C0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43015" name="Text Box 4">
              <a:extLst>
                <a:ext uri="{FF2B5EF4-FFF2-40B4-BE49-F238E27FC236}">
                  <a16:creationId xmlns:a16="http://schemas.microsoft.com/office/drawing/2014/main" id="{7CB539AC-7C0B-4E6F-A0C5-8977CDD60B7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3010" name="Text Box 5">
            <a:extLst>
              <a:ext uri="{FF2B5EF4-FFF2-40B4-BE49-F238E27FC236}">
                <a16:creationId xmlns:a16="http://schemas.microsoft.com/office/drawing/2014/main" id="{62E28F1B-B276-4C0D-A629-6C03ADB52F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3011" name="Text Box 8">
            <a:extLst>
              <a:ext uri="{FF2B5EF4-FFF2-40B4-BE49-F238E27FC236}">
                <a16:creationId xmlns:a16="http://schemas.microsoft.com/office/drawing/2014/main" id="{2C183403-A92D-43C4-9FEF-911020DBA15C}"/>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171017" name="Rectangle 9">
            <a:extLst>
              <a:ext uri="{FF2B5EF4-FFF2-40B4-BE49-F238E27FC236}">
                <a16:creationId xmlns:a16="http://schemas.microsoft.com/office/drawing/2014/main" id="{D8108131-A573-48B4-BEE7-923A3A02CA95}"/>
              </a:ext>
            </a:extLst>
          </p:cNvPr>
          <p:cNvSpPr>
            <a:spLocks noChangeArrowheads="1"/>
          </p:cNvSpPr>
          <p:nvPr/>
        </p:nvSpPr>
        <p:spPr bwMode="auto">
          <a:xfrm>
            <a:off x="457200" y="2209800"/>
            <a:ext cx="6096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80000"/>
              </a:lnSpc>
              <a:spcBef>
                <a:spcPct val="20000"/>
              </a:spcBef>
            </a:pPr>
            <a:r>
              <a:rPr lang="en-US" altLang="en-US" sz="2200" i="1">
                <a:latin typeface="Verdana" panose="020B0604030504040204" pitchFamily="34" charset="0"/>
              </a:rPr>
              <a:t>In </a:t>
            </a:r>
            <a:r>
              <a:rPr lang="en-US" altLang="en-US" sz="2200" b="1" i="1">
                <a:solidFill>
                  <a:srgbClr val="000099"/>
                </a:solidFill>
                <a:latin typeface="Verdana" panose="020B0604030504040204" pitchFamily="34" charset="0"/>
              </a:rPr>
              <a:t>1973</a:t>
            </a:r>
            <a:r>
              <a:rPr lang="en-US" altLang="en-US" sz="2200" i="1">
                <a:latin typeface="Verdana" panose="020B0604030504040204" pitchFamily="34" charset="0"/>
              </a:rPr>
              <a:t>, the NBA signed a contract </a:t>
            </a:r>
          </a:p>
          <a:p>
            <a:pPr eaLnBrk="1" hangingPunct="1">
              <a:lnSpc>
                <a:spcPct val="80000"/>
              </a:lnSpc>
              <a:spcBef>
                <a:spcPct val="20000"/>
              </a:spcBef>
            </a:pPr>
            <a:r>
              <a:rPr lang="en-US" altLang="en-US" sz="2200" i="1">
                <a:latin typeface="Verdana" panose="020B0604030504040204" pitchFamily="34" charset="0"/>
              </a:rPr>
              <a:t>with CBS, yielding $27 million in </a:t>
            </a:r>
          </a:p>
          <a:p>
            <a:pPr eaLnBrk="1" hangingPunct="1">
              <a:lnSpc>
                <a:spcPct val="80000"/>
              </a:lnSpc>
              <a:spcBef>
                <a:spcPct val="20000"/>
              </a:spcBef>
            </a:pPr>
            <a:r>
              <a:rPr lang="en-US" altLang="en-US" sz="2200" i="1">
                <a:latin typeface="Verdana" panose="020B0604030504040204" pitchFamily="34" charset="0"/>
              </a:rPr>
              <a:t>revenue over three years </a:t>
            </a:r>
          </a:p>
          <a:p>
            <a:pPr eaLnBrk="1" hangingPunct="1">
              <a:lnSpc>
                <a:spcPct val="80000"/>
              </a:lnSpc>
              <a:spcBef>
                <a:spcPct val="20000"/>
              </a:spcBef>
            </a:pPr>
            <a:endParaRPr lang="en-US" altLang="en-US" sz="800" i="1">
              <a:latin typeface="Verdana" panose="020B0604030504040204" pitchFamily="34" charset="0"/>
            </a:endParaRPr>
          </a:p>
          <a:p>
            <a:pPr eaLnBrk="1" hangingPunct="1">
              <a:lnSpc>
                <a:spcPct val="80000"/>
              </a:lnSpc>
              <a:spcBef>
                <a:spcPct val="20000"/>
              </a:spcBef>
            </a:pPr>
            <a:r>
              <a:rPr lang="en-US" altLang="en-US" sz="2200" i="1">
                <a:latin typeface="Verdana" panose="020B0604030504040204" pitchFamily="34" charset="0"/>
              </a:rPr>
              <a:t>In </a:t>
            </a:r>
            <a:r>
              <a:rPr lang="en-US" altLang="en-US" sz="2200" b="1" i="1">
                <a:solidFill>
                  <a:srgbClr val="000099"/>
                </a:solidFill>
                <a:latin typeface="Verdana" panose="020B0604030504040204" pitchFamily="34" charset="0"/>
              </a:rPr>
              <a:t>2006</a:t>
            </a:r>
            <a:r>
              <a:rPr lang="en-US" altLang="en-US" sz="2200" i="1">
                <a:latin typeface="Verdana" panose="020B0604030504040204" pitchFamily="34" charset="0"/>
              </a:rPr>
              <a:t>, the NBA inked a deal with </a:t>
            </a:r>
          </a:p>
          <a:p>
            <a:pPr eaLnBrk="1" hangingPunct="1">
              <a:lnSpc>
                <a:spcPct val="80000"/>
              </a:lnSpc>
              <a:spcBef>
                <a:spcPct val="20000"/>
              </a:spcBef>
            </a:pPr>
            <a:r>
              <a:rPr lang="en-US" altLang="en-US" sz="2200" i="1">
                <a:latin typeface="Verdana" panose="020B0604030504040204" pitchFamily="34" charset="0"/>
              </a:rPr>
              <a:t>ABC/ESPN worth $2.4 billion through </a:t>
            </a:r>
          </a:p>
          <a:p>
            <a:pPr eaLnBrk="1" hangingPunct="1">
              <a:lnSpc>
                <a:spcPct val="80000"/>
              </a:lnSpc>
              <a:spcBef>
                <a:spcPct val="20000"/>
              </a:spcBef>
            </a:pPr>
            <a:r>
              <a:rPr lang="en-US" altLang="en-US" sz="2200" i="1">
                <a:latin typeface="Verdana" panose="020B0604030504040204" pitchFamily="34" charset="0"/>
              </a:rPr>
              <a:t>2008 (the contract was extended in </a:t>
            </a:r>
          </a:p>
          <a:p>
            <a:pPr eaLnBrk="1" hangingPunct="1">
              <a:lnSpc>
                <a:spcPct val="80000"/>
              </a:lnSpc>
              <a:spcBef>
                <a:spcPct val="20000"/>
              </a:spcBef>
            </a:pPr>
            <a:r>
              <a:rPr lang="en-US" altLang="en-US" sz="2200" b="1" i="1">
                <a:latin typeface="Verdana" panose="020B0604030504040204" pitchFamily="34" charset="0"/>
              </a:rPr>
              <a:t>2007</a:t>
            </a:r>
            <a:r>
              <a:rPr lang="en-US" altLang="en-US" sz="2200" i="1">
                <a:latin typeface="Verdana" panose="020B0604030504040204" pitchFamily="34" charset="0"/>
              </a:rPr>
              <a:t> to run through the </a:t>
            </a:r>
            <a:r>
              <a:rPr lang="en-US" altLang="en-US" sz="2200" b="1" i="1">
                <a:solidFill>
                  <a:srgbClr val="FF0000"/>
                </a:solidFill>
                <a:latin typeface="Verdana" panose="020B0604030504040204" pitchFamily="34" charset="0"/>
              </a:rPr>
              <a:t>2015-16</a:t>
            </a:r>
            <a:r>
              <a:rPr lang="en-US" altLang="en-US" sz="2200" i="1">
                <a:latin typeface="Verdana" panose="020B0604030504040204" pitchFamily="34" charset="0"/>
              </a:rPr>
              <a:t> </a:t>
            </a:r>
          </a:p>
          <a:p>
            <a:pPr eaLnBrk="1" hangingPunct="1">
              <a:lnSpc>
                <a:spcPct val="80000"/>
              </a:lnSpc>
              <a:spcBef>
                <a:spcPct val="20000"/>
              </a:spcBef>
            </a:pPr>
            <a:r>
              <a:rPr lang="en-US" altLang="en-US" sz="2200" i="1">
                <a:latin typeface="Verdana" panose="020B0604030504040204" pitchFamily="34" charset="0"/>
              </a:rPr>
              <a:t>season but terms were not disclosed)</a:t>
            </a:r>
          </a:p>
          <a:p>
            <a:pPr eaLnBrk="1" hangingPunct="1">
              <a:lnSpc>
                <a:spcPct val="80000"/>
              </a:lnSpc>
              <a:spcBef>
                <a:spcPct val="20000"/>
              </a:spcBef>
            </a:pPr>
            <a:r>
              <a:rPr lang="en-US" altLang="en-US" sz="2200" i="1">
                <a:latin typeface="Verdana" panose="020B0604030504040204" pitchFamily="34" charset="0"/>
              </a:rPr>
              <a:t>	</a:t>
            </a:r>
          </a:p>
          <a:p>
            <a:pPr eaLnBrk="1" hangingPunct="1">
              <a:lnSpc>
                <a:spcPct val="80000"/>
              </a:lnSpc>
              <a:spcBef>
                <a:spcPct val="20000"/>
              </a:spcBef>
            </a:pPr>
            <a:r>
              <a:rPr lang="en-US" altLang="en-US" sz="2200" i="1">
                <a:latin typeface="Verdana" panose="020B0604030504040204" pitchFamily="34" charset="0"/>
              </a:rPr>
              <a:t>	In the last two years, the league has signed extensions with ABC/ESPN and TNT through </a:t>
            </a:r>
            <a:r>
              <a:rPr lang="en-US" altLang="en-US" sz="2200" b="1" i="1">
                <a:solidFill>
                  <a:srgbClr val="FF0000"/>
                </a:solidFill>
                <a:latin typeface="Verdana" panose="020B0604030504040204" pitchFamily="34" charset="0"/>
              </a:rPr>
              <a:t>2024-25</a:t>
            </a:r>
            <a:r>
              <a:rPr lang="en-US" altLang="en-US" sz="2200" i="1">
                <a:latin typeface="Verdana" panose="020B0604030504040204" pitchFamily="34" charset="0"/>
              </a:rPr>
              <a:t> for a reported $2.66 billion annually</a:t>
            </a:r>
          </a:p>
          <a:p>
            <a:pPr eaLnBrk="1" hangingPunct="1">
              <a:lnSpc>
                <a:spcPct val="80000"/>
              </a:lnSpc>
              <a:spcBef>
                <a:spcPct val="20000"/>
              </a:spcBef>
            </a:pPr>
            <a:endParaRPr lang="en-US" altLang="en-US" sz="2200" i="1">
              <a:latin typeface="Verdana" panose="020B0604030504040204" pitchFamily="34" charset="0"/>
            </a:endParaRPr>
          </a:p>
        </p:txBody>
      </p:sp>
      <p:pic>
        <p:nvPicPr>
          <p:cNvPr id="171018" name="Picture 10" descr="NBAlogo">
            <a:extLst>
              <a:ext uri="{FF2B5EF4-FFF2-40B4-BE49-F238E27FC236}">
                <a16:creationId xmlns:a16="http://schemas.microsoft.com/office/drawing/2014/main" id="{6B6403DB-4037-4C11-AF24-F1CE8002D2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6600" y="2362200"/>
            <a:ext cx="14605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1017"/>
                                        </p:tgtEl>
                                        <p:attrNameLst>
                                          <p:attrName>style.visibility</p:attrName>
                                        </p:attrNameLst>
                                      </p:cBhvr>
                                      <p:to>
                                        <p:strVal val="visible"/>
                                      </p:to>
                                    </p:set>
                                    <p:animEffect transition="in" filter="checkerboard(across)">
                                      <p:cBhvr>
                                        <p:cTn id="7" dur="500"/>
                                        <p:tgtEl>
                                          <p:spTgt spid="171017"/>
                                        </p:tgtEl>
                                      </p:cBhvr>
                                    </p:animEffect>
                                  </p:childTnLst>
                                </p:cTn>
                              </p:par>
                              <p:par>
                                <p:cTn id="8" presetID="5" presetClass="entr" presetSubtype="10" fill="hold" grpId="1" nodeType="withEffect">
                                  <p:stCondLst>
                                    <p:cond delay="0"/>
                                  </p:stCondLst>
                                  <p:childTnLst>
                                    <p:set>
                                      <p:cBhvr>
                                        <p:cTn id="9" dur="1" fill="hold">
                                          <p:stCondLst>
                                            <p:cond delay="0"/>
                                          </p:stCondLst>
                                        </p:cTn>
                                        <p:tgtEl>
                                          <p:spTgt spid="171017"/>
                                        </p:tgtEl>
                                        <p:attrNameLst>
                                          <p:attrName>style.visibility</p:attrName>
                                        </p:attrNameLst>
                                      </p:cBhvr>
                                      <p:to>
                                        <p:strVal val="visible"/>
                                      </p:to>
                                    </p:set>
                                    <p:animEffect transition="in" filter="checkerboard(across)">
                                      <p:cBhvr>
                                        <p:cTn id="10" dur="500"/>
                                        <p:tgtEl>
                                          <p:spTgt spid="171017"/>
                                        </p:tgtEl>
                                      </p:cBhvr>
                                    </p:animEffect>
                                  </p:childTnLst>
                                </p:cTn>
                              </p:par>
                            </p:childTnLst>
                          </p:cTn>
                        </p:par>
                        <p:par>
                          <p:cTn id="11" fill="hold" nodeType="afterGroup">
                            <p:stCondLst>
                              <p:cond delay="500"/>
                            </p:stCondLst>
                            <p:childTnLst>
                              <p:par>
                                <p:cTn id="12" presetID="3" presetClass="entr" presetSubtype="10" fill="hold" nodeType="afterEffect">
                                  <p:stCondLst>
                                    <p:cond delay="0"/>
                                  </p:stCondLst>
                                  <p:childTnLst>
                                    <p:set>
                                      <p:cBhvr>
                                        <p:cTn id="13" dur="1" fill="hold">
                                          <p:stCondLst>
                                            <p:cond delay="0"/>
                                          </p:stCondLst>
                                        </p:cTn>
                                        <p:tgtEl>
                                          <p:spTgt spid="171018"/>
                                        </p:tgtEl>
                                        <p:attrNameLst>
                                          <p:attrName>style.visibility</p:attrName>
                                        </p:attrNameLst>
                                      </p:cBhvr>
                                      <p:to>
                                        <p:strVal val="visible"/>
                                      </p:to>
                                    </p:set>
                                    <p:animEffect transition="in" filter="blinds(horizontal)">
                                      <p:cBhvr>
                                        <p:cTn id="14" dur="500"/>
                                        <p:tgtEl>
                                          <p:spTgt spid="171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7" grpId="0"/>
      <p:bldP spid="171017"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2">
            <a:extLst>
              <a:ext uri="{FF2B5EF4-FFF2-40B4-BE49-F238E27FC236}">
                <a16:creationId xmlns:a16="http://schemas.microsoft.com/office/drawing/2014/main" id="{EC28C6A2-2E13-49F9-9352-5B3B66356DF7}"/>
              </a:ext>
            </a:extLst>
          </p:cNvPr>
          <p:cNvGrpSpPr>
            <a:grpSpLocks/>
          </p:cNvGrpSpPr>
          <p:nvPr/>
        </p:nvGrpSpPr>
        <p:grpSpPr bwMode="auto">
          <a:xfrm>
            <a:off x="0" y="0"/>
            <a:ext cx="9144000" cy="976313"/>
            <a:chOff x="0" y="0"/>
            <a:chExt cx="5760" cy="615"/>
          </a:xfrm>
        </p:grpSpPr>
        <p:sp>
          <p:nvSpPr>
            <p:cNvPr id="45063" name="Text Box 3">
              <a:extLst>
                <a:ext uri="{FF2B5EF4-FFF2-40B4-BE49-F238E27FC236}">
                  <a16:creationId xmlns:a16="http://schemas.microsoft.com/office/drawing/2014/main" id="{8628D9B0-540B-49DB-B586-B311825B95F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45064" name="Text Box 4">
              <a:extLst>
                <a:ext uri="{FF2B5EF4-FFF2-40B4-BE49-F238E27FC236}">
                  <a16:creationId xmlns:a16="http://schemas.microsoft.com/office/drawing/2014/main" id="{519D6D59-1F79-4B08-9E25-9CCF49440E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5058" name="Text Box 5">
            <a:extLst>
              <a:ext uri="{FF2B5EF4-FFF2-40B4-BE49-F238E27FC236}">
                <a16:creationId xmlns:a16="http://schemas.microsoft.com/office/drawing/2014/main" id="{068FDF65-D701-4C06-A2E8-A9096C1C6DB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5059" name="Text Box 8">
            <a:extLst>
              <a:ext uri="{FF2B5EF4-FFF2-40B4-BE49-F238E27FC236}">
                <a16:creationId xmlns:a16="http://schemas.microsoft.com/office/drawing/2014/main" id="{CDF7CD80-9AD9-4E26-A25A-29722360F3BC}"/>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171017" name="Rectangle 9">
            <a:extLst>
              <a:ext uri="{FF2B5EF4-FFF2-40B4-BE49-F238E27FC236}">
                <a16:creationId xmlns:a16="http://schemas.microsoft.com/office/drawing/2014/main" id="{F8BB4FFD-C767-47F1-AE9C-F3A250EDE2EA}"/>
              </a:ext>
            </a:extLst>
          </p:cNvPr>
          <p:cNvSpPr>
            <a:spLocks noChangeArrowheads="1"/>
          </p:cNvSpPr>
          <p:nvPr/>
        </p:nvSpPr>
        <p:spPr bwMode="auto">
          <a:xfrm>
            <a:off x="457200" y="2209800"/>
            <a:ext cx="6096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lnSpc>
                <a:spcPct val="80000"/>
              </a:lnSpc>
              <a:spcBef>
                <a:spcPct val="20000"/>
              </a:spcBef>
            </a:pPr>
            <a:endParaRPr lang="en-US" altLang="en-US" sz="2200" i="1">
              <a:latin typeface="Verdana" panose="020B0604030504040204" pitchFamily="34" charset="0"/>
            </a:endParaRPr>
          </a:p>
        </p:txBody>
      </p:sp>
      <p:sp>
        <p:nvSpPr>
          <p:cNvPr id="45061" name="Rectangle 1">
            <a:extLst>
              <a:ext uri="{FF2B5EF4-FFF2-40B4-BE49-F238E27FC236}">
                <a16:creationId xmlns:a16="http://schemas.microsoft.com/office/drawing/2014/main" id="{75BEB09C-FCA0-458C-A913-2B6A18FBD695}"/>
              </a:ext>
            </a:extLst>
          </p:cNvPr>
          <p:cNvSpPr>
            <a:spLocks noChangeArrowheads="1"/>
          </p:cNvSpPr>
          <p:nvPr/>
        </p:nvSpPr>
        <p:spPr bwMode="auto">
          <a:xfrm>
            <a:off x="381000" y="1828800"/>
            <a:ext cx="83058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a:latin typeface="Verdana" panose="020B0604030504040204" pitchFamily="34" charset="0"/>
              </a:rPr>
              <a:t>According to Forbes, the biggest collegiate athletic conferences (known as the “power five”) make the bulk of their revenue from three primary sources: conference specific TV deals, college bowl games and the NCAA Tournament </a:t>
            </a:r>
          </a:p>
        </p:txBody>
      </p:sp>
      <p:pic>
        <p:nvPicPr>
          <p:cNvPr id="45062" name="Picture 9" descr="ecnlpower5-556x300.png">
            <a:extLst>
              <a:ext uri="{FF2B5EF4-FFF2-40B4-BE49-F238E27FC236}">
                <a16:creationId xmlns:a16="http://schemas.microsoft.com/office/drawing/2014/main" id="{598C6F16-820D-48A4-BA25-269BEB7030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3200400"/>
            <a:ext cx="6197600" cy="334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nodePh="1">
                                  <p:stCondLst>
                                    <p:cond delay="0"/>
                                  </p:stCondLst>
                                  <p:endCondLst>
                                    <p:cond evt="begin" delay="0">
                                      <p:tn val="5"/>
                                    </p:cond>
                                  </p:endCondLst>
                                  <p:childTnLst>
                                    <p:set>
                                      <p:cBhvr>
                                        <p:cTn id="6" dur="1" fill="hold">
                                          <p:stCondLst>
                                            <p:cond delay="0"/>
                                          </p:stCondLst>
                                        </p:cTn>
                                        <p:tgtEl>
                                          <p:spTgt spid="171017"/>
                                        </p:tgtEl>
                                        <p:attrNameLst>
                                          <p:attrName>style.visibility</p:attrName>
                                        </p:attrNameLst>
                                      </p:cBhvr>
                                      <p:to>
                                        <p:strVal val="visible"/>
                                      </p:to>
                                    </p:set>
                                    <p:animEffect transition="in" filter="checkerboard(across)">
                                      <p:cBhvr>
                                        <p:cTn id="7" dur="500"/>
                                        <p:tgtEl>
                                          <p:spTgt spid="171017"/>
                                        </p:tgtEl>
                                      </p:cBhvr>
                                    </p:animEffect>
                                  </p:childTnLst>
                                </p:cTn>
                              </p:par>
                              <p:par>
                                <p:cTn id="8" presetID="5" presetClass="entr" presetSubtype="10" fill="hold" grpId="1" nodeType="withEffect" nodePh="1">
                                  <p:stCondLst>
                                    <p:cond delay="0"/>
                                  </p:stCondLst>
                                  <p:endCondLst>
                                    <p:cond evt="begin" delay="0">
                                      <p:tn val="8"/>
                                    </p:cond>
                                  </p:endCondLst>
                                  <p:childTnLst>
                                    <p:set>
                                      <p:cBhvr>
                                        <p:cTn id="9" dur="1" fill="hold">
                                          <p:stCondLst>
                                            <p:cond delay="0"/>
                                          </p:stCondLst>
                                        </p:cTn>
                                        <p:tgtEl>
                                          <p:spTgt spid="171017"/>
                                        </p:tgtEl>
                                        <p:attrNameLst>
                                          <p:attrName>style.visibility</p:attrName>
                                        </p:attrNameLst>
                                      </p:cBhvr>
                                      <p:to>
                                        <p:strVal val="visible"/>
                                      </p:to>
                                    </p:set>
                                    <p:animEffect transition="in" filter="checkerboard(across)">
                                      <p:cBhvr>
                                        <p:cTn id="10" dur="500"/>
                                        <p:tgtEl>
                                          <p:spTgt spid="171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7" grpId="0"/>
      <p:bldP spid="17101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E7926A08-5FC4-46EE-A11F-4A6DA7C2B01E}"/>
              </a:ext>
            </a:extLst>
          </p:cNvPr>
          <p:cNvGrpSpPr>
            <a:grpSpLocks/>
          </p:cNvGrpSpPr>
          <p:nvPr/>
        </p:nvGrpSpPr>
        <p:grpSpPr bwMode="auto">
          <a:xfrm>
            <a:off x="0" y="0"/>
            <a:ext cx="9144000" cy="976313"/>
            <a:chOff x="0" y="0"/>
            <a:chExt cx="5760" cy="615"/>
          </a:xfrm>
        </p:grpSpPr>
        <p:sp>
          <p:nvSpPr>
            <p:cNvPr id="49158" name="Text Box 3">
              <a:extLst>
                <a:ext uri="{FF2B5EF4-FFF2-40B4-BE49-F238E27FC236}">
                  <a16:creationId xmlns:a16="http://schemas.microsoft.com/office/drawing/2014/main" id="{B1DFB777-85F9-49A2-A80C-E199CC1F05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49159" name="Text Box 4">
              <a:extLst>
                <a:ext uri="{FF2B5EF4-FFF2-40B4-BE49-F238E27FC236}">
                  <a16:creationId xmlns:a16="http://schemas.microsoft.com/office/drawing/2014/main" id="{2B821F5B-9F15-42FE-B39D-F1880A5FCFC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9154" name="Text Box 5">
            <a:extLst>
              <a:ext uri="{FF2B5EF4-FFF2-40B4-BE49-F238E27FC236}">
                <a16:creationId xmlns:a16="http://schemas.microsoft.com/office/drawing/2014/main" id="{933058DC-C502-4936-B777-43C41C909B9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9155" name="Text Box 8">
            <a:extLst>
              <a:ext uri="{FF2B5EF4-FFF2-40B4-BE49-F238E27FC236}">
                <a16:creationId xmlns:a16="http://schemas.microsoft.com/office/drawing/2014/main" id="{8C3BB53B-4485-42B5-B965-79D988BD5750}"/>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9" name="Rectangle 8">
            <a:extLst>
              <a:ext uri="{FF2B5EF4-FFF2-40B4-BE49-F238E27FC236}">
                <a16:creationId xmlns:a16="http://schemas.microsoft.com/office/drawing/2014/main" id="{563489FC-65E9-4B0B-9C50-9BCF57B36B36}"/>
              </a:ext>
            </a:extLst>
          </p:cNvPr>
          <p:cNvSpPr>
            <a:spLocks noChangeArrowheads="1"/>
          </p:cNvSpPr>
          <p:nvPr/>
        </p:nvSpPr>
        <p:spPr bwMode="auto">
          <a:xfrm>
            <a:off x="533400" y="1905000"/>
            <a:ext cx="44196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2D2DB9"/>
                </a:solidFill>
                <a:latin typeface="Verdana" panose="020B0604030504040204" pitchFamily="34" charset="0"/>
                <a:cs typeface="Arial" panose="020B0604020202020204" pitchFamily="34" charset="0"/>
              </a:rPr>
              <a:t>Thanks to massive TV deals with ESPN and Fox Sports, the Big Ten conference generated nearly $760 million in revenue last year, distributing $54 million to each of its member schools while the SEC generated $627 million in revenue, distributing an average of $43.1 million per school</a:t>
            </a:r>
          </a:p>
        </p:txBody>
      </p:sp>
      <p:pic>
        <p:nvPicPr>
          <p:cNvPr id="3" name="Picture 2">
            <a:extLst>
              <a:ext uri="{FF2B5EF4-FFF2-40B4-BE49-F238E27FC236}">
                <a16:creationId xmlns:a16="http://schemas.microsoft.com/office/drawing/2014/main" id="{5B06B2BC-BEA5-BD48-B524-449321898099}"/>
              </a:ext>
            </a:extLst>
          </p:cNvPr>
          <p:cNvPicPr>
            <a:picLocks noChangeAspect="1"/>
          </p:cNvPicPr>
          <p:nvPr/>
        </p:nvPicPr>
        <p:blipFill>
          <a:blip r:embed="rId3"/>
          <a:stretch>
            <a:fillRect/>
          </a:stretch>
        </p:blipFill>
        <p:spPr>
          <a:xfrm>
            <a:off x="5638800" y="2019299"/>
            <a:ext cx="2873388" cy="42957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strips(down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E7926A08-5FC4-46EE-A11F-4A6DA7C2B01E}"/>
              </a:ext>
            </a:extLst>
          </p:cNvPr>
          <p:cNvGrpSpPr>
            <a:grpSpLocks/>
          </p:cNvGrpSpPr>
          <p:nvPr/>
        </p:nvGrpSpPr>
        <p:grpSpPr bwMode="auto">
          <a:xfrm>
            <a:off x="0" y="0"/>
            <a:ext cx="9144000" cy="976313"/>
            <a:chOff x="0" y="0"/>
            <a:chExt cx="5760" cy="615"/>
          </a:xfrm>
        </p:grpSpPr>
        <p:sp>
          <p:nvSpPr>
            <p:cNvPr id="49158" name="Text Box 3">
              <a:extLst>
                <a:ext uri="{FF2B5EF4-FFF2-40B4-BE49-F238E27FC236}">
                  <a16:creationId xmlns:a16="http://schemas.microsoft.com/office/drawing/2014/main" id="{B1DFB777-85F9-49A2-A80C-E199CC1F05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49159" name="Text Box 4">
              <a:extLst>
                <a:ext uri="{FF2B5EF4-FFF2-40B4-BE49-F238E27FC236}">
                  <a16:creationId xmlns:a16="http://schemas.microsoft.com/office/drawing/2014/main" id="{2B821F5B-9F15-42FE-B39D-F1880A5FCFC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9154" name="Text Box 5">
            <a:extLst>
              <a:ext uri="{FF2B5EF4-FFF2-40B4-BE49-F238E27FC236}">
                <a16:creationId xmlns:a16="http://schemas.microsoft.com/office/drawing/2014/main" id="{933058DC-C502-4936-B777-43C41C909B9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9155" name="Text Box 8">
            <a:extLst>
              <a:ext uri="{FF2B5EF4-FFF2-40B4-BE49-F238E27FC236}">
                <a16:creationId xmlns:a16="http://schemas.microsoft.com/office/drawing/2014/main" id="{8C3BB53B-4485-42B5-B965-79D988BD5750}"/>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9" name="Rectangle 8">
            <a:extLst>
              <a:ext uri="{FF2B5EF4-FFF2-40B4-BE49-F238E27FC236}">
                <a16:creationId xmlns:a16="http://schemas.microsoft.com/office/drawing/2014/main" id="{563489FC-65E9-4B0B-9C50-9BCF57B36B36}"/>
              </a:ext>
            </a:extLst>
          </p:cNvPr>
          <p:cNvSpPr>
            <a:spLocks noChangeArrowheads="1"/>
          </p:cNvSpPr>
          <p:nvPr/>
        </p:nvSpPr>
        <p:spPr bwMode="auto">
          <a:xfrm>
            <a:off x="952500" y="1983437"/>
            <a:ext cx="7239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6600"/>
                </a:solidFill>
                <a:latin typeface="Verdana" panose="020B0604030504040204" pitchFamily="34" charset="0"/>
                <a:cs typeface="Arial" panose="020B0604020202020204" pitchFamily="34" charset="0"/>
              </a:rPr>
              <a:t>It isn’t just the national television deals that are generating an influx of revenue for some teams; local television deals can be extremely lucrative as well           </a:t>
            </a:r>
          </a:p>
        </p:txBody>
      </p:sp>
      <p:pic>
        <p:nvPicPr>
          <p:cNvPr id="2" name="Picture 1">
            <a:extLst>
              <a:ext uri="{FF2B5EF4-FFF2-40B4-BE49-F238E27FC236}">
                <a16:creationId xmlns:a16="http://schemas.microsoft.com/office/drawing/2014/main" id="{F091A2C8-51D7-044F-89D9-CD3F7CC89348}"/>
              </a:ext>
            </a:extLst>
          </p:cNvPr>
          <p:cNvPicPr>
            <a:picLocks noChangeAspect="1"/>
          </p:cNvPicPr>
          <p:nvPr/>
        </p:nvPicPr>
        <p:blipFill>
          <a:blip r:embed="rId3"/>
          <a:stretch>
            <a:fillRect/>
          </a:stretch>
        </p:blipFill>
        <p:spPr>
          <a:xfrm>
            <a:off x="2209800" y="3949337"/>
            <a:ext cx="5029200" cy="2299063"/>
          </a:xfrm>
          <a:prstGeom prst="rect">
            <a:avLst/>
          </a:prstGeom>
        </p:spPr>
      </p:pic>
    </p:spTree>
    <p:extLst>
      <p:ext uri="{BB962C8B-B14F-4D97-AF65-F5344CB8AC3E}">
        <p14:creationId xmlns:p14="http://schemas.microsoft.com/office/powerpoint/2010/main" val="36665650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18" presetClass="entr" presetSubtype="1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strips(downLeft)">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E7926A08-5FC4-46EE-A11F-4A6DA7C2B01E}"/>
              </a:ext>
            </a:extLst>
          </p:cNvPr>
          <p:cNvGrpSpPr>
            <a:grpSpLocks/>
          </p:cNvGrpSpPr>
          <p:nvPr/>
        </p:nvGrpSpPr>
        <p:grpSpPr bwMode="auto">
          <a:xfrm>
            <a:off x="0" y="0"/>
            <a:ext cx="9144000" cy="976313"/>
            <a:chOff x="0" y="0"/>
            <a:chExt cx="5760" cy="615"/>
          </a:xfrm>
        </p:grpSpPr>
        <p:sp>
          <p:nvSpPr>
            <p:cNvPr id="49158" name="Text Box 3">
              <a:extLst>
                <a:ext uri="{FF2B5EF4-FFF2-40B4-BE49-F238E27FC236}">
                  <a16:creationId xmlns:a16="http://schemas.microsoft.com/office/drawing/2014/main" id="{B1DFB777-85F9-49A2-A80C-E199CC1F05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49159" name="Text Box 4">
              <a:extLst>
                <a:ext uri="{FF2B5EF4-FFF2-40B4-BE49-F238E27FC236}">
                  <a16:creationId xmlns:a16="http://schemas.microsoft.com/office/drawing/2014/main" id="{2B821F5B-9F15-42FE-B39D-F1880A5FCFC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9154" name="Text Box 5">
            <a:extLst>
              <a:ext uri="{FF2B5EF4-FFF2-40B4-BE49-F238E27FC236}">
                <a16:creationId xmlns:a16="http://schemas.microsoft.com/office/drawing/2014/main" id="{933058DC-C502-4936-B777-43C41C909B9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9155" name="Text Box 8">
            <a:extLst>
              <a:ext uri="{FF2B5EF4-FFF2-40B4-BE49-F238E27FC236}">
                <a16:creationId xmlns:a16="http://schemas.microsoft.com/office/drawing/2014/main" id="{8C3BB53B-4485-42B5-B965-79D988BD5750}"/>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9" name="Rectangle 8">
            <a:extLst>
              <a:ext uri="{FF2B5EF4-FFF2-40B4-BE49-F238E27FC236}">
                <a16:creationId xmlns:a16="http://schemas.microsoft.com/office/drawing/2014/main" id="{563489FC-65E9-4B0B-9C50-9BCF57B36B36}"/>
              </a:ext>
            </a:extLst>
          </p:cNvPr>
          <p:cNvSpPr>
            <a:spLocks noChangeArrowheads="1"/>
          </p:cNvSpPr>
          <p:nvPr/>
        </p:nvSpPr>
        <p:spPr bwMode="auto">
          <a:xfrm>
            <a:off x="533400" y="1905000"/>
            <a:ext cx="83058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2D2DB9"/>
                </a:solidFill>
                <a:latin typeface="Verdana" panose="020B0604030504040204" pitchFamily="34" charset="0"/>
                <a:cs typeface="Arial" panose="020B0604020202020204" pitchFamily="34" charset="0"/>
              </a:rPr>
              <a:t>Three years ago, the Dallas Mavericks signed a contract extension with Fox Sports Southwest in a deal that the </a:t>
            </a:r>
            <a:r>
              <a:rPr lang="en-US" altLang="en-US" dirty="0">
                <a:solidFill>
                  <a:srgbClr val="2D2DB9"/>
                </a:solidFill>
                <a:latin typeface="Verdana" panose="020B0604030504040204" pitchFamily="34" charset="0"/>
                <a:cs typeface="Times New Roman" panose="02020603050405020304" pitchFamily="18" charset="0"/>
              </a:rPr>
              <a:t>Dallas Business Journal </a:t>
            </a:r>
            <a:r>
              <a:rPr lang="en-US" altLang="en-US" dirty="0">
                <a:solidFill>
                  <a:srgbClr val="2D2DB9"/>
                </a:solidFill>
                <a:latin typeface="Verdana" panose="020B0604030504040204" pitchFamily="34" charset="0"/>
                <a:cs typeface="Arial" panose="020B0604020202020204" pitchFamily="34" charset="0"/>
              </a:rPr>
              <a:t>estimated to be worth $50 million per year.</a:t>
            </a:r>
          </a:p>
        </p:txBody>
      </p:sp>
      <p:pic>
        <p:nvPicPr>
          <p:cNvPr id="49157" name="Picture 10" descr="I:\temp\mavs.jpg">
            <a:extLst>
              <a:ext uri="{FF2B5EF4-FFF2-40B4-BE49-F238E27FC236}">
                <a16:creationId xmlns:a16="http://schemas.microsoft.com/office/drawing/2014/main" id="{CB11A6BC-9650-4AA0-9689-519D40B358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3733800"/>
            <a:ext cx="2960688" cy="221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093923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87854095-C93B-49BD-B8AB-2316FFCFAFC1}"/>
              </a:ext>
            </a:extLst>
          </p:cNvPr>
          <p:cNvGrpSpPr>
            <a:grpSpLocks/>
          </p:cNvGrpSpPr>
          <p:nvPr/>
        </p:nvGrpSpPr>
        <p:grpSpPr bwMode="auto">
          <a:xfrm>
            <a:off x="0" y="0"/>
            <a:ext cx="9144000" cy="976313"/>
            <a:chOff x="0" y="0"/>
            <a:chExt cx="5760" cy="615"/>
          </a:xfrm>
        </p:grpSpPr>
        <p:sp>
          <p:nvSpPr>
            <p:cNvPr id="51208" name="Text Box 3">
              <a:extLst>
                <a:ext uri="{FF2B5EF4-FFF2-40B4-BE49-F238E27FC236}">
                  <a16:creationId xmlns:a16="http://schemas.microsoft.com/office/drawing/2014/main" id="{2CFE054E-CD96-4A15-A5F2-8E262169BC2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51209" name="Text Box 4">
              <a:extLst>
                <a:ext uri="{FF2B5EF4-FFF2-40B4-BE49-F238E27FC236}">
                  <a16:creationId xmlns:a16="http://schemas.microsoft.com/office/drawing/2014/main" id="{E65D6237-3479-4A56-BABD-94B32B7156F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1202" name="Text Box 5">
            <a:extLst>
              <a:ext uri="{FF2B5EF4-FFF2-40B4-BE49-F238E27FC236}">
                <a16:creationId xmlns:a16="http://schemas.microsoft.com/office/drawing/2014/main" id="{C3227A6F-2A8E-4777-A50B-51EADF81221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1203" name="Text Box 8">
            <a:extLst>
              <a:ext uri="{FF2B5EF4-FFF2-40B4-BE49-F238E27FC236}">
                <a16:creationId xmlns:a16="http://schemas.microsoft.com/office/drawing/2014/main" id="{5EA13A29-153A-426E-B1EB-F662B8C2E0F1}"/>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110602" name="Text Box 10">
            <a:extLst>
              <a:ext uri="{FF2B5EF4-FFF2-40B4-BE49-F238E27FC236}">
                <a16:creationId xmlns:a16="http://schemas.microsoft.com/office/drawing/2014/main" id="{B1E67F85-C3F5-4EA6-A5FF-77CD9B832650}"/>
              </a:ext>
            </a:extLst>
          </p:cNvPr>
          <p:cNvSpPr txBox="1">
            <a:spLocks noChangeArrowheads="1"/>
          </p:cNvSpPr>
          <p:nvPr/>
        </p:nvSpPr>
        <p:spPr bwMode="auto">
          <a:xfrm>
            <a:off x="1219200" y="2209800"/>
            <a:ext cx="6705600" cy="2354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dirty="0">
                <a:latin typeface="Verdana" charset="0"/>
                <a:ea typeface="ＭＳ Ｐゴシック" charset="0"/>
                <a:cs typeface="ＭＳ Ｐゴシック" charset="0"/>
              </a:rPr>
              <a:t>As competition for rights deals for live sports increases (NBC, CBS and Fox have all created sports networks to challenge ESPN), rights deals will likely continue to increase.</a:t>
            </a:r>
          </a:p>
          <a:p>
            <a:pPr>
              <a:spcBef>
                <a:spcPct val="50000"/>
              </a:spcBef>
              <a:defRPr/>
            </a:pPr>
            <a:endParaRPr lang="en-US" dirty="0">
              <a:latin typeface="Arial" charset="0"/>
              <a:ea typeface="ＭＳ Ｐゴシック" charset="0"/>
              <a:cs typeface="ＭＳ Ｐゴシック" charset="0"/>
            </a:endParaRPr>
          </a:p>
        </p:txBody>
      </p:sp>
      <p:sp>
        <p:nvSpPr>
          <p:cNvPr id="110603" name="Text Box 11">
            <a:extLst>
              <a:ext uri="{FF2B5EF4-FFF2-40B4-BE49-F238E27FC236}">
                <a16:creationId xmlns:a16="http://schemas.microsoft.com/office/drawing/2014/main" id="{6E3A25BB-64B7-49C4-9CCC-A4FAD7158751}"/>
              </a:ext>
            </a:extLst>
          </p:cNvPr>
          <p:cNvSpPr txBox="1">
            <a:spLocks noChangeArrowheads="1"/>
          </p:cNvSpPr>
          <p:nvPr/>
        </p:nvSpPr>
        <p:spPr bwMode="auto">
          <a:xfrm>
            <a:off x="1143000" y="4572000"/>
            <a:ext cx="7162800" cy="1552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According to businessinsider.com ESPN paid $15.2 billion over 10 years for the rights to Monday Night football, a 73% annual increase over the previous deal.</a:t>
            </a:r>
            <a:r>
              <a:rPr lang="en-US" altLang="en-US" sz="1800"/>
              <a:t> </a:t>
            </a:r>
          </a:p>
        </p:txBody>
      </p:sp>
      <p:pic>
        <p:nvPicPr>
          <p:cNvPr id="51206" name="Picture 12" descr="espn">
            <a:extLst>
              <a:ext uri="{FF2B5EF4-FFF2-40B4-BE49-F238E27FC236}">
                <a16:creationId xmlns:a16="http://schemas.microsoft.com/office/drawing/2014/main" id="{17199C24-D179-4F6E-8C3E-2E68E95CFD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524000"/>
            <a:ext cx="16764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13" descr="day">
            <a:extLst>
              <a:ext uri="{FF2B5EF4-FFF2-40B4-BE49-F238E27FC236}">
                <a16:creationId xmlns:a16="http://schemas.microsoft.com/office/drawing/2014/main" id="{80EBA1C7-FFF9-4D3A-852C-840913B447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6600" y="1371600"/>
            <a:ext cx="1719263"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12B43D03-745F-4F6B-B424-28C7F418DC09}"/>
              </a:ext>
            </a:extLst>
          </p:cNvPr>
          <p:cNvGrpSpPr>
            <a:grpSpLocks/>
          </p:cNvGrpSpPr>
          <p:nvPr/>
        </p:nvGrpSpPr>
        <p:grpSpPr bwMode="auto">
          <a:xfrm>
            <a:off x="0" y="0"/>
            <a:ext cx="9144000" cy="976313"/>
            <a:chOff x="0" y="0"/>
            <a:chExt cx="5760" cy="615"/>
          </a:xfrm>
        </p:grpSpPr>
        <p:sp>
          <p:nvSpPr>
            <p:cNvPr id="53255" name="Text Box 3">
              <a:extLst>
                <a:ext uri="{FF2B5EF4-FFF2-40B4-BE49-F238E27FC236}">
                  <a16:creationId xmlns:a16="http://schemas.microsoft.com/office/drawing/2014/main" id="{A524A076-4FF0-421F-A33A-F1BBBD95FE4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53256" name="Text Box 4">
              <a:extLst>
                <a:ext uri="{FF2B5EF4-FFF2-40B4-BE49-F238E27FC236}">
                  <a16:creationId xmlns:a16="http://schemas.microsoft.com/office/drawing/2014/main" id="{CC66895F-790A-4C39-AE04-99501A37F57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3250" name="Text Box 5">
            <a:extLst>
              <a:ext uri="{FF2B5EF4-FFF2-40B4-BE49-F238E27FC236}">
                <a16:creationId xmlns:a16="http://schemas.microsoft.com/office/drawing/2014/main" id="{FAF08DF0-39EF-4D77-AA21-3EDF8E14535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3251" name="Text Box 8">
            <a:extLst>
              <a:ext uri="{FF2B5EF4-FFF2-40B4-BE49-F238E27FC236}">
                <a16:creationId xmlns:a16="http://schemas.microsoft.com/office/drawing/2014/main" id="{3E890132-0D70-4C7F-A763-8A13D6CD4291}"/>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sp>
        <p:nvSpPr>
          <p:cNvPr id="141319" name="Text Box 7">
            <a:extLst>
              <a:ext uri="{FF2B5EF4-FFF2-40B4-BE49-F238E27FC236}">
                <a16:creationId xmlns:a16="http://schemas.microsoft.com/office/drawing/2014/main" id="{CBBC5EDC-2BC2-4E2D-83E6-2599D7A6FDBC}"/>
              </a:ext>
            </a:extLst>
          </p:cNvPr>
          <p:cNvSpPr txBox="1">
            <a:spLocks noChangeArrowheads="1"/>
          </p:cNvSpPr>
          <p:nvPr/>
        </p:nvSpPr>
        <p:spPr bwMode="auto">
          <a:xfrm>
            <a:off x="1981200" y="2667000"/>
            <a:ext cx="5638800" cy="1917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2400" dirty="0">
                <a:latin typeface="Verdana" charset="0"/>
                <a:ea typeface="ＭＳ Ｐゴシック" charset="0"/>
                <a:cs typeface="Arial" charset="0"/>
              </a:rPr>
              <a:t>In 2016, ESPN signed a six-year deal with the Big Ten conference worth an estimated $2.64 billion, </a:t>
            </a:r>
            <a:r>
              <a:rPr lang="en-US" sz="2400" dirty="0">
                <a:latin typeface="Verdana" charset="0"/>
                <a:ea typeface="ＭＳ Ｐゴシック" charset="0"/>
                <a:cs typeface="Times New Roman" charset="0"/>
              </a:rPr>
              <a:t>three times </a:t>
            </a:r>
            <a:r>
              <a:rPr lang="en-US" sz="2400" dirty="0">
                <a:latin typeface="Verdana" charset="0"/>
                <a:ea typeface="ＭＳ Ｐゴシック" charset="0"/>
                <a:cs typeface="Arial" charset="0"/>
              </a:rPr>
              <a:t>the value of the previous deal.</a:t>
            </a:r>
          </a:p>
        </p:txBody>
      </p:sp>
      <p:pic>
        <p:nvPicPr>
          <p:cNvPr id="53253" name="Picture 9" descr="espn">
            <a:extLst>
              <a:ext uri="{FF2B5EF4-FFF2-40B4-BE49-F238E27FC236}">
                <a16:creationId xmlns:a16="http://schemas.microsoft.com/office/drawing/2014/main" id="{A2952776-EB17-4C9E-8A0E-744C77EE95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6400"/>
            <a:ext cx="259080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4" name="Picture 11" descr="I:\temp\10.png">
            <a:extLst>
              <a:ext uri="{FF2B5EF4-FFF2-40B4-BE49-F238E27FC236}">
                <a16:creationId xmlns:a16="http://schemas.microsoft.com/office/drawing/2014/main" id="{FAF4CCD5-ABD4-4BAF-A705-DA5AE81630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4876800"/>
            <a:ext cx="2743200"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a:extLst>
              <a:ext uri="{FF2B5EF4-FFF2-40B4-BE49-F238E27FC236}">
                <a16:creationId xmlns:a16="http://schemas.microsoft.com/office/drawing/2014/main" id="{A78CAD40-447A-4491-A025-7D5576B01FD8}"/>
              </a:ext>
            </a:extLst>
          </p:cNvPr>
          <p:cNvGrpSpPr>
            <a:grpSpLocks/>
          </p:cNvGrpSpPr>
          <p:nvPr/>
        </p:nvGrpSpPr>
        <p:grpSpPr bwMode="auto">
          <a:xfrm>
            <a:off x="0" y="0"/>
            <a:ext cx="9144000" cy="976313"/>
            <a:chOff x="0" y="0"/>
            <a:chExt cx="5760" cy="615"/>
          </a:xfrm>
        </p:grpSpPr>
        <p:sp>
          <p:nvSpPr>
            <p:cNvPr id="10248" name="Text Box 3">
              <a:extLst>
                <a:ext uri="{FF2B5EF4-FFF2-40B4-BE49-F238E27FC236}">
                  <a16:creationId xmlns:a16="http://schemas.microsoft.com/office/drawing/2014/main" id="{3EE2661E-AC8C-42AD-B67E-D56E2F45E0F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249" name="Text Box 4">
              <a:extLst>
                <a:ext uri="{FF2B5EF4-FFF2-40B4-BE49-F238E27FC236}">
                  <a16:creationId xmlns:a16="http://schemas.microsoft.com/office/drawing/2014/main" id="{17C45850-F0AB-40EA-8AD2-048122FB055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242" name="Rectangle 5">
            <a:extLst>
              <a:ext uri="{FF2B5EF4-FFF2-40B4-BE49-F238E27FC236}">
                <a16:creationId xmlns:a16="http://schemas.microsoft.com/office/drawing/2014/main" id="{C9DB5C61-560E-4820-93DE-60B32AEC114C}"/>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10243" name="Text Box 7">
            <a:extLst>
              <a:ext uri="{FF2B5EF4-FFF2-40B4-BE49-F238E27FC236}">
                <a16:creationId xmlns:a16="http://schemas.microsoft.com/office/drawing/2014/main" id="{CA292A1A-0236-45CF-8B00-3160F2874CE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244"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2D05C23E-4736-45C9-ABA1-619651FF1484}"/>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245"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1C116360-4D9A-4A6E-B2AC-FDCE78A32514}"/>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6510" name="Text Box 1038">
            <a:extLst>
              <a:ext uri="{FF2B5EF4-FFF2-40B4-BE49-F238E27FC236}">
                <a16:creationId xmlns:a16="http://schemas.microsoft.com/office/drawing/2014/main" id="{072BDB92-BDA4-4DD1-8F48-982A1BDB7DEF}"/>
              </a:ext>
            </a:extLst>
          </p:cNvPr>
          <p:cNvSpPr txBox="1">
            <a:spLocks noChangeArrowheads="1"/>
          </p:cNvSpPr>
          <p:nvPr/>
        </p:nvSpPr>
        <p:spPr bwMode="auto">
          <a:xfrm>
            <a:off x="457200" y="2057400"/>
            <a:ext cx="4800600" cy="4359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latin typeface="Verdana" panose="020B0604030504040204" pitchFamily="34" charset="0"/>
              </a:rPr>
              <a:t>In 2012, Forbes reported that more than 50% of NHL franchises suffered financial losses the previous year (18 of the 30 franchises operated at a loss). </a:t>
            </a:r>
            <a:r>
              <a:rPr lang="en-US" altLang="en-US" sz="2000">
                <a:latin typeface="Verdana" panose="020B0604030504040204" pitchFamily="34" charset="0"/>
                <a:cs typeface="Arial" panose="020B0604020202020204" pitchFamily="34" charset="0"/>
              </a:rPr>
              <a:t>Because so many franchises were reportedly losing money, the owners chose to lockout the players to create a new financial plan that would create a healthier economic situation for each NHL franchise, ultimately resulting in the league canceling half of the 2012-13 season.</a:t>
            </a:r>
          </a:p>
        </p:txBody>
      </p:sp>
      <p:pic>
        <p:nvPicPr>
          <p:cNvPr id="10247" name="Picture 1040" descr="I:\temp\loss.jpg">
            <a:extLst>
              <a:ext uri="{FF2B5EF4-FFF2-40B4-BE49-F238E27FC236}">
                <a16:creationId xmlns:a16="http://schemas.microsoft.com/office/drawing/2014/main" id="{70545B1E-4D7A-459A-9140-D5AC3F399E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2819400"/>
            <a:ext cx="3276600"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312C7007-0462-46C0-8037-D4415855EEC4}"/>
              </a:ext>
            </a:extLst>
          </p:cNvPr>
          <p:cNvGrpSpPr>
            <a:grpSpLocks/>
          </p:cNvGrpSpPr>
          <p:nvPr/>
        </p:nvGrpSpPr>
        <p:grpSpPr bwMode="auto">
          <a:xfrm>
            <a:off x="0" y="0"/>
            <a:ext cx="9144000" cy="976313"/>
            <a:chOff x="0" y="0"/>
            <a:chExt cx="5760" cy="615"/>
          </a:xfrm>
        </p:grpSpPr>
        <p:sp>
          <p:nvSpPr>
            <p:cNvPr id="55302" name="Text Box 3">
              <a:extLst>
                <a:ext uri="{FF2B5EF4-FFF2-40B4-BE49-F238E27FC236}">
                  <a16:creationId xmlns:a16="http://schemas.microsoft.com/office/drawing/2014/main" id="{888BFCAC-7C66-4907-AD43-20B5C9EBFED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55303" name="Text Box 4">
              <a:extLst>
                <a:ext uri="{FF2B5EF4-FFF2-40B4-BE49-F238E27FC236}">
                  <a16:creationId xmlns:a16="http://schemas.microsoft.com/office/drawing/2014/main" id="{CA12B386-AC3D-4E7C-A4C0-6C2EE404A7B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5298" name="Text Box 5">
            <a:extLst>
              <a:ext uri="{FF2B5EF4-FFF2-40B4-BE49-F238E27FC236}">
                <a16:creationId xmlns:a16="http://schemas.microsoft.com/office/drawing/2014/main" id="{6B23952A-4F64-463A-BBEC-EFD2E74D17E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5299" name="Text Box 8">
            <a:extLst>
              <a:ext uri="{FF2B5EF4-FFF2-40B4-BE49-F238E27FC236}">
                <a16:creationId xmlns:a16="http://schemas.microsoft.com/office/drawing/2014/main" id="{11E1AF13-7078-4C71-A86E-A9F74651A506}"/>
              </a:ext>
            </a:extLst>
          </p:cNvPr>
          <p:cNvSpPr txBox="1">
            <a:spLocks noChangeArrowheads="1"/>
          </p:cNvSpPr>
          <p:nvPr/>
        </p:nvSpPr>
        <p:spPr bwMode="auto">
          <a:xfrm>
            <a:off x="2286000" y="990600"/>
            <a:ext cx="5029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Television Contracts</a:t>
            </a:r>
          </a:p>
        </p:txBody>
      </p:sp>
      <p:pic>
        <p:nvPicPr>
          <p:cNvPr id="29706" name="Picture 10" descr="http://theglobalpanorama.com/wp-content/uploads/2013/03/nhl_logo_new2.jpg">
            <a:extLst>
              <a:ext uri="{FF2B5EF4-FFF2-40B4-BE49-F238E27FC236}">
                <a16:creationId xmlns:a16="http://schemas.microsoft.com/office/drawing/2014/main" id="{D0A2298D-FB00-46FB-BEA2-9A4D16F9B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3124200"/>
            <a:ext cx="2438400" cy="183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5" name="Text Box 11">
            <a:extLst>
              <a:ext uri="{FF2B5EF4-FFF2-40B4-BE49-F238E27FC236}">
                <a16:creationId xmlns:a16="http://schemas.microsoft.com/office/drawing/2014/main" id="{080E73DF-7D44-4F91-80F3-1C584B5E3453}"/>
              </a:ext>
            </a:extLst>
          </p:cNvPr>
          <p:cNvSpPr txBox="1">
            <a:spLocks noChangeArrowheads="1"/>
          </p:cNvSpPr>
          <p:nvPr/>
        </p:nvSpPr>
        <p:spPr bwMode="auto">
          <a:xfrm>
            <a:off x="609600" y="2362200"/>
            <a:ext cx="4724400" cy="38052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nSpc>
                <a:spcPct val="80000"/>
              </a:lnSpc>
              <a:spcBef>
                <a:spcPct val="20000"/>
              </a:spcBef>
              <a:defRPr/>
            </a:pPr>
            <a:r>
              <a:rPr lang="en-US" sz="2800">
                <a:latin typeface="Verdana" charset="0"/>
                <a:ea typeface="ＭＳ Ｐゴシック" charset="0"/>
                <a:cs typeface="ＭＳ Ｐゴシック" charset="0"/>
              </a:rPr>
              <a:t>The driving issue for NHL owners as it related to the last lockout wasn't revenues but expenses as many small market teams were unable to achieve profitability thanks in large part to high player salaries</a:t>
            </a:r>
          </a:p>
          <a:p>
            <a:pPr>
              <a:spcBef>
                <a:spcPct val="50000"/>
              </a:spcBef>
              <a:defRPr/>
            </a:pPr>
            <a:endParaRPr lang="en-US" sz="2800">
              <a:latin typeface="Verdana" charset="0"/>
              <a:ea typeface="ＭＳ Ｐゴシック" charset="0"/>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29706"/>
                                        </p:tgtEl>
                                        <p:attrNameLst>
                                          <p:attrName>style.visibility</p:attrName>
                                        </p:attrNameLst>
                                      </p:cBhvr>
                                      <p:to>
                                        <p:strVal val="visible"/>
                                      </p:to>
                                    </p:set>
                                    <p:animEffect transition="in" filter="box(in)">
                                      <p:cBhvr>
                                        <p:cTn id="7" dur="500"/>
                                        <p:tgtEl>
                                          <p:spTgt spid="29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Line 6">
            <a:extLst>
              <a:ext uri="{FF2B5EF4-FFF2-40B4-BE49-F238E27FC236}">
                <a16:creationId xmlns:a16="http://schemas.microsoft.com/office/drawing/2014/main" id="{8B8039C3-CBE2-4F26-B559-D05A36B5804F}"/>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4" name="Rectangle 7">
            <a:extLst>
              <a:ext uri="{FF2B5EF4-FFF2-40B4-BE49-F238E27FC236}">
                <a16:creationId xmlns:a16="http://schemas.microsoft.com/office/drawing/2014/main" id="{8AF156D9-2777-4969-8026-40E83C72F806}"/>
              </a:ext>
            </a:extLst>
          </p:cNvPr>
          <p:cNvSpPr>
            <a:spLocks noChangeArrowheads="1"/>
          </p:cNvSpPr>
          <p:nvPr/>
        </p:nvSpPr>
        <p:spPr bwMode="auto">
          <a:xfrm>
            <a:off x="914400" y="1752600"/>
            <a:ext cx="734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Additional Revenue Streams For Sports Teams</a:t>
            </a:r>
          </a:p>
        </p:txBody>
      </p:sp>
      <p:sp>
        <p:nvSpPr>
          <p:cNvPr id="117768" name="Rectangle 8">
            <a:extLst>
              <a:ext uri="{FF2B5EF4-FFF2-40B4-BE49-F238E27FC236}">
                <a16:creationId xmlns:a16="http://schemas.microsoft.com/office/drawing/2014/main" id="{65907377-27C3-41AE-BE84-329D6CF725AF}"/>
              </a:ext>
            </a:extLst>
          </p:cNvPr>
          <p:cNvSpPr>
            <a:spLocks noChangeArrowheads="1"/>
          </p:cNvSpPr>
          <p:nvPr/>
        </p:nvSpPr>
        <p:spPr bwMode="auto">
          <a:xfrm>
            <a:off x="381000" y="2667000"/>
            <a:ext cx="85344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	Major television networks aren’t the only ones investing in live sports programming, as streaming platforms like Twitter, Facebook and Amazon compete for the attention of sports fans</a:t>
            </a:r>
          </a:p>
        </p:txBody>
      </p:sp>
      <p:grpSp>
        <p:nvGrpSpPr>
          <p:cNvPr id="59396" name="Group 10">
            <a:extLst>
              <a:ext uri="{FF2B5EF4-FFF2-40B4-BE49-F238E27FC236}">
                <a16:creationId xmlns:a16="http://schemas.microsoft.com/office/drawing/2014/main" id="{FB284721-F047-4479-8648-2FD2F3C8017A}"/>
              </a:ext>
            </a:extLst>
          </p:cNvPr>
          <p:cNvGrpSpPr>
            <a:grpSpLocks/>
          </p:cNvGrpSpPr>
          <p:nvPr/>
        </p:nvGrpSpPr>
        <p:grpSpPr bwMode="auto">
          <a:xfrm>
            <a:off x="0" y="0"/>
            <a:ext cx="9144000" cy="976313"/>
            <a:chOff x="0" y="0"/>
            <a:chExt cx="5760" cy="615"/>
          </a:xfrm>
        </p:grpSpPr>
        <p:sp>
          <p:nvSpPr>
            <p:cNvPr id="59402" name="Text Box 11">
              <a:extLst>
                <a:ext uri="{FF2B5EF4-FFF2-40B4-BE49-F238E27FC236}">
                  <a16:creationId xmlns:a16="http://schemas.microsoft.com/office/drawing/2014/main" id="{4AB17FE3-9676-459F-85AF-E25A05125D7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59403" name="Text Box 12">
              <a:extLst>
                <a:ext uri="{FF2B5EF4-FFF2-40B4-BE49-F238E27FC236}">
                  <a16:creationId xmlns:a16="http://schemas.microsoft.com/office/drawing/2014/main" id="{2FE06935-E122-4D85-A695-B6F5ED92EEA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9397" name="Rectangle 13">
            <a:extLst>
              <a:ext uri="{FF2B5EF4-FFF2-40B4-BE49-F238E27FC236}">
                <a16:creationId xmlns:a16="http://schemas.microsoft.com/office/drawing/2014/main" id="{7B267358-094C-410B-AAB2-35F3B9F6717A}"/>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59398" name="Text Box 14">
            <a:extLst>
              <a:ext uri="{FF2B5EF4-FFF2-40B4-BE49-F238E27FC236}">
                <a16:creationId xmlns:a16="http://schemas.microsoft.com/office/drawing/2014/main" id="{3DFFF699-99E2-4297-AE1D-42810743711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59399" name="Picture 1" descr="td-amazon-smile-logo-01-large.jpg">
            <a:extLst>
              <a:ext uri="{FF2B5EF4-FFF2-40B4-BE49-F238E27FC236}">
                <a16:creationId xmlns:a16="http://schemas.microsoft.com/office/drawing/2014/main" id="{E77D6A4E-C3F6-47D2-B048-B5D2BDBAE9D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4343400"/>
            <a:ext cx="2351088"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0" name="Picture 2" descr="fb-art.png">
            <a:extLst>
              <a:ext uri="{FF2B5EF4-FFF2-40B4-BE49-F238E27FC236}">
                <a16:creationId xmlns:a16="http://schemas.microsoft.com/office/drawing/2014/main" id="{F30B3075-01AC-41CB-8A69-275D8549083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4495800"/>
            <a:ext cx="1562100" cy="156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01" name="Picture 3" descr="Twitter_bird_logo_2012.svg.png">
            <a:extLst>
              <a:ext uri="{FF2B5EF4-FFF2-40B4-BE49-F238E27FC236}">
                <a16:creationId xmlns:a16="http://schemas.microsoft.com/office/drawing/2014/main" id="{26F62621-A6AD-49C9-8538-A618841B412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8200" y="4648200"/>
            <a:ext cx="1801813"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7768"/>
                                        </p:tgtEl>
                                        <p:attrNameLst>
                                          <p:attrName>style.visibility</p:attrName>
                                        </p:attrNameLst>
                                      </p:cBhvr>
                                      <p:to>
                                        <p:strVal val="visible"/>
                                      </p:to>
                                    </p:set>
                                    <p:animEffect transition="in" filter="wedge">
                                      <p:cBhvr>
                                        <p:cTn id="7" dur="2000"/>
                                        <p:tgtEl>
                                          <p:spTgt spid="117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Line 6">
            <a:extLst>
              <a:ext uri="{FF2B5EF4-FFF2-40B4-BE49-F238E27FC236}">
                <a16:creationId xmlns:a16="http://schemas.microsoft.com/office/drawing/2014/main" id="{8B8039C3-CBE2-4F26-B559-D05A36B5804F}"/>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4" name="Rectangle 7">
            <a:extLst>
              <a:ext uri="{FF2B5EF4-FFF2-40B4-BE49-F238E27FC236}">
                <a16:creationId xmlns:a16="http://schemas.microsoft.com/office/drawing/2014/main" id="{8AF156D9-2777-4969-8026-40E83C72F806}"/>
              </a:ext>
            </a:extLst>
          </p:cNvPr>
          <p:cNvSpPr>
            <a:spLocks noChangeArrowheads="1"/>
          </p:cNvSpPr>
          <p:nvPr/>
        </p:nvSpPr>
        <p:spPr bwMode="auto">
          <a:xfrm>
            <a:off x="914400" y="1752600"/>
            <a:ext cx="734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Additional Revenue Streams For Sports Teams</a:t>
            </a:r>
          </a:p>
        </p:txBody>
      </p:sp>
      <p:sp>
        <p:nvSpPr>
          <p:cNvPr id="117768" name="Rectangle 8">
            <a:extLst>
              <a:ext uri="{FF2B5EF4-FFF2-40B4-BE49-F238E27FC236}">
                <a16:creationId xmlns:a16="http://schemas.microsoft.com/office/drawing/2014/main" id="{65907377-27C3-41AE-BE84-329D6CF725AF}"/>
              </a:ext>
            </a:extLst>
          </p:cNvPr>
          <p:cNvSpPr>
            <a:spLocks noChangeArrowheads="1"/>
          </p:cNvSpPr>
          <p:nvPr/>
        </p:nvSpPr>
        <p:spPr bwMode="auto">
          <a:xfrm>
            <a:off x="76200" y="2641601"/>
            <a:ext cx="85344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	However, some industry professionals wonder if the broadcast rights values will decline post COVID-19, with uncertainty as to whether games will even be played potentially impacting negotiations</a:t>
            </a:r>
          </a:p>
        </p:txBody>
      </p:sp>
      <p:grpSp>
        <p:nvGrpSpPr>
          <p:cNvPr id="59396" name="Group 10">
            <a:extLst>
              <a:ext uri="{FF2B5EF4-FFF2-40B4-BE49-F238E27FC236}">
                <a16:creationId xmlns:a16="http://schemas.microsoft.com/office/drawing/2014/main" id="{FB284721-F047-4479-8648-2FD2F3C8017A}"/>
              </a:ext>
            </a:extLst>
          </p:cNvPr>
          <p:cNvGrpSpPr>
            <a:grpSpLocks/>
          </p:cNvGrpSpPr>
          <p:nvPr/>
        </p:nvGrpSpPr>
        <p:grpSpPr bwMode="auto">
          <a:xfrm>
            <a:off x="0" y="0"/>
            <a:ext cx="9144000" cy="976313"/>
            <a:chOff x="0" y="0"/>
            <a:chExt cx="5760" cy="615"/>
          </a:xfrm>
        </p:grpSpPr>
        <p:sp>
          <p:nvSpPr>
            <p:cNvPr id="59402" name="Text Box 11">
              <a:extLst>
                <a:ext uri="{FF2B5EF4-FFF2-40B4-BE49-F238E27FC236}">
                  <a16:creationId xmlns:a16="http://schemas.microsoft.com/office/drawing/2014/main" id="{4AB17FE3-9676-459F-85AF-E25A05125D7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59403" name="Text Box 12">
              <a:extLst>
                <a:ext uri="{FF2B5EF4-FFF2-40B4-BE49-F238E27FC236}">
                  <a16:creationId xmlns:a16="http://schemas.microsoft.com/office/drawing/2014/main" id="{2FE06935-E122-4D85-A695-B6F5ED92EEA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9397" name="Rectangle 13">
            <a:extLst>
              <a:ext uri="{FF2B5EF4-FFF2-40B4-BE49-F238E27FC236}">
                <a16:creationId xmlns:a16="http://schemas.microsoft.com/office/drawing/2014/main" id="{7B267358-094C-410B-AAB2-35F3B9F6717A}"/>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59398" name="Text Box 14">
            <a:extLst>
              <a:ext uri="{FF2B5EF4-FFF2-40B4-BE49-F238E27FC236}">
                <a16:creationId xmlns:a16="http://schemas.microsoft.com/office/drawing/2014/main" id="{3DFFF699-99E2-4297-AE1D-42810743711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050" name="Picture 2" descr="Asset Bubble: Definition, Causes, Examples, Protection">
            <a:extLst>
              <a:ext uri="{FF2B5EF4-FFF2-40B4-BE49-F238E27FC236}">
                <a16:creationId xmlns:a16="http://schemas.microsoft.com/office/drawing/2014/main" id="{55AB4BCE-64B9-4D29-9DE4-75291C3226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3581" y="4469720"/>
            <a:ext cx="2662237" cy="190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368080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7768"/>
                                        </p:tgtEl>
                                        <p:attrNameLst>
                                          <p:attrName>style.visibility</p:attrName>
                                        </p:attrNameLst>
                                      </p:cBhvr>
                                      <p:to>
                                        <p:strVal val="visible"/>
                                      </p:to>
                                    </p:set>
                                    <p:animEffect transition="in" filter="wedge">
                                      <p:cBhvr>
                                        <p:cTn id="7" dur="2000"/>
                                        <p:tgtEl>
                                          <p:spTgt spid="117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Line 6">
            <a:extLst>
              <a:ext uri="{FF2B5EF4-FFF2-40B4-BE49-F238E27FC236}">
                <a16:creationId xmlns:a16="http://schemas.microsoft.com/office/drawing/2014/main" id="{DC41DD03-EFF2-4323-80FE-AA52A1A28CEC}"/>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2" name="Rectangle 7">
            <a:extLst>
              <a:ext uri="{FF2B5EF4-FFF2-40B4-BE49-F238E27FC236}">
                <a16:creationId xmlns:a16="http://schemas.microsoft.com/office/drawing/2014/main" id="{817609C8-DEE5-48AC-8CD9-408C63FF77BC}"/>
              </a:ext>
            </a:extLst>
          </p:cNvPr>
          <p:cNvSpPr>
            <a:spLocks noChangeArrowheads="1"/>
          </p:cNvSpPr>
          <p:nvPr/>
        </p:nvSpPr>
        <p:spPr bwMode="auto">
          <a:xfrm>
            <a:off x="914400" y="1752600"/>
            <a:ext cx="734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Additional Revenue Streams For Sports Teams</a:t>
            </a:r>
          </a:p>
        </p:txBody>
      </p:sp>
      <p:sp>
        <p:nvSpPr>
          <p:cNvPr id="117768" name="Rectangle 8">
            <a:extLst>
              <a:ext uri="{FF2B5EF4-FFF2-40B4-BE49-F238E27FC236}">
                <a16:creationId xmlns:a16="http://schemas.microsoft.com/office/drawing/2014/main" id="{47B9A511-A172-454A-AC4F-C6CD98A59373}"/>
              </a:ext>
            </a:extLst>
          </p:cNvPr>
          <p:cNvSpPr>
            <a:spLocks noChangeArrowheads="1"/>
          </p:cNvSpPr>
          <p:nvPr/>
        </p:nvSpPr>
        <p:spPr bwMode="auto">
          <a:xfrm>
            <a:off x="1524000" y="3200400"/>
            <a:ext cx="67818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Luxury Suites</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Club / VIP / Premium Seating</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p:txBody>
      </p:sp>
      <p:grpSp>
        <p:nvGrpSpPr>
          <p:cNvPr id="61444" name="Group 10">
            <a:extLst>
              <a:ext uri="{FF2B5EF4-FFF2-40B4-BE49-F238E27FC236}">
                <a16:creationId xmlns:a16="http://schemas.microsoft.com/office/drawing/2014/main" id="{7DD25F4C-0C11-45FA-A875-D0C0BCE0AC32}"/>
              </a:ext>
            </a:extLst>
          </p:cNvPr>
          <p:cNvGrpSpPr>
            <a:grpSpLocks/>
          </p:cNvGrpSpPr>
          <p:nvPr/>
        </p:nvGrpSpPr>
        <p:grpSpPr bwMode="auto">
          <a:xfrm>
            <a:off x="0" y="0"/>
            <a:ext cx="9144000" cy="976313"/>
            <a:chOff x="0" y="0"/>
            <a:chExt cx="5760" cy="615"/>
          </a:xfrm>
        </p:grpSpPr>
        <p:sp>
          <p:nvSpPr>
            <p:cNvPr id="61447" name="Text Box 11">
              <a:extLst>
                <a:ext uri="{FF2B5EF4-FFF2-40B4-BE49-F238E27FC236}">
                  <a16:creationId xmlns:a16="http://schemas.microsoft.com/office/drawing/2014/main" id="{434CD073-3D65-408A-A6F9-405CD50CB46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61448" name="Text Box 12">
              <a:extLst>
                <a:ext uri="{FF2B5EF4-FFF2-40B4-BE49-F238E27FC236}">
                  <a16:creationId xmlns:a16="http://schemas.microsoft.com/office/drawing/2014/main" id="{3F8AB114-B173-4CBB-A85E-6EB9100C61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1445" name="Rectangle 13">
            <a:extLst>
              <a:ext uri="{FF2B5EF4-FFF2-40B4-BE49-F238E27FC236}">
                <a16:creationId xmlns:a16="http://schemas.microsoft.com/office/drawing/2014/main" id="{6068B815-07AB-44A8-A731-90A9BE442937}"/>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61446" name="Text Box 14">
            <a:extLst>
              <a:ext uri="{FF2B5EF4-FFF2-40B4-BE49-F238E27FC236}">
                <a16:creationId xmlns:a16="http://schemas.microsoft.com/office/drawing/2014/main" id="{A6925DBE-275C-4348-AD1E-694E1800D4A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7768"/>
                                        </p:tgtEl>
                                        <p:attrNameLst>
                                          <p:attrName>style.visibility</p:attrName>
                                        </p:attrNameLst>
                                      </p:cBhvr>
                                      <p:to>
                                        <p:strVal val="visible"/>
                                      </p:to>
                                    </p:set>
                                    <p:animEffect transition="in" filter="wedge">
                                      <p:cBhvr>
                                        <p:cTn id="7" dur="2000"/>
                                        <p:tgtEl>
                                          <p:spTgt spid="1177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B1982FA7-4220-43B9-A764-8FD8862AB214}"/>
              </a:ext>
            </a:extLst>
          </p:cNvPr>
          <p:cNvGrpSpPr>
            <a:grpSpLocks/>
          </p:cNvGrpSpPr>
          <p:nvPr/>
        </p:nvGrpSpPr>
        <p:grpSpPr bwMode="auto">
          <a:xfrm>
            <a:off x="0" y="0"/>
            <a:ext cx="9144000" cy="976313"/>
            <a:chOff x="0" y="0"/>
            <a:chExt cx="5760" cy="615"/>
          </a:xfrm>
        </p:grpSpPr>
        <p:sp>
          <p:nvSpPr>
            <p:cNvPr id="63494" name="Text Box 3">
              <a:extLst>
                <a:ext uri="{FF2B5EF4-FFF2-40B4-BE49-F238E27FC236}">
                  <a16:creationId xmlns:a16="http://schemas.microsoft.com/office/drawing/2014/main" id="{B12531DA-02CA-497F-90D8-26733C102CC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63495" name="Text Box 4">
              <a:extLst>
                <a:ext uri="{FF2B5EF4-FFF2-40B4-BE49-F238E27FC236}">
                  <a16:creationId xmlns:a16="http://schemas.microsoft.com/office/drawing/2014/main" id="{5D6BED61-7FAB-4914-BA15-3677BD4806D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3490" name="Rectangle 5">
            <a:extLst>
              <a:ext uri="{FF2B5EF4-FFF2-40B4-BE49-F238E27FC236}">
                <a16:creationId xmlns:a16="http://schemas.microsoft.com/office/drawing/2014/main" id="{FFD0D69F-6D7A-4EF8-9E71-77815E228DB4}"/>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Luxury Suites &amp; </a:t>
            </a:r>
            <a:br>
              <a:rPr lang="en-US" altLang="en-US" sz="3200">
                <a:solidFill>
                  <a:schemeClr val="tx2"/>
                </a:solidFill>
                <a:latin typeface="Verdana" panose="020B0604030504040204" pitchFamily="34" charset="0"/>
              </a:rPr>
            </a:br>
            <a:r>
              <a:rPr lang="en-US" altLang="en-US" sz="3200">
                <a:solidFill>
                  <a:schemeClr val="tx2"/>
                </a:solidFill>
                <a:latin typeface="Verdana" panose="020B0604030504040204" pitchFamily="34" charset="0"/>
              </a:rPr>
              <a:t>Premium Seating</a:t>
            </a:r>
          </a:p>
        </p:txBody>
      </p:sp>
      <p:sp>
        <p:nvSpPr>
          <p:cNvPr id="164871" name="Rectangle 7">
            <a:extLst>
              <a:ext uri="{FF2B5EF4-FFF2-40B4-BE49-F238E27FC236}">
                <a16:creationId xmlns:a16="http://schemas.microsoft.com/office/drawing/2014/main" id="{782A82AF-1660-492D-9B38-3159E7CEFE90}"/>
              </a:ext>
            </a:extLst>
          </p:cNvPr>
          <p:cNvSpPr>
            <a:spLocks noChangeArrowheads="1"/>
          </p:cNvSpPr>
          <p:nvPr/>
        </p:nvSpPr>
        <p:spPr bwMode="auto">
          <a:xfrm>
            <a:off x="152400" y="2286000"/>
            <a:ext cx="8686800" cy="384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latin typeface="Verdana" panose="020B0604030504040204" pitchFamily="34" charset="0"/>
              </a:rPr>
              <a:t>Luxury suite revenue is one of the most robust business lines for sports teams</a:t>
            </a:r>
          </a:p>
          <a:p>
            <a:pPr algn="ctr" eaLnBrk="1" hangingPunct="1"/>
            <a:endParaRPr lang="en-US" altLang="en-US" sz="2000">
              <a:solidFill>
                <a:srgbClr val="000099"/>
              </a:solidFill>
              <a:latin typeface="Verdana" panose="020B0604030504040204" pitchFamily="34" charset="0"/>
            </a:endParaRPr>
          </a:p>
          <a:p>
            <a:pPr algn="ctr" eaLnBrk="1" hangingPunct="1"/>
            <a:r>
              <a:rPr lang="en-US" altLang="en-US">
                <a:solidFill>
                  <a:srgbClr val="000099"/>
                </a:solidFill>
                <a:latin typeface="Verdana" panose="020B0604030504040204" pitchFamily="34" charset="0"/>
              </a:rPr>
              <a:t>According to CNBC, in the NBA, NHL and MLB, luxury suites represent up to 20% of a team’s overall revenue</a:t>
            </a:r>
          </a:p>
          <a:p>
            <a:pPr algn="ctr" eaLnBrk="1" hangingPunct="1"/>
            <a:endParaRPr lang="en-US" altLang="en-US">
              <a:solidFill>
                <a:srgbClr val="000099"/>
              </a:solidFill>
              <a:latin typeface="Verdana" panose="020B0604030504040204" pitchFamily="34" charset="0"/>
            </a:endParaRPr>
          </a:p>
          <a:p>
            <a:pPr algn="ctr" eaLnBrk="1" hangingPunct="1"/>
            <a:r>
              <a:rPr lang="en-US" altLang="en-US">
                <a:solidFill>
                  <a:srgbClr val="000099"/>
                </a:solidFill>
                <a:latin typeface="Verdana" panose="020B0604030504040204" pitchFamily="34" charset="0"/>
              </a:rPr>
              <a:t>Yankees Stadium has 68 suites while AT&amp;T stadium, home to the Dallas Cowboys, has 300 suites</a:t>
            </a:r>
          </a:p>
          <a:p>
            <a:pPr algn="ctr" eaLnBrk="1" hangingPunct="1"/>
            <a:r>
              <a:rPr lang="en-US" altLang="en-US">
                <a:solidFill>
                  <a:srgbClr val="000099"/>
                </a:solidFill>
                <a:latin typeface="Verdana" panose="020B0604030504040204" pitchFamily="34" charset="0"/>
              </a:rPr>
              <a:t>These suites sell for anywhere between $224,000 and $900,000 per year and are sell out every season</a:t>
            </a:r>
          </a:p>
        </p:txBody>
      </p:sp>
      <p:sp>
        <p:nvSpPr>
          <p:cNvPr id="63492" name="Text Box 9">
            <a:extLst>
              <a:ext uri="{FF2B5EF4-FFF2-40B4-BE49-F238E27FC236}">
                <a16:creationId xmlns:a16="http://schemas.microsoft.com/office/drawing/2014/main" id="{9BBB7838-4409-4B62-8062-F9AE2ED388C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3493" name="Line 11">
            <a:extLst>
              <a:ext uri="{FF2B5EF4-FFF2-40B4-BE49-F238E27FC236}">
                <a16:creationId xmlns:a16="http://schemas.microsoft.com/office/drawing/2014/main" id="{4C3D6B9F-6DC4-43CA-8020-ACD5060E9E6B}"/>
              </a:ext>
            </a:extLst>
          </p:cNvPr>
          <p:cNvSpPr>
            <a:spLocks noChangeShapeType="1"/>
          </p:cNvSpPr>
          <p:nvPr/>
        </p:nvSpPr>
        <p:spPr bwMode="auto">
          <a:xfrm>
            <a:off x="228600" y="2057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4871"/>
                                        </p:tgtEl>
                                        <p:attrNameLst>
                                          <p:attrName>style.visibility</p:attrName>
                                        </p:attrNameLst>
                                      </p:cBhvr>
                                      <p:to>
                                        <p:strVal val="visible"/>
                                      </p:to>
                                    </p:set>
                                    <p:anim calcmode="lin" valueType="num">
                                      <p:cBhvr additive="base">
                                        <p:cTn id="7" dur="500" fill="hold"/>
                                        <p:tgtEl>
                                          <p:spTgt spid="164871"/>
                                        </p:tgtEl>
                                        <p:attrNameLst>
                                          <p:attrName>ppt_x</p:attrName>
                                        </p:attrNameLst>
                                      </p:cBhvr>
                                      <p:tavLst>
                                        <p:tav tm="0">
                                          <p:val>
                                            <p:strVal val="0-#ppt_w/2"/>
                                          </p:val>
                                        </p:tav>
                                        <p:tav tm="100000">
                                          <p:val>
                                            <p:strVal val="#ppt_x"/>
                                          </p:val>
                                        </p:tav>
                                      </p:tavLst>
                                    </p:anim>
                                    <p:anim calcmode="lin" valueType="num">
                                      <p:cBhvr additive="base">
                                        <p:cTn id="8" dur="500" fill="hold"/>
                                        <p:tgtEl>
                                          <p:spTgt spid="1648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Group 2">
            <a:extLst>
              <a:ext uri="{FF2B5EF4-FFF2-40B4-BE49-F238E27FC236}">
                <a16:creationId xmlns:a16="http://schemas.microsoft.com/office/drawing/2014/main" id="{62A6B235-671C-48EB-8874-000A648C190F}"/>
              </a:ext>
            </a:extLst>
          </p:cNvPr>
          <p:cNvGrpSpPr>
            <a:grpSpLocks/>
          </p:cNvGrpSpPr>
          <p:nvPr/>
        </p:nvGrpSpPr>
        <p:grpSpPr bwMode="auto">
          <a:xfrm>
            <a:off x="0" y="0"/>
            <a:ext cx="9144000" cy="976313"/>
            <a:chOff x="0" y="0"/>
            <a:chExt cx="5760" cy="615"/>
          </a:xfrm>
        </p:grpSpPr>
        <p:sp>
          <p:nvSpPr>
            <p:cNvPr id="65543" name="Text Box 3">
              <a:extLst>
                <a:ext uri="{FF2B5EF4-FFF2-40B4-BE49-F238E27FC236}">
                  <a16:creationId xmlns:a16="http://schemas.microsoft.com/office/drawing/2014/main" id="{BD172068-0F2F-4691-80F5-9669475AD87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65544" name="Text Box 4">
              <a:extLst>
                <a:ext uri="{FF2B5EF4-FFF2-40B4-BE49-F238E27FC236}">
                  <a16:creationId xmlns:a16="http://schemas.microsoft.com/office/drawing/2014/main" id="{187499F6-3466-4551-8675-73F0133070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5538" name="Rectangle 5">
            <a:extLst>
              <a:ext uri="{FF2B5EF4-FFF2-40B4-BE49-F238E27FC236}">
                <a16:creationId xmlns:a16="http://schemas.microsoft.com/office/drawing/2014/main" id="{6177C24D-8A9B-43A5-8074-92C4C60E6D4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Luxury Suites &amp; </a:t>
            </a:r>
            <a:br>
              <a:rPr lang="en-US" altLang="en-US" sz="3200">
                <a:solidFill>
                  <a:schemeClr val="tx2"/>
                </a:solidFill>
                <a:latin typeface="Verdana" panose="020B0604030504040204" pitchFamily="34" charset="0"/>
              </a:rPr>
            </a:br>
            <a:r>
              <a:rPr lang="en-US" altLang="en-US" sz="3200">
                <a:solidFill>
                  <a:schemeClr val="tx2"/>
                </a:solidFill>
                <a:latin typeface="Verdana" panose="020B0604030504040204" pitchFamily="34" charset="0"/>
              </a:rPr>
              <a:t>Premium Seating</a:t>
            </a:r>
          </a:p>
        </p:txBody>
      </p:sp>
      <p:sp>
        <p:nvSpPr>
          <p:cNvPr id="164871" name="Rectangle 7">
            <a:extLst>
              <a:ext uri="{FF2B5EF4-FFF2-40B4-BE49-F238E27FC236}">
                <a16:creationId xmlns:a16="http://schemas.microsoft.com/office/drawing/2014/main" id="{B85B2BE8-F9F0-435D-97C3-EA5B4BC12F4A}"/>
              </a:ext>
            </a:extLst>
          </p:cNvPr>
          <p:cNvSpPr>
            <a:spLocks noChangeArrowheads="1"/>
          </p:cNvSpPr>
          <p:nvPr/>
        </p:nvSpPr>
        <p:spPr bwMode="auto">
          <a:xfrm>
            <a:off x="152400" y="2133600"/>
            <a:ext cx="86868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a:solidFill>
                  <a:srgbClr val="008000"/>
                </a:solidFill>
                <a:latin typeface="Verdana" panose="020B0604030504040204" pitchFamily="34" charset="0"/>
              </a:rPr>
              <a:t>One of the primary reasons the Milwaukee Bucks had lobbied for a new stadium was the opportunity to increase revenue through luxury suite and premium seating sales</a:t>
            </a:r>
          </a:p>
          <a:p>
            <a:pPr algn="ctr" eaLnBrk="1" hangingPunct="1"/>
            <a:endParaRPr lang="en-US" altLang="en-US" sz="2000">
              <a:solidFill>
                <a:srgbClr val="008000"/>
              </a:solidFill>
              <a:latin typeface="Verdana" panose="020B0604030504040204" pitchFamily="34" charset="0"/>
            </a:endParaRPr>
          </a:p>
          <a:p>
            <a:pPr algn="ctr" eaLnBrk="1" hangingPunct="1"/>
            <a:r>
              <a:rPr lang="en-US" altLang="en-US" sz="2000">
                <a:solidFill>
                  <a:srgbClr val="008000"/>
                </a:solidFill>
                <a:latin typeface="Verdana" panose="020B0604030504040204" pitchFamily="34" charset="0"/>
              </a:rPr>
              <a:t>The franchise reportedly sold out of their luxury suite inventory (32 suites) before the arena was open to the public</a:t>
            </a:r>
          </a:p>
          <a:p>
            <a:pPr algn="ctr" eaLnBrk="1" hangingPunct="1"/>
            <a:endParaRPr lang="en-US" altLang="en-US" sz="2000">
              <a:solidFill>
                <a:srgbClr val="008000"/>
              </a:solidFill>
              <a:latin typeface="Verdana" panose="020B0604030504040204" pitchFamily="34" charset="0"/>
            </a:endParaRPr>
          </a:p>
        </p:txBody>
      </p:sp>
      <p:sp>
        <p:nvSpPr>
          <p:cNvPr id="65540" name="Text Box 9">
            <a:extLst>
              <a:ext uri="{FF2B5EF4-FFF2-40B4-BE49-F238E27FC236}">
                <a16:creationId xmlns:a16="http://schemas.microsoft.com/office/drawing/2014/main" id="{0A87C88D-94B7-4CB6-8D70-C83655CD1BB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5541" name="Line 11">
            <a:extLst>
              <a:ext uri="{FF2B5EF4-FFF2-40B4-BE49-F238E27FC236}">
                <a16:creationId xmlns:a16="http://schemas.microsoft.com/office/drawing/2014/main" id="{A4FD659F-089B-4A5F-A497-4F26A3DB409A}"/>
              </a:ext>
            </a:extLst>
          </p:cNvPr>
          <p:cNvSpPr>
            <a:spLocks noChangeShapeType="1"/>
          </p:cNvSpPr>
          <p:nvPr/>
        </p:nvSpPr>
        <p:spPr bwMode="auto">
          <a:xfrm>
            <a:off x="228600" y="2057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5542" name="Picture 2">
            <a:extLst>
              <a:ext uri="{FF2B5EF4-FFF2-40B4-BE49-F238E27FC236}">
                <a16:creationId xmlns:a16="http://schemas.microsoft.com/office/drawing/2014/main" id="{A0A6F1B2-5C43-44E6-B537-8BF8CE7238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267200"/>
            <a:ext cx="38862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4871"/>
                                        </p:tgtEl>
                                        <p:attrNameLst>
                                          <p:attrName>style.visibility</p:attrName>
                                        </p:attrNameLst>
                                      </p:cBhvr>
                                      <p:to>
                                        <p:strVal val="visible"/>
                                      </p:to>
                                    </p:set>
                                    <p:anim calcmode="lin" valueType="num">
                                      <p:cBhvr additive="base">
                                        <p:cTn id="7" dur="500" fill="hold"/>
                                        <p:tgtEl>
                                          <p:spTgt spid="164871"/>
                                        </p:tgtEl>
                                        <p:attrNameLst>
                                          <p:attrName>ppt_x</p:attrName>
                                        </p:attrNameLst>
                                      </p:cBhvr>
                                      <p:tavLst>
                                        <p:tav tm="0">
                                          <p:val>
                                            <p:strVal val="0-#ppt_w/2"/>
                                          </p:val>
                                        </p:tav>
                                        <p:tav tm="100000">
                                          <p:val>
                                            <p:strVal val="#ppt_x"/>
                                          </p:val>
                                        </p:tav>
                                      </p:tavLst>
                                    </p:anim>
                                    <p:anim calcmode="lin" valueType="num">
                                      <p:cBhvr additive="base">
                                        <p:cTn id="8" dur="500" fill="hold"/>
                                        <p:tgtEl>
                                          <p:spTgt spid="1648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582012F4-51E3-4755-855B-E49EB97797B7}"/>
              </a:ext>
            </a:extLst>
          </p:cNvPr>
          <p:cNvGrpSpPr>
            <a:grpSpLocks/>
          </p:cNvGrpSpPr>
          <p:nvPr/>
        </p:nvGrpSpPr>
        <p:grpSpPr bwMode="auto">
          <a:xfrm>
            <a:off x="0" y="0"/>
            <a:ext cx="9144000" cy="976313"/>
            <a:chOff x="0" y="0"/>
            <a:chExt cx="5760" cy="615"/>
          </a:xfrm>
        </p:grpSpPr>
        <p:sp>
          <p:nvSpPr>
            <p:cNvPr id="67591" name="Text Box 3">
              <a:extLst>
                <a:ext uri="{FF2B5EF4-FFF2-40B4-BE49-F238E27FC236}">
                  <a16:creationId xmlns:a16="http://schemas.microsoft.com/office/drawing/2014/main" id="{5C58EB47-4DA6-49A6-9CF1-B19B6364736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67592" name="Text Box 4">
              <a:extLst>
                <a:ext uri="{FF2B5EF4-FFF2-40B4-BE49-F238E27FC236}">
                  <a16:creationId xmlns:a16="http://schemas.microsoft.com/office/drawing/2014/main" id="{EDCD6BFD-C2C9-42D2-9711-B77038198CC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7586" name="Rectangle 5">
            <a:extLst>
              <a:ext uri="{FF2B5EF4-FFF2-40B4-BE49-F238E27FC236}">
                <a16:creationId xmlns:a16="http://schemas.microsoft.com/office/drawing/2014/main" id="{460BF740-6253-4666-A384-E0D9A9E8ED7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Luxury Suites &amp; </a:t>
            </a:r>
            <a:br>
              <a:rPr lang="en-US" altLang="en-US" sz="3200">
                <a:solidFill>
                  <a:schemeClr val="tx2"/>
                </a:solidFill>
                <a:latin typeface="Verdana" panose="020B0604030504040204" pitchFamily="34" charset="0"/>
              </a:rPr>
            </a:br>
            <a:r>
              <a:rPr lang="en-US" altLang="en-US" sz="3200">
                <a:solidFill>
                  <a:schemeClr val="tx2"/>
                </a:solidFill>
                <a:latin typeface="Verdana" panose="020B0604030504040204" pitchFamily="34" charset="0"/>
              </a:rPr>
              <a:t>Premium Seating</a:t>
            </a:r>
          </a:p>
        </p:txBody>
      </p:sp>
      <p:sp>
        <p:nvSpPr>
          <p:cNvPr id="164871" name="Rectangle 7">
            <a:extLst>
              <a:ext uri="{FF2B5EF4-FFF2-40B4-BE49-F238E27FC236}">
                <a16:creationId xmlns:a16="http://schemas.microsoft.com/office/drawing/2014/main" id="{34B8D768-9A41-4C56-BFC7-1BB5B84134D7}"/>
              </a:ext>
            </a:extLst>
          </p:cNvPr>
          <p:cNvSpPr>
            <a:spLocks noChangeArrowheads="1"/>
          </p:cNvSpPr>
          <p:nvPr/>
        </p:nvSpPr>
        <p:spPr bwMode="auto">
          <a:xfrm>
            <a:off x="152400" y="2133600"/>
            <a:ext cx="86868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a:solidFill>
                  <a:srgbClr val="000099"/>
                </a:solidFill>
                <a:latin typeface="Verdana" panose="020B0604030504040204" pitchFamily="34" charset="0"/>
              </a:rPr>
              <a:t>According to data from USA Today, the move from San Diego to LA will help the NFL’s Chargers generate significantly more revenue through suite sales and other premium inventory</a:t>
            </a:r>
          </a:p>
          <a:p>
            <a:pPr algn="ctr" eaLnBrk="1" hangingPunct="1"/>
            <a:endParaRPr lang="en-US" altLang="en-US" sz="800">
              <a:solidFill>
                <a:srgbClr val="000099"/>
              </a:solidFill>
              <a:latin typeface="Verdana" panose="020B0604030504040204" pitchFamily="34" charset="0"/>
            </a:endParaRPr>
          </a:p>
          <a:p>
            <a:pPr algn="ctr" eaLnBrk="1" hangingPunct="1"/>
            <a:r>
              <a:rPr lang="en-US" altLang="en-US" sz="2000">
                <a:solidFill>
                  <a:srgbClr val="000099"/>
                </a:solidFill>
                <a:latin typeface="Verdana" panose="020B0604030504040204" pitchFamily="34" charset="0"/>
              </a:rPr>
              <a:t>In San Diego, the team had 113 luxury suites, but in their new Inglewood stadium there are more than 275 (where each suite generates $2,700 in food and beverage sales every game)</a:t>
            </a:r>
          </a:p>
          <a:p>
            <a:pPr algn="ctr" eaLnBrk="1" hangingPunct="1"/>
            <a:endParaRPr lang="en-US" altLang="en-US" sz="800">
              <a:solidFill>
                <a:srgbClr val="000099"/>
              </a:solidFill>
              <a:latin typeface="Verdana" panose="020B0604030504040204" pitchFamily="34" charset="0"/>
            </a:endParaRPr>
          </a:p>
          <a:p>
            <a:pPr algn="ctr" eaLnBrk="1" hangingPunct="1"/>
            <a:endParaRPr lang="en-US" altLang="en-US" sz="800">
              <a:solidFill>
                <a:srgbClr val="000099"/>
              </a:solidFill>
              <a:latin typeface="Verdana" panose="020B0604030504040204" pitchFamily="34" charset="0"/>
            </a:endParaRPr>
          </a:p>
          <a:p>
            <a:pPr algn="ctr" eaLnBrk="1" hangingPunct="1"/>
            <a:r>
              <a:rPr lang="en-US" altLang="en-US" sz="2000">
                <a:solidFill>
                  <a:srgbClr val="000099"/>
                </a:solidFill>
                <a:latin typeface="Verdana" panose="020B0604030504040204" pitchFamily="34" charset="0"/>
              </a:rPr>
              <a:t>That’s $742,500 in total for each game if the suites are full </a:t>
            </a:r>
          </a:p>
          <a:p>
            <a:pPr algn="ctr" eaLnBrk="1" hangingPunct="1"/>
            <a:r>
              <a:rPr lang="en-US" altLang="en-US" sz="2000">
                <a:solidFill>
                  <a:srgbClr val="000099"/>
                </a:solidFill>
                <a:latin typeface="Verdana" panose="020B0604030504040204" pitchFamily="34" charset="0"/>
              </a:rPr>
              <a:t>Over the course of a year, suite sales for the Chargers are expected to generate more than $56 million </a:t>
            </a:r>
          </a:p>
          <a:p>
            <a:pPr algn="ctr" eaLnBrk="1" hangingPunct="1"/>
            <a:endParaRPr lang="en-US" altLang="en-US" sz="2000">
              <a:solidFill>
                <a:srgbClr val="000099"/>
              </a:solidFill>
              <a:latin typeface="Verdana" panose="020B0604030504040204" pitchFamily="34" charset="0"/>
            </a:endParaRPr>
          </a:p>
        </p:txBody>
      </p:sp>
      <p:sp>
        <p:nvSpPr>
          <p:cNvPr id="67588" name="Text Box 9">
            <a:extLst>
              <a:ext uri="{FF2B5EF4-FFF2-40B4-BE49-F238E27FC236}">
                <a16:creationId xmlns:a16="http://schemas.microsoft.com/office/drawing/2014/main" id="{ABE9347A-8ACD-4B54-8DB1-E81B1C8F24D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7589" name="Line 11">
            <a:extLst>
              <a:ext uri="{FF2B5EF4-FFF2-40B4-BE49-F238E27FC236}">
                <a16:creationId xmlns:a16="http://schemas.microsoft.com/office/drawing/2014/main" id="{089A9920-ABD8-4108-BEAC-DEE70EC6DDCB}"/>
              </a:ext>
            </a:extLst>
          </p:cNvPr>
          <p:cNvSpPr>
            <a:spLocks noChangeShapeType="1"/>
          </p:cNvSpPr>
          <p:nvPr/>
        </p:nvSpPr>
        <p:spPr bwMode="auto">
          <a:xfrm>
            <a:off x="228600" y="2057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7590" name="Picture 1" descr="1028_los_angeles__chargers-wordmark-2017.png">
            <a:extLst>
              <a:ext uri="{FF2B5EF4-FFF2-40B4-BE49-F238E27FC236}">
                <a16:creationId xmlns:a16="http://schemas.microsoft.com/office/drawing/2014/main" id="{C01595DC-1663-4542-AA36-4FAA6213BD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5562600"/>
            <a:ext cx="373380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4871"/>
                                        </p:tgtEl>
                                        <p:attrNameLst>
                                          <p:attrName>style.visibility</p:attrName>
                                        </p:attrNameLst>
                                      </p:cBhvr>
                                      <p:to>
                                        <p:strVal val="visible"/>
                                      </p:to>
                                    </p:set>
                                    <p:anim calcmode="lin" valueType="num">
                                      <p:cBhvr additive="base">
                                        <p:cTn id="7" dur="500" fill="hold"/>
                                        <p:tgtEl>
                                          <p:spTgt spid="164871"/>
                                        </p:tgtEl>
                                        <p:attrNameLst>
                                          <p:attrName>ppt_x</p:attrName>
                                        </p:attrNameLst>
                                      </p:cBhvr>
                                      <p:tavLst>
                                        <p:tav tm="0">
                                          <p:val>
                                            <p:strVal val="0-#ppt_w/2"/>
                                          </p:val>
                                        </p:tav>
                                        <p:tav tm="100000">
                                          <p:val>
                                            <p:strVal val="#ppt_x"/>
                                          </p:val>
                                        </p:tav>
                                      </p:tavLst>
                                    </p:anim>
                                    <p:anim calcmode="lin" valueType="num">
                                      <p:cBhvr additive="base">
                                        <p:cTn id="8" dur="500" fill="hold"/>
                                        <p:tgtEl>
                                          <p:spTgt spid="1648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582012F4-51E3-4755-855B-E49EB97797B7}"/>
              </a:ext>
            </a:extLst>
          </p:cNvPr>
          <p:cNvGrpSpPr>
            <a:grpSpLocks/>
          </p:cNvGrpSpPr>
          <p:nvPr/>
        </p:nvGrpSpPr>
        <p:grpSpPr bwMode="auto">
          <a:xfrm>
            <a:off x="0" y="0"/>
            <a:ext cx="9144000" cy="976313"/>
            <a:chOff x="0" y="0"/>
            <a:chExt cx="5760" cy="615"/>
          </a:xfrm>
        </p:grpSpPr>
        <p:sp>
          <p:nvSpPr>
            <p:cNvPr id="67591" name="Text Box 3">
              <a:extLst>
                <a:ext uri="{FF2B5EF4-FFF2-40B4-BE49-F238E27FC236}">
                  <a16:creationId xmlns:a16="http://schemas.microsoft.com/office/drawing/2014/main" id="{5C58EB47-4DA6-49A6-9CF1-B19B6364736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3.2</a:t>
              </a:r>
            </a:p>
          </p:txBody>
        </p:sp>
        <p:sp>
          <p:nvSpPr>
            <p:cNvPr id="67592" name="Text Box 4">
              <a:extLst>
                <a:ext uri="{FF2B5EF4-FFF2-40B4-BE49-F238E27FC236}">
                  <a16:creationId xmlns:a16="http://schemas.microsoft.com/office/drawing/2014/main" id="{EDCD6BFD-C2C9-42D2-9711-B77038198CC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Intro to Basic SEM Principles</a:t>
              </a:r>
            </a:p>
          </p:txBody>
        </p:sp>
      </p:grpSp>
      <p:sp>
        <p:nvSpPr>
          <p:cNvPr id="67586" name="Rectangle 5">
            <a:extLst>
              <a:ext uri="{FF2B5EF4-FFF2-40B4-BE49-F238E27FC236}">
                <a16:creationId xmlns:a16="http://schemas.microsoft.com/office/drawing/2014/main" id="{460BF740-6253-4666-A384-E0D9A9E8ED7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Luxury Suites &amp; </a:t>
            </a:r>
            <a:b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b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Premium Seating</a:t>
            </a:r>
          </a:p>
        </p:txBody>
      </p:sp>
      <p:sp>
        <p:nvSpPr>
          <p:cNvPr id="164871" name="Rectangle 7">
            <a:extLst>
              <a:ext uri="{FF2B5EF4-FFF2-40B4-BE49-F238E27FC236}">
                <a16:creationId xmlns:a16="http://schemas.microsoft.com/office/drawing/2014/main" id="{34B8D768-9A41-4C56-BFC7-1BB5B84134D7}"/>
              </a:ext>
            </a:extLst>
          </p:cNvPr>
          <p:cNvSpPr>
            <a:spLocks noChangeArrowheads="1"/>
          </p:cNvSpPr>
          <p:nvPr/>
        </p:nvSpPr>
        <p:spPr bwMode="auto">
          <a:xfrm>
            <a:off x="152400" y="2133600"/>
            <a:ext cx="65532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0" algn="ctr" eaLnBrk="1" hangingPunct="1"/>
            <a:r>
              <a:rPr lang="en-US" altLang="en-US" sz="2000" dirty="0">
                <a:solidFill>
                  <a:srgbClr val="000099"/>
                </a:solidFill>
                <a:latin typeface="Verdana" panose="020B0604030504040204" pitchFamily="34" charset="0"/>
              </a:rPr>
              <a:t>The NY Mets generated $148.7 million in premium ticket sales, luxury suites, concessions, advertising and parking sales last year</a:t>
            </a:r>
          </a:p>
          <a:p>
            <a:pPr lvl="0" algn="ctr" eaLnBrk="1" hangingPunct="1"/>
            <a:endParaRPr lang="en-US" altLang="en-US" sz="2000" dirty="0">
              <a:solidFill>
                <a:srgbClr val="000099"/>
              </a:solidFill>
              <a:latin typeface="Verdana" panose="020B0604030504040204" pitchFamily="34" charset="0"/>
            </a:endParaRPr>
          </a:p>
          <a:p>
            <a:pPr lvl="0" algn="ctr" eaLnBrk="1" hangingPunct="1"/>
            <a:r>
              <a:rPr lang="en-US" altLang="en-US" sz="2000" dirty="0">
                <a:solidFill>
                  <a:srgbClr val="000099"/>
                </a:solidFill>
                <a:latin typeface="Verdana" panose="020B0604030504040204" pitchFamily="34" charset="0"/>
              </a:rPr>
              <a:t>The team has averaged annual ballpark-related revenue earnings of $143.8 million since Citi Field opened in 2009, and this figure does not include revenue from non-premium seats and national/local TV and radio contracts</a:t>
            </a:r>
          </a:p>
          <a:p>
            <a:pPr lvl="0" algn="ctr" eaLnBrk="1" hangingPunct="1"/>
            <a:r>
              <a:rPr lang="en-US" altLang="en-US" sz="2000" dirty="0">
                <a:solidFill>
                  <a:srgbClr val="000099"/>
                </a:solidFill>
                <a:latin typeface="Verdana" panose="020B0604030504040204" pitchFamily="34" charset="0"/>
              </a:rPr>
              <a:t> </a:t>
            </a:r>
          </a:p>
          <a:p>
            <a:pPr lvl="0" algn="ctr" eaLnBrk="1" hangingPunct="1"/>
            <a:r>
              <a:rPr lang="en-US" altLang="en-US" sz="2000" dirty="0">
                <a:solidFill>
                  <a:srgbClr val="000099"/>
                </a:solidFill>
                <a:latin typeface="Verdana" panose="020B0604030504040204" pitchFamily="34" charset="0"/>
              </a:rPr>
              <a:t>Similarly, the New York Yankees generated $336.2 million in ticket and suite sales last season, averaging $323.4 million since Yankee Stadium opened in 2009. </a:t>
            </a:r>
            <a:endParaRPr kumimoji="0" lang="en-US" altLang="en-US" sz="2000" b="0" i="0" u="none" strike="noStrike" kern="1200" cap="none" spc="0" normalizeH="0" baseline="0" noProof="0" dirty="0">
              <a:ln>
                <a:noFill/>
              </a:ln>
              <a:solidFill>
                <a:srgbClr val="000099"/>
              </a:solidFill>
              <a:effectLst/>
              <a:uLnTx/>
              <a:uFillTx/>
              <a:latin typeface="Verdana" panose="020B0604030504040204" pitchFamily="34" charset="0"/>
              <a:ea typeface="MS PGothic" panose="020B0600070205080204" pitchFamily="34" charset="-128"/>
              <a:cs typeface="+mn-cs"/>
            </a:endParaRPr>
          </a:p>
        </p:txBody>
      </p:sp>
      <p:sp>
        <p:nvSpPr>
          <p:cNvPr id="67588" name="Text Box 9">
            <a:extLst>
              <a:ext uri="{FF2B5EF4-FFF2-40B4-BE49-F238E27FC236}">
                <a16:creationId xmlns:a16="http://schemas.microsoft.com/office/drawing/2014/main" id="{ABE9347A-8ACD-4B54-8DB1-E81B1C8F24D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67589" name="Line 11">
            <a:extLst>
              <a:ext uri="{FF2B5EF4-FFF2-40B4-BE49-F238E27FC236}">
                <a16:creationId xmlns:a16="http://schemas.microsoft.com/office/drawing/2014/main" id="{089A9920-ABD8-4108-BEAC-DEE70EC6DDCB}"/>
              </a:ext>
            </a:extLst>
          </p:cNvPr>
          <p:cNvSpPr>
            <a:spLocks noChangeShapeType="1"/>
          </p:cNvSpPr>
          <p:nvPr/>
        </p:nvSpPr>
        <p:spPr bwMode="auto">
          <a:xfrm>
            <a:off x="228600" y="2057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3076" name="Picture 4">
            <a:extLst>
              <a:ext uri="{FF2B5EF4-FFF2-40B4-BE49-F238E27FC236}">
                <a16:creationId xmlns:a16="http://schemas.microsoft.com/office/drawing/2014/main" id="{89F72BC1-A5F3-43FC-B931-37B097282C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230" y="2396068"/>
            <a:ext cx="1757363" cy="175736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New York Yankee Logo image 0">
            <a:extLst>
              <a:ext uri="{FF2B5EF4-FFF2-40B4-BE49-F238E27FC236}">
                <a16:creationId xmlns:a16="http://schemas.microsoft.com/office/drawing/2014/main" id="{EECF9F31-2FAC-4954-A3F8-8B9A164E64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000" y="4691295"/>
            <a:ext cx="1393825" cy="15571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58138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4871"/>
                                        </p:tgtEl>
                                        <p:attrNameLst>
                                          <p:attrName>style.visibility</p:attrName>
                                        </p:attrNameLst>
                                      </p:cBhvr>
                                      <p:to>
                                        <p:strVal val="visible"/>
                                      </p:to>
                                    </p:set>
                                    <p:anim calcmode="lin" valueType="num">
                                      <p:cBhvr additive="base">
                                        <p:cTn id="7" dur="500" fill="hold"/>
                                        <p:tgtEl>
                                          <p:spTgt spid="164871"/>
                                        </p:tgtEl>
                                        <p:attrNameLst>
                                          <p:attrName>ppt_x</p:attrName>
                                        </p:attrNameLst>
                                      </p:cBhvr>
                                      <p:tavLst>
                                        <p:tav tm="0">
                                          <p:val>
                                            <p:strVal val="0-#ppt_w/2"/>
                                          </p:val>
                                        </p:tav>
                                        <p:tav tm="100000">
                                          <p:val>
                                            <p:strVal val="#ppt_x"/>
                                          </p:val>
                                        </p:tav>
                                      </p:tavLst>
                                    </p:anim>
                                    <p:anim calcmode="lin" valueType="num">
                                      <p:cBhvr additive="base">
                                        <p:cTn id="8" dur="500" fill="hold"/>
                                        <p:tgtEl>
                                          <p:spTgt spid="1648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2">
            <a:extLst>
              <a:ext uri="{FF2B5EF4-FFF2-40B4-BE49-F238E27FC236}">
                <a16:creationId xmlns:a16="http://schemas.microsoft.com/office/drawing/2014/main" id="{4072D53B-10ED-498D-A3B6-F60299471504}"/>
              </a:ext>
            </a:extLst>
          </p:cNvPr>
          <p:cNvGrpSpPr>
            <a:grpSpLocks/>
          </p:cNvGrpSpPr>
          <p:nvPr/>
        </p:nvGrpSpPr>
        <p:grpSpPr bwMode="auto">
          <a:xfrm>
            <a:off x="0" y="0"/>
            <a:ext cx="9144000" cy="976313"/>
            <a:chOff x="0" y="0"/>
            <a:chExt cx="5760" cy="615"/>
          </a:xfrm>
        </p:grpSpPr>
        <p:sp>
          <p:nvSpPr>
            <p:cNvPr id="69640" name="Text Box 3">
              <a:extLst>
                <a:ext uri="{FF2B5EF4-FFF2-40B4-BE49-F238E27FC236}">
                  <a16:creationId xmlns:a16="http://schemas.microsoft.com/office/drawing/2014/main" id="{7B88D6BB-22C7-43C1-A3C3-EEDC9401E29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69641" name="Text Box 4">
              <a:extLst>
                <a:ext uri="{FF2B5EF4-FFF2-40B4-BE49-F238E27FC236}">
                  <a16:creationId xmlns:a16="http://schemas.microsoft.com/office/drawing/2014/main" id="{2EC3BD82-8B9B-4BE3-8DD4-71980A04DD6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9634" name="Rectangle 5">
            <a:extLst>
              <a:ext uri="{FF2B5EF4-FFF2-40B4-BE49-F238E27FC236}">
                <a16:creationId xmlns:a16="http://schemas.microsoft.com/office/drawing/2014/main" id="{B7AEB10D-6D0D-4729-89F7-647F80361B8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Luxury Suites &amp; </a:t>
            </a:r>
            <a:br>
              <a:rPr lang="en-US" altLang="en-US" sz="3200">
                <a:solidFill>
                  <a:schemeClr val="tx2"/>
                </a:solidFill>
                <a:latin typeface="Verdana" panose="020B0604030504040204" pitchFamily="34" charset="0"/>
              </a:rPr>
            </a:br>
            <a:r>
              <a:rPr lang="en-US" altLang="en-US" sz="3200">
                <a:solidFill>
                  <a:schemeClr val="tx2"/>
                </a:solidFill>
                <a:latin typeface="Verdana" panose="020B0604030504040204" pitchFamily="34" charset="0"/>
              </a:rPr>
              <a:t>Premium Seating</a:t>
            </a:r>
          </a:p>
        </p:txBody>
      </p:sp>
      <p:sp>
        <p:nvSpPr>
          <p:cNvPr id="164871" name="Rectangle 7">
            <a:extLst>
              <a:ext uri="{FF2B5EF4-FFF2-40B4-BE49-F238E27FC236}">
                <a16:creationId xmlns:a16="http://schemas.microsoft.com/office/drawing/2014/main" id="{5430826E-0A46-42E9-92A1-00CF7D2A1C83}"/>
              </a:ext>
            </a:extLst>
          </p:cNvPr>
          <p:cNvSpPr>
            <a:spLocks noChangeArrowheads="1"/>
          </p:cNvSpPr>
          <p:nvPr/>
        </p:nvSpPr>
        <p:spPr bwMode="auto">
          <a:xfrm>
            <a:off x="457200" y="2514600"/>
            <a:ext cx="8153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Sometimes the lack of suites or premium seating options within a venue or facility will prompt a sports franchise to lobby for a new stadium</a:t>
            </a:r>
          </a:p>
        </p:txBody>
      </p:sp>
      <p:sp>
        <p:nvSpPr>
          <p:cNvPr id="69636" name="Text Box 9">
            <a:extLst>
              <a:ext uri="{FF2B5EF4-FFF2-40B4-BE49-F238E27FC236}">
                <a16:creationId xmlns:a16="http://schemas.microsoft.com/office/drawing/2014/main" id="{736C6B3B-D4B4-4034-AF2A-A39E7E6AFB8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9637" name="Line 11">
            <a:extLst>
              <a:ext uri="{FF2B5EF4-FFF2-40B4-BE49-F238E27FC236}">
                <a16:creationId xmlns:a16="http://schemas.microsoft.com/office/drawing/2014/main" id="{6CF2194D-6244-42AF-88F4-388DCEA3284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638" name="Line 12">
            <a:extLst>
              <a:ext uri="{FF2B5EF4-FFF2-40B4-BE49-F238E27FC236}">
                <a16:creationId xmlns:a16="http://schemas.microsoft.com/office/drawing/2014/main" id="{7B234329-27D9-4193-BA51-878DDEAC6AAF}"/>
              </a:ext>
            </a:extLst>
          </p:cNvPr>
          <p:cNvSpPr>
            <a:spLocks noChangeShapeType="1"/>
          </p:cNvSpPr>
          <p:nvPr/>
        </p:nvSpPr>
        <p:spPr bwMode="auto">
          <a:xfrm>
            <a:off x="228600" y="4114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64878" name="Picture 14" descr="8801">
            <a:extLst>
              <a:ext uri="{FF2B5EF4-FFF2-40B4-BE49-F238E27FC236}">
                <a16:creationId xmlns:a16="http://schemas.microsoft.com/office/drawing/2014/main" id="{E9855BB4-9A7F-4538-AAC2-3C7E88B1CA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343400"/>
            <a:ext cx="3048000" cy="216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4871"/>
                                        </p:tgtEl>
                                        <p:attrNameLst>
                                          <p:attrName>style.visibility</p:attrName>
                                        </p:attrNameLst>
                                      </p:cBhvr>
                                      <p:to>
                                        <p:strVal val="visible"/>
                                      </p:to>
                                    </p:set>
                                    <p:anim calcmode="lin" valueType="num">
                                      <p:cBhvr additive="base">
                                        <p:cTn id="7" dur="500" fill="hold"/>
                                        <p:tgtEl>
                                          <p:spTgt spid="164871"/>
                                        </p:tgtEl>
                                        <p:attrNameLst>
                                          <p:attrName>ppt_x</p:attrName>
                                        </p:attrNameLst>
                                      </p:cBhvr>
                                      <p:tavLst>
                                        <p:tav tm="0">
                                          <p:val>
                                            <p:strVal val="0-#ppt_w/2"/>
                                          </p:val>
                                        </p:tav>
                                        <p:tav tm="100000">
                                          <p:val>
                                            <p:strVal val="#ppt_x"/>
                                          </p:val>
                                        </p:tav>
                                      </p:tavLst>
                                    </p:anim>
                                    <p:anim calcmode="lin" valueType="num">
                                      <p:cBhvr additive="base">
                                        <p:cTn id="8" dur="500" fill="hold"/>
                                        <p:tgtEl>
                                          <p:spTgt spid="16487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164878"/>
                                        </p:tgtEl>
                                        <p:attrNameLst>
                                          <p:attrName>style.visibility</p:attrName>
                                        </p:attrNameLst>
                                      </p:cBhvr>
                                      <p:to>
                                        <p:strVal val="visible"/>
                                      </p:to>
                                    </p:set>
                                    <p:animEffect transition="in" filter="dissolve">
                                      <p:cBhvr>
                                        <p:cTn id="12" dur="500"/>
                                        <p:tgtEl>
                                          <p:spTgt spid="164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2">
            <a:extLst>
              <a:ext uri="{FF2B5EF4-FFF2-40B4-BE49-F238E27FC236}">
                <a16:creationId xmlns:a16="http://schemas.microsoft.com/office/drawing/2014/main" id="{5F48C53D-1049-4189-B3CB-CFBACE02B20D}"/>
              </a:ext>
            </a:extLst>
          </p:cNvPr>
          <p:cNvGrpSpPr>
            <a:grpSpLocks/>
          </p:cNvGrpSpPr>
          <p:nvPr/>
        </p:nvGrpSpPr>
        <p:grpSpPr bwMode="auto">
          <a:xfrm>
            <a:off x="0" y="0"/>
            <a:ext cx="9144000" cy="976313"/>
            <a:chOff x="0" y="0"/>
            <a:chExt cx="5760" cy="615"/>
          </a:xfrm>
        </p:grpSpPr>
        <p:sp>
          <p:nvSpPr>
            <p:cNvPr id="71687" name="Text Box 3">
              <a:extLst>
                <a:ext uri="{FF2B5EF4-FFF2-40B4-BE49-F238E27FC236}">
                  <a16:creationId xmlns:a16="http://schemas.microsoft.com/office/drawing/2014/main" id="{F4D29913-F7A6-4665-B3AC-C58AB2BFAFA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71688" name="Text Box 4">
              <a:extLst>
                <a:ext uri="{FF2B5EF4-FFF2-40B4-BE49-F238E27FC236}">
                  <a16:creationId xmlns:a16="http://schemas.microsoft.com/office/drawing/2014/main" id="{DBD0FF68-C5E1-43F6-890F-54A0784F91E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1682" name="Rectangle 5">
            <a:extLst>
              <a:ext uri="{FF2B5EF4-FFF2-40B4-BE49-F238E27FC236}">
                <a16:creationId xmlns:a16="http://schemas.microsoft.com/office/drawing/2014/main" id="{6FFBAF54-DCA6-4EA1-A783-3DF2EB581CA5}"/>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F3131499-07B1-404A-940F-5B0DF1FBBF13}"/>
              </a:ext>
            </a:extLst>
          </p:cNvPr>
          <p:cNvSpPr>
            <a:spLocks noChangeArrowheads="1"/>
          </p:cNvSpPr>
          <p:nvPr/>
        </p:nvSpPr>
        <p:spPr bwMode="auto">
          <a:xfrm>
            <a:off x="228600" y="1905000"/>
            <a:ext cx="86868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a:solidFill>
                  <a:srgbClr val="000066"/>
                </a:solidFill>
                <a:latin typeface="Verdana" panose="020B0604030504040204" pitchFamily="34" charset="0"/>
              </a:rPr>
              <a:t>Since 1990, 125 of the 140 MLB, MLS, NBA, NFL and NHL teams have built or rebuilt arenas, at a cost of $33.8 billion -- and the public has picked up 54 percent of that tab, according to research by Robert Baade and Victor Matheson, economists at Holy Cross </a:t>
            </a:r>
          </a:p>
        </p:txBody>
      </p:sp>
      <p:sp>
        <p:nvSpPr>
          <p:cNvPr id="71684" name="Text Box 10">
            <a:extLst>
              <a:ext uri="{FF2B5EF4-FFF2-40B4-BE49-F238E27FC236}">
                <a16:creationId xmlns:a16="http://schemas.microsoft.com/office/drawing/2014/main" id="{A5C4976B-DD89-4FB7-B7C1-93FC26C50B9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1685" name="AutoShape 11" descr="data:image/jpg;base64,/9j/4AAQSkZJRgABAQAAAQABAAD/2wCEAAkGBhQSEBQUExQVFBUWFxQUFxgWFhUYFBcXFhcYFxsYFxYXHSYeGRojGRgXIC8gJSgpLSwuGB4xNTAqNSYrLCkBCQoKDgwOFw8PGjUkHyUqKi01LSw1NS4pMi8sLS0vLjIsLTUuNSouLSw0LiwsLCwpKjQ0LDAsLC0pLC00KSkvKv/AABEIALQA7gMBIgACEQEDEQH/xAAcAAEAAQUBAQAAAAAAAAAAAAAABgEDBAUHAgj/xABNEAACAQMCAwUFBQIICgsBAAABAgMABBESIQUGMQcTQVFhIjJxgZEUI0KhsVKyFmJykqLB0fAkMzVDU3SCg5PxFSUmNERzdaTC0uEX/8QAGgEBAAIDAQAAAAAAAAAAAAAAAAEDAgQFBv/EADYRAAIBAgMEBwcEAgMAAAAAAAABAgMRBCExEkFRYQUTInGBkbEyocHR4fDxFEJScjOCFSNi/9oADAMBAAIRAxEAPwDuNKUoBSlKAUpSgFKUoBSlKAUpSgFKUoBSlKAUpSgFKUoBSlKAUpSgFKUoBSlKAUpSgFKUoBSlKAUpSgFKUoBSlKAUpSgFKUoBSlKAUpVDQFaVaNwo/EPrVPta/tCsHUgt5Oy+BepXlXz0r1WSd9CBSlKkClKUApSlAKUpQClKUApSlAKUpQClKUApSlAKUpQCvDygdf7f0o6kjY4rWXvGTFsy6vUdPnnx9KorVo0leWS4lkKbm7RM1rxR1yB5lTisRuYIegbP1A+tYJ4yjZLPgDc6tlHxPQfOopzfzAjoqW91DEdYMkoQysFXfSgA0kseuSNs+dc2WNnP/E15fK/ozdp4Nydtlt8vwZ3Nvavb2R0Nrkk8FjXA6Z3lfC+XTNc94h26XLkiKCBPLW0kz/kVH5VK7XnOy0iObVMDgMxjGg+rR9B8hW6tzbaAbeNUU9DEEVD8lFVvFbEL1YXfNu3oXVOj6tOWaaXd9Tlo7VuK5BwuM5x9kOCPLOM4PxrbjtzYxShrdY5tH3JVyy69hmRXAOBuw69MHrmpJf8AFrqLcW4kXzSVj9V05H0qzZcdt7zEUiAuxCiOVVcFj4KSMZ9NjUfqlJbXU3XJ39EWvoyrsOcZXXn52eRxmW/laXvWlkaUnUZC768+eoHI+VfRnZPzI95w1GlbXLGzwux6toPss3qUK5PicmoNxrsohlYi3VrebchBloicZ3Q7qPVT8j0roHJXZ7b8OUNGGMzRqkrl2w5G5OjOnqdtthXVw+IhXjeKtbicmrSlTdmSylQDn/tWhsUMcBSe5ORpDApEdxql0+v4Op9K4/x/tJv7zT3k5jVeiwaogT5sVbU3zOB5VslJ3VO07h2tke6SJ0Z0ZJdSMrISpB1DHhUjtL6OVA8TpIh6MjBlPwZdjXyDLOXYszFmYlmZiWZiTkkk7k+prc8q85XPDnZrZ1AfGuNxqjbHRiuQQ38YEGhJ9WUqOci85x8RtRKmFkXCzR53jfHT1U9QfEeoNSOhApSlAKUpQClKtNOobTkaiM48cefwoC7SlKAUpSgFKUoBSlY814F9T5CsZTUFeTJSbyRdljyMZI+FYVzFpGEi1k+ZAX5k15e/Y+Q/M1ZM7ftGufVxNKWi8fz8jYjSkiPcf5Emu8arjuwP82AWiHqE239STWsuuTbyxtz9i7u7Zm1OkmYjgDGUw+CfAgnyxU1N0wGSxA8zjFY78fA6Et8B/Wa1+uwyhszTtz/JvfqMXKn1UX2eCS9bX95xviXEeL76+FqMdf8AA2k/MM2a1EvNfELY5MC22rAObRo1OP5e2a7x/Cc/sfnion2libiFskES6R3gkk3XJ0g6VAJHic/Ks4V8C+zl4owUMZLs3fnZetiAWnadO2A5RG6bRgqT0GPEfOtnJzTOkytIsXeRMGxJCquCpBwTsw3FW+zbkxP+kdUzgtbYcQthZDJ+A6cklVxqyNsha7HexRygiSGJx0IdFf8AeFZShhoO8VZ9x0aWPnRvTr0oyfFWv5q68jlN526TpnRFbO3TIWTA+La9/gKjvHu0riPEF0A91GRhlg1IG89UrHVj0BA+NdcbkOwZtX2KDP8AFj0/kpwK8y8H4bD78dqmP22Un+azE/lVv6yKyimznqFKtO81b/zBfFu/uOD2nLpJALAfxUGpvy//AGpBacjybabSdz4Fo3/QgCurLzhw+HZJY19IYm/+KjNY83aVaDp3zfCPH7zCqpYipLRHWo0+r/xYW/OV38El4HOn4FcRje3mQf8AlPj8hisCVFbZgG9CAT+fSu/cHPfwrLh4w41KrYDafAkAnGRg49a8cV5bjmGJY0l9WX2x8GG/51naqltOJbHp6Kbp1YZaZfLT3nCuAXcthcd/aEKxBVo3yYpF8mwcgg7g+HzOe78qcyre2yTKArYxJHnUY3HVSds+YONwQa57x7s3KgvasW84nPt/7Dn3vgd/Wo/yzxqe0uQYVLMzCNoiCNZzjSR4MD0Phv4Zq2liLmOI6PwuNpurhXsyW7ReK3d6yO+UrxGxIGdq91unkRTNKo1AavjfFjFoSMB55SViUkhdt2d8bhFG5I9ANyKvcN4b3SnJLyMdUjtgM7fDwUdAo2AqJcocTFzxO9kY+0gWKIZ6RK7hsD1YKT/K9ana1jF3zNvE03Qapb7JvxV7dy9b8itM0qzdRFl2YqeoI8/UeI9KluyyNVF7NM1EeNdotvYsIrpgkxGVQbhh0Dajsikj8VaO55tvbn/EIyoencoXJHh96Rj6YqISU1tISWy7M6NNOqDLMFHmxAH1Naybmy0U4M8ef4p1fu5rnUnLV5IdTQyufN2Bb+k2a1nMXAb6KBu7t3Lt7Iw0eVB6sPa646fH0rJtRV2wk3kid3vatw4MU+1oCCQfZk2I8MhcfOsnhvMdpOAUuYip6HVjPw1AV86x8PMEhFzBL7IB7vGnUeo1tvhfHxJrIvubp5NlIiXphOuPLUdx8sVrSoQqvabv6Ft5QytY+kuJcctbVdUsijIyB7zt/JUbn41BeN9rDtlbWMRj9uTd/kg2HzJ+ArhySFTkEhj4gnUf6zUi4ZZ3j4OML+1MMfQD2j9KzcGsoZHSwNbBQd8TFt+a8sviby44zO7l3mlLfta2H0AOAPTFXouZblekzH+Vpb9RWy4Lw61X/vMcsx843CoPghw31Y1tJ7zl8eyztG3lqlJHxKlhWvLDbWckvE78umcD7Kg2v6q3vaNPDztOPeWN/kVP9E/1VmR8+jGXhIHiVkGP6QH61r+JcItJVP2G+hB8BPJGfzUgr8wag3HOD3MRzOCVzgOrLJET5KybD4HBrShhsNVlbR+K92RRisfg4xvTptvyXj+PElPNnNthdR7xzGZP8VJHoVkbw+8zuufDf0wd623AefCLTQt5cySYX2pYYnZDjdfe1Fc+JYmuVA1et9asGQNkeSn6dNxW7+jhGGxFs4NHExdfbnC64L63v4nULaGe+B1Xuo+KM0moDz7sYUj1FZtvyFGPfkZvRFVB9Tk1DOCNLMyhY3WUdMezkjxUkjf0roVndXccLGaHvWUZURsnev6FScZ+B38ia5eLdWm7Rmu7JM9XXrOEFOjO0XnayT8rXPcXK1sox3Qb1YsT+tZnDeR7aaUfdaVUhm0swBx+EjON/wBKgcXaBd3dwltZwRxSSMUHeEu6kAliwIVV0qGJ2J2Ndw4Dwg28CRl2lYbu7dXc7scDYDPQDoMCrcNgsRtqdWWXC/2jz1bpSdmoSd+N2bBVxXqlK7pwy3LEGGDWoblK3Nytw0eZU3DZxkjoWA2YjwJrd0rBwi3tNZlkKk4X2Xa4pSlZlYqjVWlAcn5p5RurW6a6tNZUsz/d7vGWOWBX8SE58D19Kpw/tfmUYmhjlI2JVjG3zBDDP0rrGKwr7gkE3+NhjkPTLIpP1IzVLptey7Hbh0nSqQUMVSU7K11k7ffMhUfbFF+K3lHnhkP6kVZvO11GRlSGVSRs2qLI9QDkZ+tSSXs7sG/8Oo/kl1/Q1j//AMvsf9G//Fk/tpapxLFW6JetOX3/ALEBbm22x/k9JHyW7yebvJNR/Fkx7H4YrVXvaTxGLPcCJU/iq7kD1V2x9BXVF7MbAf5pj8ZJCP1rLh5BsV3FtGfjqb94mq3QcpqcrNomriejXTcKcJLn+Wzg1x2sX0m0s5PpGwi/dFSXljmQLbtphnlnfVJgAOSfdXUc5Cjxz5113+Clou6W8UZ/aSNEb+cozWm4fyOI2kkSQs0rFiZACcZJAyvhnfp5eVa2NpymtlRvv1+/UqwmNjGnKFSWW5WSz5tZvLic6teVbmZi8uIix1MZDlsn+LHqPyrdW3Z3ZHe4eSc+SRiNf52S35ipi/L0o6BT8G/tFWzwSb9j+kv9tc7rsXHSn7mb9XpDr47Epq3BW+OZGJuTbSME2cbRN4a8MD8W3kHyJ+FQzj6cShyRAmj/AEkIM3zIPtD+bXWxwKb9gD4stXY+XZfEovzJ/QVbTxWOvnC/erfficqdHDWylbxufNd1xWWX35XceWcL/NG1YwFfSXEuy+1ut7hVZv20Xu5P+IDk/PNaGfsOgj3gIkPlcEn6Mu31X512qU5TV5R2X4P0OdNRi8nc4bDbmQ4VS58lUt+g2ra2nJ9wSDoWL1ZgrfRcmunXXLdxAMNAyqPGNQyf0OnzFa5WFX2MLmji4JOsZ+9SR/DKso+BfP0JFRu74tcIxRx3bDqNO/xyc5HqK6DWJxLhkc6aZBnHukbMp/in+roaw6uPA3/+Txeyo9Y7d/x1OfNxOU/5xvlgfmKlHAue5No7iV/JZNR+kn/2+vnUe4xwR7Zva9pD7rgbH0P7Lela+odOL1SNadarP25N97bOx8t2atxO2mIBk1n2+rMDE43Pj7Pj5V2IV889jd7K3EoYfejVZZMHrHpQjKny1ONjtvX0OKysloVSk3ZPcKUpQxFKUoBSlKAVEe1LmWWx4c00BAkLxxqxAYLrbc4OxOM1Lq5327f5J/38H7xoDmljzvx2ZdUMlzKoOktHbo6gjwyE67j61l2Ha/xO0mC3gMijBeOWIRTaT4qQBvjOMgg1Iexvm+ztLCSO4uYonNxIwV2w2kqgBx5Eg1He2fmq1vLiD7M6yiKOUPIo9k62QqoY+9p0sfIavjQk79ZXiyxpIh1I6q6nzVgCD9CKv5r525i57uYLS04fBI0RjtoO+aPIlZ5EDrEre8uFZc4wSTjwrO5Vt77hCXl/dROAbfRGJpNTNM8segMuosPM9DgGhB3iSZVGWIA6ZJwPqa9Zr5p5f5KveOPLO0qtpbS0s+psuRq0IqjYAEbDAAI61mcq8bueCcTFrOx7rvEjmjDFotMmNM0efd95W2AyMgjIoTY+iiat28ikeyQcbbEHp8K5H2i8n8W4leFVVRZqyrGDMoTG2qWRF3Y5ztgkAYHrB+b+QZeENDILmMuxwvc6op0IBJYDJOjbGrPiNt6iwJx2xc83ljfQrbTaEMHeFSiMrN3jjfUM4wAOtdU4NfGa3hlIAMkcchA6AugbA9N6+bOf+NSXcdhPLvI9kwYge8UnlTVgeenPzqRc8c/tJa23DrQk/dWyztHuzvoTEEZXrvjVjqcL51IO+5ry8oHUgZ8ziuP23BH4DwmW8c6r6QJGpYl1h7wgBVycHTuxPiQB0qH8tdn93xoS3LzL7LFO8n1yM7gBioA91RqG/QZwBtQg+k81QtXz72d8w3PDuKrYyuTGZfszx6iyI59x4s+6NWnpgENuMisXmPit1x3iRtoTmLW6wxliIlSPYyyYzknGc4PUAUB9FJKGGQQR5jcfUVi3nB4Zf8ZEj+pUZ+vWvnbj3KF7wKWKZJVXWcLJDqUal9opIjDcEb4OQcHpUq7QO0qaXhdi0LGE3YkMpQkMO5IR41bqAZD1G+BigOiz8j2TMQAUbrhJCD8dJJ2rGfs1h8JZh/MP6rXHuD9kcl1Yi6t57eWTTr7lQe8B66Gkz7MvoQBnx8amfIvMnELTh999shnxbQtNA06tkkBvui53Yagp8wCfSgJPddmluVIkmkKNsQ3dAHPhuv8Afatba9g/Dwcs9zIPANKAPh7Cgn61yvl3l+TjV3J395Gs2A2Zsu8hJPsxR6gAox0HTI2qRcq8F4pwjiSRiKaS3MirL3Ss1u8bkDvFH4WXOfA+yQcg0JOqcL5RseGhpYIAjadJbLNIwJG2pyepA+lbmLiqGIyZwoyDkbgjwrS8ZsZQWkZgU1eyNROATgYGMV6s+HtNbAKQMSMd84O3pXIljK3XShGO52XHmbyw9Pq1Jy3mV/CdM7I+P9n9M1s7G/WVdSn0IPUHyIrWSWkMUOmTRq079NRJ8R49awOCOyLNJ4BOvgWGT/f41EMTWp1YxqtO6bdtVkJUac4OUE1Z795uL7jscbY3Yjrpxt8SapZceSRgu6k9M43+BB61ouFyRqzNL7R8BjJJOSTj+/Ws2K3t5pMozRtkHTgAEjyyP0qunjK1RqSlHN+zvt38TOeHpwTTTyWu65JKVQVWu4c0Vzvt2/yT/v4P3jXRKh/apy5NfcP7m3CtJ3sT4ZgowpJO5oDk/Z/2Vjidq05uWh0ytFpEauPZCnOSw/aqb8F7BbaKQPPPJcBSCIyqxocb+3jJYemQPOt32S8rz2FlJFcqqu07yAKwYaSqAbj1BqbUJPnC9OeaN9/+sY/yZMfTA+ldP7cYSeEOQMhZYGPw1gfqRUYuOzS+PHftgSPuPtiz571dWgEZOnzwOlda4xwmO6gkglGqORSjDocHxB8COoPmBQg+f+z/AJGuOIQytBfG30SaWjBmzuqkSYR1GG3GcfgNZnE+ysLMUn4va997IKyljLvjSPblLeWBS57JuK2czGzcup2EkM3cuy+AkQkb/UZ6VveQux6dbpbviDLqR+9WPX3jvINw8snTY4OMkkgZxjcSaLmjmG+4nxZ7GGZoo++kgRA7RpiMHU8pT2m91jj4ACsHnvs0XhdvFI1x300sujAQIukIzMdyzsQdO+fHpvUk517Kb1b9rvh5Da3MwCuIpYpD72knZlJyeviQQep1q9lfF76dWvZNA6GSWVZHVc7iOOPbPjjYbb0BD+YDi14b/qkp/wDdTVdv+FXPC5rSfK6nSO6gdc6D0JQ5xuNQDDxD+u3Qu0XspuZntksY0MMFqIBrkCtkOx8euQQc+ZNSnnDkR7zhEMAC/aYI4THkjTrRAjpq8mGofSgNJ2ocdS85ejuI/dkltzjxVgxDKfVWBHyrN7Bf8lyf6zN+7HURt+zXiwsJ7No4yjyRTp9+uFdD7fh0ZcfNR5muh9lHLE9jYvFcKquZ5JAFYMNLKgG4+BoDk/FB/wBqT/6hB+sdaHk3gUlzerbJP9mlIlUP7edSZJTKMp3wfH8NdM4p2Y3h46t4gjeA3MFwTrCuoUrqGkjcjSenXarPP3Y9O1011YEEu3eNHr7t0l6l4n6bnfGQQemRsAMDjXZLLGi/a+LRKpY6e/Muktj8IklxnHlWVe8v8NThVva3XEIg4aea3uI1Z0w0hDAAZDLnYjI3HWtXbdk3FbyZPtrlUGxkmm751UkZEaAnc/Ibb1OOeeyhbmzt47QiOS1Uxxh86XQ41K7AZDEgNqx1z50IObXvZLfwKLi3KTppEiSW7skpQ+0CFOGzjfAJrednHaKZEuLbiUve232dmMkmSyoWWJkdhuysJFAJ39awrfkrmCOH7MhkWHBXQtzEECnqAc6lX0FSzknsaENvcreMpkuYjBiPdYkOG2Yj2n1BTnGPZHWhJCX7K1u+8bhd3DdxIQCkmqORM5wCxXS2w97C9Kw+H8z8R4PdCKVpAEKa4JH7yNkJ6oSTjIzhlI3FbePsx4zYzMbNs59nvIZVTWvhrjk8fjnBzg1kWPZRxCaZ7riHt6B3pTvQ887INSxZUaUUkAeg2A3yAOx8wH/ByfVP1FYnB+JJFCNZxlnxsT0x5VF+UeP3l9HOkyq2nu2VlQxgEkHQQ23u74zqXBDbkCpNHwR2twpGl1dmGTkb42OPP+quRiI1ViXOmrvY8NTepOm6OzN/u+BnXnCUnw+oglRgjpjcjb51obGZtEsecgxyHHgCvl8d6yVgu1XQA2npsV6ejdaz+D8GMeWkxkjTgbgA9d/EmtZwliKsXCDi89pvL8lqkqVNqUk+C1MDgNgkrMXGrSBgeG+dz9Ks8ZtRFL7G2wcDyOT0+lZDcKmhcmHceGMZx5EH9arb8Glkk1zbDbOSNRx4ADYCqOok6Soqm9u/tWy8y3rIqbqOfZtpv8iRxNkA+YBr3VMVWvTI4wqNc88TkhS37uUQd5cJG7kKQqMrZJ17eAqS1o+aeCNc/ZgAhWO4SVw/RkUMCMYIJ36Gole2Rs4WUI1YuemfoRZ+Z5IzdIbwTJHFHKJ4o42aNmkCd3gHQ2Qc9dvka3vEue4YJZI2jnbuiokdI9SIGGQzHPTfHntV7mPlkSWM1vbpFGZNPRQi5DA5OkeQrE4hyxK6cRAKZutHd5J20oFOrbb86rtOOn3r9DfU8LVtKatnyX8FfJf2duXfdLzqksNyI1lilS3lnj71NOpQp0yICdxnHWq2/MwjKNPKwAsYrh10DTlmALhhvqJ9nTjG9V4ryvJLOzgoFaxktdych3zg4A93cf2Vr5+SZ5oysjRqTYpa5UsRrjl1qdxnSQFyfPO1HtiEcI0k3ZO197XuNonPMXdu7xXMenRpV4iGk7w4QR42JJ8OtbDgXMCXQfSro8bBXjkXTIhIyMjfYjxrSXfCL+4j+9+zK8UkMsIXvCrPG2SXJ6K3l4enWtfNe3Vi7zyRJJLdOupYy+iNYV0qoYKSXbWfp41O1JPPQw/TUakXGnbb3K9+Hutd34q3fJeVbx5EuC7Fit3dRrnGyJKQqjHgBUK/hfOE1Leh7jvii2piU6/vSgXUMHdcHNTHk6IqlzqBGby7YZBGQZSQRnqPWo/LyjevbG1P2URNIza8yNKoaUyZUYxq3x/fNKie4jo+VFX622sdbaZ31T5aWfBkgvebkhlKPDcKodYzL3f3IZ8Y9rOSNxuBitNxDmmeJJmGXK8QW3XCqcR6YzoAyNzkgHzNWOJ8lXMk8h+7dWmSVZXlm1qisp7vu/cyNPX1rLv+VrlvtAQw4a6jvItRfJZdOUfA2GFG4/5Ytzd/viX0oYSGzdp6Xv3r6+WhlfwtSFrlpHldUmij0d0uYzIuQq6Tl/XO9W37R4Rq1QXQMe8oMW8S+DvvsD9atycpztJK5Mf3l3a3IGptlixrG69c9Ky73luVzxEgp/hUUaR7nYrC0Z1bbDJHnU9v78foV2wf7s8lvt/FPdzk/Dvvc4pzzBC+nTLKAiyyNEmpYkYZVnORjI3+FVm51iE3cpFPK33RJjjyoWUAqxYkYGCOvrWou+VLte9WAwlbmCGCXWXBjMcRiLJge0NJPz8K3PBOXWhmuCxBSSO2iXGdX3URjYkeGc7bmpTm2YTp4SMLp3duOr7N75ZWvLvseuHc4xTSrGFlUSau6kZMRTack922fIE7gZFeZr6QcXiiDnuzaTSFNsF1ljUN55AJHzrT8t8mSwTxa44CkOrTKJJzI2xCkRk6EODv4eVbSeJv+moW0tp+xTrqwdOTNEcaumcA7VlBya7Rr4uFGE7UXdW+fwt9NDFvuZni4ukDH7mSJB0HsyuzhTq676dOPWsbg/OLy3d4SHeCJAY0RNTthtBZQBlssG/uKz+NcoG5uJ2ZgsckEUalffWSOQuGx02+PnWBdckTKJVt3VFNvbwxksyse6fUwYqMgMMjIPjWHb9TfhLBygk7KTjFctVd9+7uXM2ac8Rb95HNEyvEjrIgDIJThHbBI0Z2yDtkVtbHjCSyzRIGzCVV2x7Gphq0g+JHj5VCTy39nhvJLvuoIpYUQBHkkKOp9k5fcnVpI364qS8j8PaOzQyZ72YmeUnqXk339QoUfKpjKTdmUYmhh4U3Om96XK9k35Zp570anjl9eQTLIZlw86xQ2yqG7yIkAkt7wfBJJ6DathwS/uDxC6hmkVkRY3RVXAUOTgZ6k6QMmsNuCX3217nFtJ+CLW8uYos7hVUYDMOp/qrKu+HXMVzc3MKpIZEt441JI91gGLdMAKSevhUJO9+ZZJ03DY7N3HXJZ3jlysr3b1z3G249HO0Wm2ZUkZlBdt9CfiYL+JgOg9aho5hudDQpOJM3kVolz3a5KupL4X3WZSMZ9fhUs5os7iW2aO2ZUdsKWYsMIc6tJAOGOwz6mtC/LF0beJFW2ja2lilgVDIUbRq1BywyCSQc+ec9c0ne+Rhg3SjT/wCy2u+11ze+262lrt7jBvuO3kdpdgTKXtJgrSGNdTowXSNI9kNltz5Ct9e3twt/Zr3i9xMHUoF9ossLuWZj03C4A9awZOUrh7O8VzGJ7p1kIUt3SaSmFzjJOAd/+dby+4S7z2cg04gMpfrk64TGNO2+5olL09fkWVKlDdb9+5fwVt38r24bjdUpSrjjClKUBTFMVWlAUxTFVpQFMVTTXqlAUxTFVpQFMUxVaUBTFMVWlAUxTFVpQFMUxVaUBTFMVWlAeHiBGCM/HevQFVpQFMVTTXqlARG85GL8T+29+QNGjQVJI+7ePSr6wBGSwcrp3ZQc1pbfspmWLujfsync5hOolbd7ZMMJfcEbKGX8WnqCc10jFUxQEG4h2ctLHAglijEKTJhIZFQ96xbSFE20ODoKZOQeoIGL1n2fNHLC/wBoZu6kSTdXLHEEMTYYybajE2cgjTIVAHWpnimKArSlKAUpSgFKUoBSlKAUpSgFKUoBSlKAUpSgFKUoBSlKAUpSgFKUoBSlKAUpSgFKUoBSlKAUpSgFKUoBSlKAUpSgFKUoBSlKAUpSgFKUoBSlKAUpSgFKUoBSlKAUpSgFKUoBSlKA/9k=">
            <a:extLst>
              <a:ext uri="{FF2B5EF4-FFF2-40B4-BE49-F238E27FC236}">
                <a16:creationId xmlns:a16="http://schemas.microsoft.com/office/drawing/2014/main" id="{E7021B32-13C2-4D6C-8A8C-6986DFE962E4}"/>
              </a:ext>
            </a:extLst>
          </p:cNvPr>
          <p:cNvSpPr>
            <a:spLocks noChangeAspect="1" noChangeArrowheads="1"/>
          </p:cNvSpPr>
          <p:nvPr/>
        </p:nvSpPr>
        <p:spPr bwMode="auto">
          <a:xfrm>
            <a:off x="76200" y="-836613"/>
            <a:ext cx="2266950"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71686" name="Picture 1" descr="Screen Shot 2018-08-01 at 7.00.35 PM.png">
            <a:extLst>
              <a:ext uri="{FF2B5EF4-FFF2-40B4-BE49-F238E27FC236}">
                <a16:creationId xmlns:a16="http://schemas.microsoft.com/office/drawing/2014/main" id="{73DDC776-1D3B-490F-8971-06450B51E2D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4267200"/>
            <a:ext cx="3349625"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F2A70DD1-51A2-4C0A-A03E-9C639AB87E7A}"/>
              </a:ext>
            </a:extLst>
          </p:cNvPr>
          <p:cNvGrpSpPr>
            <a:grpSpLocks/>
          </p:cNvGrpSpPr>
          <p:nvPr/>
        </p:nvGrpSpPr>
        <p:grpSpPr bwMode="auto">
          <a:xfrm>
            <a:off x="0" y="0"/>
            <a:ext cx="9144000" cy="976313"/>
            <a:chOff x="0" y="0"/>
            <a:chExt cx="5760" cy="615"/>
          </a:xfrm>
        </p:grpSpPr>
        <p:sp>
          <p:nvSpPr>
            <p:cNvPr id="12296" name="Text Box 3">
              <a:extLst>
                <a:ext uri="{FF2B5EF4-FFF2-40B4-BE49-F238E27FC236}">
                  <a16:creationId xmlns:a16="http://schemas.microsoft.com/office/drawing/2014/main" id="{455BCD5E-DB44-4CF2-88AF-6C7F594FA4F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297" name="Text Box 4">
              <a:extLst>
                <a:ext uri="{FF2B5EF4-FFF2-40B4-BE49-F238E27FC236}">
                  <a16:creationId xmlns:a16="http://schemas.microsoft.com/office/drawing/2014/main" id="{CD4AB9F2-58AE-4F64-AFD3-6F011397010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290" name="Rectangle 5">
            <a:extLst>
              <a:ext uri="{FF2B5EF4-FFF2-40B4-BE49-F238E27FC236}">
                <a16:creationId xmlns:a16="http://schemas.microsoft.com/office/drawing/2014/main" id="{FDECD94A-F32C-4B3B-B00F-879CE7E60B16}"/>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12291" name="Text Box 7">
            <a:extLst>
              <a:ext uri="{FF2B5EF4-FFF2-40B4-BE49-F238E27FC236}">
                <a16:creationId xmlns:a16="http://schemas.microsoft.com/office/drawing/2014/main" id="{5892F03F-48C1-4E8A-8D32-14F2B29FF0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292"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9DAE9303-4FA7-4AE0-B663-BC280BA88569}"/>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2293"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3314B5AB-AFCF-4945-8759-2AD9E95B6212}"/>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6510" name="Text Box 1038">
            <a:extLst>
              <a:ext uri="{FF2B5EF4-FFF2-40B4-BE49-F238E27FC236}">
                <a16:creationId xmlns:a16="http://schemas.microsoft.com/office/drawing/2014/main" id="{7F264883-BD96-49B9-913B-E4243B0B4B68}"/>
              </a:ext>
            </a:extLst>
          </p:cNvPr>
          <p:cNvSpPr txBox="1">
            <a:spLocks noChangeArrowheads="1"/>
          </p:cNvSpPr>
          <p:nvPr/>
        </p:nvSpPr>
        <p:spPr bwMode="auto">
          <a:xfrm>
            <a:off x="533400" y="2209800"/>
            <a:ext cx="7848600" cy="2246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latin typeface="Verdana" panose="020B0604030504040204" pitchFamily="34" charset="0"/>
              </a:rPr>
              <a:t>Lockouts aren’t always the decision of the owners.  When players don’t feel they are getting a fair deal, they may choose to strike.  This is the position the NFL players are currently in as they prepare to negotiate a new agreement in 2021 with hopes to secure more financial stability via “guaranteed” contracts (where the player would still get paid even in the event of injuries etc).</a:t>
            </a:r>
          </a:p>
        </p:txBody>
      </p:sp>
      <p:pic>
        <p:nvPicPr>
          <p:cNvPr id="12295" name="Picture 2" descr="Screen Shot 2018-07-29 at 11.15.32 AM.png">
            <a:extLst>
              <a:ext uri="{FF2B5EF4-FFF2-40B4-BE49-F238E27FC236}">
                <a16:creationId xmlns:a16="http://schemas.microsoft.com/office/drawing/2014/main" id="{43F3522E-0621-44C4-8D37-ABD7EF5C64D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4343400"/>
            <a:ext cx="1682750"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2">
            <a:extLst>
              <a:ext uri="{FF2B5EF4-FFF2-40B4-BE49-F238E27FC236}">
                <a16:creationId xmlns:a16="http://schemas.microsoft.com/office/drawing/2014/main" id="{0A5F2DBD-B38A-43E2-806A-3BB51B8D4A71}"/>
              </a:ext>
            </a:extLst>
          </p:cNvPr>
          <p:cNvGrpSpPr>
            <a:grpSpLocks/>
          </p:cNvGrpSpPr>
          <p:nvPr/>
        </p:nvGrpSpPr>
        <p:grpSpPr bwMode="auto">
          <a:xfrm>
            <a:off x="0" y="0"/>
            <a:ext cx="9144000" cy="976313"/>
            <a:chOff x="0" y="0"/>
            <a:chExt cx="5760" cy="615"/>
          </a:xfrm>
        </p:grpSpPr>
        <p:sp>
          <p:nvSpPr>
            <p:cNvPr id="73735" name="Text Box 3">
              <a:extLst>
                <a:ext uri="{FF2B5EF4-FFF2-40B4-BE49-F238E27FC236}">
                  <a16:creationId xmlns:a16="http://schemas.microsoft.com/office/drawing/2014/main" id="{8E76E2D2-C44C-4168-833C-0C037D5B8B2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73736" name="Text Box 4">
              <a:extLst>
                <a:ext uri="{FF2B5EF4-FFF2-40B4-BE49-F238E27FC236}">
                  <a16:creationId xmlns:a16="http://schemas.microsoft.com/office/drawing/2014/main" id="{204882F6-5EB5-4C4D-883A-D143ACCAE46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3730" name="Rectangle 5">
            <a:extLst>
              <a:ext uri="{FF2B5EF4-FFF2-40B4-BE49-F238E27FC236}">
                <a16:creationId xmlns:a16="http://schemas.microsoft.com/office/drawing/2014/main" id="{D10EEC82-72A5-47A3-A4B8-54A732893988}"/>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B12E5976-3F67-4DCE-BB1F-3D58C50A6B49}"/>
              </a:ext>
            </a:extLst>
          </p:cNvPr>
          <p:cNvSpPr>
            <a:spLocks noChangeArrowheads="1"/>
          </p:cNvSpPr>
          <p:nvPr/>
        </p:nvSpPr>
        <p:spPr bwMode="auto">
          <a:xfrm>
            <a:off x="228600" y="1828800"/>
            <a:ext cx="8686800" cy="310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a:solidFill>
                  <a:srgbClr val="000066"/>
                </a:solidFill>
                <a:latin typeface="Verdana" panose="020B0604030504040204" pitchFamily="34" charset="0"/>
              </a:rPr>
              <a:t>Tom Chuckas, president of the Maryland Jockey Club, said in an interview with The Associated Press:  "I believe there's an opportunity for the Preakness to generate additional income, which in turn would flow through the rest of the year and improve the condition of the Maryland Jockey Club.  To do that, there has to be additional amenities at Pimlico. Churchill Downs has 65 skyboxes that they sell to corporate partners and corporate sponsors. At Pimlico, I don't have any amenity like that."</a:t>
            </a:r>
          </a:p>
        </p:txBody>
      </p:sp>
      <p:sp>
        <p:nvSpPr>
          <p:cNvPr id="73732" name="Text Box 10">
            <a:extLst>
              <a:ext uri="{FF2B5EF4-FFF2-40B4-BE49-F238E27FC236}">
                <a16:creationId xmlns:a16="http://schemas.microsoft.com/office/drawing/2014/main" id="{EEDFE389-C9D6-401E-8BAC-7E35B08AB96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3733" name="AutoShape 11" descr="data:image/jpg;base64,/9j/4AAQSkZJRgABAQAAAQABAAD/2wCEAAkGBhQSEBQUExQVFBUWFxQUFxgWFhUYFBcXFhcYFxsYFxYXHSYeGRojGRgXIC8gJSgpLSwuGB4xNTAqNSYrLCkBCQoKDgwOFw8PGjUkHyUqKi01LSw1NS4pMi8sLS0vLjIsLTUuNSouLSw0LiwsLCwpKjQ0LDAsLC0pLC00KSkvKv/AABEIALQA7gMBIgACEQEDEQH/xAAcAAEAAQUBAQAAAAAAAAAAAAAABgEDBAUHAgj/xABNEAACAQMCAwUFBQIICgsBAAABAgMABBESIQUGMQcTQVFhIjJxgZEUI0KhsVKyFmJykqLB0fAkMzVDU3SCg5PxFSUmNERzdaTC0uEX/8QAGgEBAAIDAQAAAAAAAAAAAAAAAAEDAgQFBv/EADYRAAIBAgMEBwcEAgMAAAAAAAABAgMRBCExEkFRYQUTInGBkbEyocHR4fDxFEJScjOCFSNi/9oADAMBAAIRAxEAPwDuNKUoBSlKAUpSgFKUoBSlKAUpSgFKUoBSlKAUpSgFKUoBSlKAUpSgFKUoBSlKAUpSgFKUoBSlKAUpSgFKUoBSlKAUpSgFKUoBSlKAUpVDQFaVaNwo/EPrVPta/tCsHUgt5Oy+BepXlXz0r1WSd9CBSlKkClKUApSlAKUpQClKUApSlAKUpQClKUApSlAKUpQCvDygdf7f0o6kjY4rWXvGTFsy6vUdPnnx9KorVo0leWS4lkKbm7RM1rxR1yB5lTisRuYIegbP1A+tYJ4yjZLPgDc6tlHxPQfOopzfzAjoqW91DEdYMkoQysFXfSgA0kseuSNs+dc2WNnP/E15fK/ozdp4Nydtlt8vwZ3Nvavb2R0Nrkk8FjXA6Z3lfC+XTNc94h26XLkiKCBPLW0kz/kVH5VK7XnOy0iObVMDgMxjGg+rR9B8hW6tzbaAbeNUU9DEEVD8lFVvFbEL1YXfNu3oXVOj6tOWaaXd9Tlo7VuK5BwuM5x9kOCPLOM4PxrbjtzYxShrdY5tH3JVyy69hmRXAOBuw69MHrmpJf8AFrqLcW4kXzSVj9V05H0qzZcdt7zEUiAuxCiOVVcFj4KSMZ9NjUfqlJbXU3XJ39EWvoyrsOcZXXn52eRxmW/laXvWlkaUnUZC768+eoHI+VfRnZPzI95w1GlbXLGzwux6toPss3qUK5PicmoNxrsohlYi3VrebchBloicZ3Q7qPVT8j0roHJXZ7b8OUNGGMzRqkrl2w5G5OjOnqdtthXVw+IhXjeKtbicmrSlTdmSylQDn/tWhsUMcBSe5ORpDApEdxql0+v4Op9K4/x/tJv7zT3k5jVeiwaogT5sVbU3zOB5VslJ3VO07h2tke6SJ0Z0ZJdSMrISpB1DHhUjtL6OVA8TpIh6MjBlPwZdjXyDLOXYszFmYlmZiWZiTkkk7k+prc8q85XPDnZrZ1AfGuNxqjbHRiuQQ38YEGhJ9WUqOci85x8RtRKmFkXCzR53jfHT1U9QfEeoNSOhApSlAKUpQClKtNOobTkaiM48cefwoC7SlKAUpSgFKUoBSlY814F9T5CsZTUFeTJSbyRdljyMZI+FYVzFpGEi1k+ZAX5k15e/Y+Q/M1ZM7ftGufVxNKWi8fz8jYjSkiPcf5Emu8arjuwP82AWiHqE239STWsuuTbyxtz9i7u7Zm1OkmYjgDGUw+CfAgnyxU1N0wGSxA8zjFY78fA6Et8B/Wa1+uwyhszTtz/JvfqMXKn1UX2eCS9bX95xviXEeL76+FqMdf8AA2k/MM2a1EvNfELY5MC22rAObRo1OP5e2a7x/Cc/sfnion2libiFskES6R3gkk3XJ0g6VAJHic/Ks4V8C+zl4owUMZLs3fnZetiAWnadO2A5RG6bRgqT0GPEfOtnJzTOkytIsXeRMGxJCquCpBwTsw3FW+zbkxP+kdUzgtbYcQthZDJ+A6cklVxqyNsha7HexRygiSGJx0IdFf8AeFZShhoO8VZ9x0aWPnRvTr0oyfFWv5q68jlN526TpnRFbO3TIWTA+La9/gKjvHu0riPEF0A91GRhlg1IG89UrHVj0BA+NdcbkOwZtX2KDP8AFj0/kpwK8y8H4bD78dqmP22Un+azE/lVv6yKyimznqFKtO81b/zBfFu/uOD2nLpJALAfxUGpvy//AGpBacjybabSdz4Fo3/QgCurLzhw+HZJY19IYm/+KjNY83aVaDp3zfCPH7zCqpYipLRHWo0+r/xYW/OV38El4HOn4FcRje3mQf8AlPj8hisCVFbZgG9CAT+fSu/cHPfwrLh4w41KrYDafAkAnGRg49a8cV5bjmGJY0l9WX2x8GG/51naqltOJbHp6Kbp1YZaZfLT3nCuAXcthcd/aEKxBVo3yYpF8mwcgg7g+HzOe78qcyre2yTKArYxJHnUY3HVSds+YONwQa57x7s3KgvasW84nPt/7Dn3vgd/Wo/yzxqe0uQYVLMzCNoiCNZzjSR4MD0Phv4Zq2liLmOI6PwuNpurhXsyW7ReK3d6yO+UrxGxIGdq91unkRTNKo1AavjfFjFoSMB55SViUkhdt2d8bhFG5I9ANyKvcN4b3SnJLyMdUjtgM7fDwUdAo2AqJcocTFzxO9kY+0gWKIZ6RK7hsD1YKT/K9ana1jF3zNvE03Qapb7JvxV7dy9b8itM0qzdRFl2YqeoI8/UeI9KluyyNVF7NM1EeNdotvYsIrpgkxGVQbhh0Dajsikj8VaO55tvbn/EIyoencoXJHh96Rj6YqISU1tISWy7M6NNOqDLMFHmxAH1Naybmy0U4M8ef4p1fu5rnUnLV5IdTQyufN2Bb+k2a1nMXAb6KBu7t3Lt7Iw0eVB6sPa646fH0rJtRV2wk3kid3vatw4MU+1oCCQfZk2I8MhcfOsnhvMdpOAUuYip6HVjPw1AV86x8PMEhFzBL7IB7vGnUeo1tvhfHxJrIvubp5NlIiXphOuPLUdx8sVrSoQqvabv6Ft5QytY+kuJcctbVdUsijIyB7zt/JUbn41BeN9rDtlbWMRj9uTd/kg2HzJ+ArhySFTkEhj4gnUf6zUi4ZZ3j4OML+1MMfQD2j9KzcGsoZHSwNbBQd8TFt+a8sviby44zO7l3mlLfta2H0AOAPTFXouZblekzH+Vpb9RWy4Lw61X/vMcsx843CoPghw31Y1tJ7zl8eyztG3lqlJHxKlhWvLDbWckvE78umcD7Kg2v6q3vaNPDztOPeWN/kVP9E/1VmR8+jGXhIHiVkGP6QH61r+JcItJVP2G+hB8BPJGfzUgr8wag3HOD3MRzOCVzgOrLJET5KybD4HBrShhsNVlbR+K92RRisfg4xvTptvyXj+PElPNnNthdR7xzGZP8VJHoVkbw+8zuufDf0wd623AefCLTQt5cySYX2pYYnZDjdfe1Fc+JYmuVA1et9asGQNkeSn6dNxW7+jhGGxFs4NHExdfbnC64L63v4nULaGe+B1Xuo+KM0moDz7sYUj1FZtvyFGPfkZvRFVB9Tk1DOCNLMyhY3WUdMezkjxUkjf0roVndXccLGaHvWUZURsnev6FScZ+B38ia5eLdWm7Rmu7JM9XXrOEFOjO0XnayT8rXPcXK1sox3Qb1YsT+tZnDeR7aaUfdaVUhm0swBx+EjON/wBKgcXaBd3dwltZwRxSSMUHeEu6kAliwIVV0qGJ2J2Ndw4Dwg28CRl2lYbu7dXc7scDYDPQDoMCrcNgsRtqdWWXC/2jz1bpSdmoSd+N2bBVxXqlK7pwy3LEGGDWoblK3Nytw0eZU3DZxkjoWA2YjwJrd0rBwi3tNZlkKk4X2Xa4pSlZlYqjVWlAcn5p5RurW6a6tNZUsz/d7vGWOWBX8SE58D19Kpw/tfmUYmhjlI2JVjG3zBDDP0rrGKwr7gkE3+NhjkPTLIpP1IzVLptey7Hbh0nSqQUMVSU7K11k7ffMhUfbFF+K3lHnhkP6kVZvO11GRlSGVSRs2qLI9QDkZ+tSSXs7sG/8Oo/kl1/Q1j//AMvsf9G//Fk/tpapxLFW6JetOX3/ALEBbm22x/k9JHyW7yebvJNR/Fkx7H4YrVXvaTxGLPcCJU/iq7kD1V2x9BXVF7MbAf5pj8ZJCP1rLh5BsV3FtGfjqb94mq3QcpqcrNomriejXTcKcJLn+Wzg1x2sX0m0s5PpGwi/dFSXljmQLbtphnlnfVJgAOSfdXUc5Cjxz5113+Clou6W8UZ/aSNEb+cozWm4fyOI2kkSQs0rFiZACcZJAyvhnfp5eVa2NpymtlRvv1+/UqwmNjGnKFSWW5WSz5tZvLic6teVbmZi8uIix1MZDlsn+LHqPyrdW3Z3ZHe4eSc+SRiNf52S35ipi/L0o6BT8G/tFWzwSb9j+kv9tc7rsXHSn7mb9XpDr47Epq3BW+OZGJuTbSME2cbRN4a8MD8W3kHyJ+FQzj6cShyRAmj/AEkIM3zIPtD+bXWxwKb9gD4stXY+XZfEovzJ/QVbTxWOvnC/erfficqdHDWylbxufNd1xWWX35XceWcL/NG1YwFfSXEuy+1ut7hVZv20Xu5P+IDk/PNaGfsOgj3gIkPlcEn6Mu31X512qU5TV5R2X4P0OdNRi8nc4bDbmQ4VS58lUt+g2ra2nJ9wSDoWL1ZgrfRcmunXXLdxAMNAyqPGNQyf0OnzFa5WFX2MLmji4JOsZ+9SR/DKso+BfP0JFRu74tcIxRx3bDqNO/xyc5HqK6DWJxLhkc6aZBnHukbMp/in+roaw6uPA3/+Txeyo9Y7d/x1OfNxOU/5xvlgfmKlHAue5No7iV/JZNR+kn/2+vnUe4xwR7Zva9pD7rgbH0P7Lela+odOL1SNadarP25N97bOx8t2atxO2mIBk1n2+rMDE43Pj7Pj5V2IV889jd7K3EoYfejVZZMHrHpQjKny1ONjtvX0OKysloVSk3ZPcKUpQxFKUoBSlKAVEe1LmWWx4c00BAkLxxqxAYLrbc4OxOM1Lq5327f5J/38H7xoDmljzvx2ZdUMlzKoOktHbo6gjwyE67j61l2Ha/xO0mC3gMijBeOWIRTaT4qQBvjOMgg1Iexvm+ztLCSO4uYonNxIwV2w2kqgBx5Eg1He2fmq1vLiD7M6yiKOUPIo9k62QqoY+9p0sfIavjQk79ZXiyxpIh1I6q6nzVgCD9CKv5r525i57uYLS04fBI0RjtoO+aPIlZ5EDrEre8uFZc4wSTjwrO5Vt77hCXl/dROAbfRGJpNTNM8segMuosPM9DgGhB3iSZVGWIA6ZJwPqa9Zr5p5f5KveOPLO0qtpbS0s+psuRq0IqjYAEbDAAI61mcq8bueCcTFrOx7rvEjmjDFotMmNM0efd95W2AyMgjIoTY+iiat28ikeyQcbbEHp8K5H2i8n8W4leFVVRZqyrGDMoTG2qWRF3Y5ztgkAYHrB+b+QZeENDILmMuxwvc6op0IBJYDJOjbGrPiNt6iwJx2xc83ljfQrbTaEMHeFSiMrN3jjfUM4wAOtdU4NfGa3hlIAMkcchA6AugbA9N6+bOf+NSXcdhPLvI9kwYge8UnlTVgeenPzqRc8c/tJa23DrQk/dWyztHuzvoTEEZXrvjVjqcL51IO+5ry8oHUgZ8ziuP23BH4DwmW8c6r6QJGpYl1h7wgBVycHTuxPiQB0qH8tdn93xoS3LzL7LFO8n1yM7gBioA91RqG/QZwBtQg+k81QtXz72d8w3PDuKrYyuTGZfszx6iyI59x4s+6NWnpgENuMisXmPit1x3iRtoTmLW6wxliIlSPYyyYzknGc4PUAUB9FJKGGQQR5jcfUVi3nB4Zf8ZEj+pUZ+vWvnbj3KF7wKWKZJVXWcLJDqUal9opIjDcEb4OQcHpUq7QO0qaXhdi0LGE3YkMpQkMO5IR41bqAZD1G+BigOiz8j2TMQAUbrhJCD8dJJ2rGfs1h8JZh/MP6rXHuD9kcl1Yi6t57eWTTr7lQe8B66Gkz7MvoQBnx8amfIvMnELTh999shnxbQtNA06tkkBvui53Yagp8wCfSgJPddmluVIkmkKNsQ3dAHPhuv8Afatba9g/Dwcs9zIPANKAPh7Cgn61yvl3l+TjV3J395Gs2A2Zsu8hJPsxR6gAox0HTI2qRcq8F4pwjiSRiKaS3MirL3Ss1u8bkDvFH4WXOfA+yQcg0JOqcL5RseGhpYIAjadJbLNIwJG2pyepA+lbmLiqGIyZwoyDkbgjwrS8ZsZQWkZgU1eyNROATgYGMV6s+HtNbAKQMSMd84O3pXIljK3XShGO52XHmbyw9Pq1Jy3mV/CdM7I+P9n9M1s7G/WVdSn0IPUHyIrWSWkMUOmTRq079NRJ8R49awOCOyLNJ4BOvgWGT/f41EMTWp1YxqtO6bdtVkJUac4OUE1Z795uL7jscbY3Yjrpxt8SapZceSRgu6k9M43+BB61ouFyRqzNL7R8BjJJOSTj+/Ws2K3t5pMozRtkHTgAEjyyP0qunjK1RqSlHN+zvt38TOeHpwTTTyWu65JKVQVWu4c0Vzvt2/yT/v4P3jXRKh/apy5NfcP7m3CtJ3sT4ZgowpJO5oDk/Z/2Vjidq05uWh0ytFpEauPZCnOSw/aqb8F7BbaKQPPPJcBSCIyqxocb+3jJYemQPOt32S8rz2FlJFcqqu07yAKwYaSqAbj1BqbUJPnC9OeaN9/+sY/yZMfTA+ldP7cYSeEOQMhZYGPw1gfqRUYuOzS+PHftgSPuPtiz571dWgEZOnzwOlda4xwmO6gkglGqORSjDocHxB8COoPmBQg+f+z/AJGuOIQytBfG30SaWjBmzuqkSYR1GG3GcfgNZnE+ysLMUn4va997IKyljLvjSPblLeWBS57JuK2czGzcup2EkM3cuy+AkQkb/UZ6VveQux6dbpbviDLqR+9WPX3jvINw8snTY4OMkkgZxjcSaLmjmG+4nxZ7GGZoo++kgRA7RpiMHU8pT2m91jj4ACsHnvs0XhdvFI1x300sujAQIukIzMdyzsQdO+fHpvUk517Kb1b9rvh5Da3MwCuIpYpD72knZlJyeviQQep1q9lfF76dWvZNA6GSWVZHVc7iOOPbPjjYbb0BD+YDi14b/qkp/wDdTVdv+FXPC5rSfK6nSO6gdc6D0JQ5xuNQDDxD+u3Qu0XspuZntksY0MMFqIBrkCtkOx8euQQc+ZNSnnDkR7zhEMAC/aYI4THkjTrRAjpq8mGofSgNJ2ocdS85ejuI/dkltzjxVgxDKfVWBHyrN7Bf8lyf6zN+7HURt+zXiwsJ7No4yjyRTp9+uFdD7fh0ZcfNR5muh9lHLE9jYvFcKquZ5JAFYMNLKgG4+BoDk/FB/wBqT/6hB+sdaHk3gUlzerbJP9mlIlUP7edSZJTKMp3wfH8NdM4p2Y3h46t4gjeA3MFwTrCuoUrqGkjcjSenXarPP3Y9O1011YEEu3eNHr7t0l6l4n6bnfGQQemRsAMDjXZLLGi/a+LRKpY6e/Muktj8IklxnHlWVe8v8NThVva3XEIg4aea3uI1Z0w0hDAAZDLnYjI3HWtXbdk3FbyZPtrlUGxkmm751UkZEaAnc/Ibb1OOeeyhbmzt47QiOS1Uxxh86XQ41K7AZDEgNqx1z50IObXvZLfwKLi3KTppEiSW7skpQ+0CFOGzjfAJrednHaKZEuLbiUve232dmMkmSyoWWJkdhuysJFAJ39awrfkrmCOH7MhkWHBXQtzEECnqAc6lX0FSzknsaENvcreMpkuYjBiPdYkOG2Yj2n1BTnGPZHWhJCX7K1u+8bhd3DdxIQCkmqORM5wCxXS2w97C9Kw+H8z8R4PdCKVpAEKa4JH7yNkJ6oSTjIzhlI3FbePsx4zYzMbNs59nvIZVTWvhrjk8fjnBzg1kWPZRxCaZ7riHt6B3pTvQ887INSxZUaUUkAeg2A3yAOx8wH/ByfVP1FYnB+JJFCNZxlnxsT0x5VF+UeP3l9HOkyq2nu2VlQxgEkHQQ23u74zqXBDbkCpNHwR2twpGl1dmGTkb42OPP+quRiI1ViXOmrvY8NTepOm6OzN/u+BnXnCUnw+oglRgjpjcjb51obGZtEsecgxyHHgCvl8d6yVgu1XQA2npsV6ejdaz+D8GMeWkxkjTgbgA9d/EmtZwliKsXCDi89pvL8lqkqVNqUk+C1MDgNgkrMXGrSBgeG+dz9Ks8ZtRFL7G2wcDyOT0+lZDcKmhcmHceGMZx5EH9arb8Glkk1zbDbOSNRx4ADYCqOok6Soqm9u/tWy8y3rIqbqOfZtpv8iRxNkA+YBr3VMVWvTI4wqNc88TkhS37uUQd5cJG7kKQqMrZJ17eAqS1o+aeCNc/ZgAhWO4SVw/RkUMCMYIJ36Gole2Rs4WUI1YuemfoRZ+Z5IzdIbwTJHFHKJ4o42aNmkCd3gHQ2Qc9dvka3vEue4YJZI2jnbuiokdI9SIGGQzHPTfHntV7mPlkSWM1vbpFGZNPRQi5DA5OkeQrE4hyxK6cRAKZutHd5J20oFOrbb86rtOOn3r9DfU8LVtKatnyX8FfJf2duXfdLzqksNyI1lilS3lnj71NOpQp0yICdxnHWq2/MwjKNPKwAsYrh10DTlmALhhvqJ9nTjG9V4ryvJLOzgoFaxktdych3zg4A93cf2Vr5+SZ5oysjRqTYpa5UsRrjl1qdxnSQFyfPO1HtiEcI0k3ZO197XuNonPMXdu7xXMenRpV4iGk7w4QR42JJ8OtbDgXMCXQfSro8bBXjkXTIhIyMjfYjxrSXfCL+4j+9+zK8UkMsIXvCrPG2SXJ6K3l4enWtfNe3Vi7zyRJJLdOupYy+iNYV0qoYKSXbWfp41O1JPPQw/TUakXGnbb3K9+Hutd34q3fJeVbx5EuC7Fit3dRrnGyJKQqjHgBUK/hfOE1Leh7jvii2piU6/vSgXUMHdcHNTHk6IqlzqBGby7YZBGQZSQRnqPWo/LyjevbG1P2URNIza8yNKoaUyZUYxq3x/fNKie4jo+VFX622sdbaZ31T5aWfBkgvebkhlKPDcKodYzL3f3IZ8Y9rOSNxuBitNxDmmeJJmGXK8QW3XCqcR6YzoAyNzkgHzNWOJ8lXMk8h+7dWmSVZXlm1qisp7vu/cyNPX1rLv+VrlvtAQw4a6jvItRfJZdOUfA2GFG4/5Ytzd/viX0oYSGzdp6Xv3r6+WhlfwtSFrlpHldUmij0d0uYzIuQq6Tl/XO9W37R4Rq1QXQMe8oMW8S+DvvsD9atycpztJK5Mf3l3a3IGptlixrG69c9Ky73luVzxEgp/hUUaR7nYrC0Z1bbDJHnU9v78foV2wf7s8lvt/FPdzk/Dvvc4pzzBC+nTLKAiyyNEmpYkYZVnORjI3+FVm51iE3cpFPK33RJjjyoWUAqxYkYGCOvrWou+VLte9WAwlbmCGCXWXBjMcRiLJge0NJPz8K3PBOXWhmuCxBSSO2iXGdX3URjYkeGc7bmpTm2YTp4SMLp3duOr7N75ZWvLvseuHc4xTSrGFlUSau6kZMRTack922fIE7gZFeZr6QcXiiDnuzaTSFNsF1ljUN55AJHzrT8t8mSwTxa44CkOrTKJJzI2xCkRk6EODv4eVbSeJv+moW0tp+xTrqwdOTNEcaumcA7VlBya7Rr4uFGE7UXdW+fwt9NDFvuZni4ukDH7mSJB0HsyuzhTq676dOPWsbg/OLy3d4SHeCJAY0RNTthtBZQBlssG/uKz+NcoG5uJ2ZgsckEUalffWSOQuGx02+PnWBdckTKJVt3VFNvbwxksyse6fUwYqMgMMjIPjWHb9TfhLBygk7KTjFctVd9+7uXM2ac8Rb95HNEyvEjrIgDIJThHbBI0Z2yDtkVtbHjCSyzRIGzCVV2x7Gphq0g+JHj5VCTy39nhvJLvuoIpYUQBHkkKOp9k5fcnVpI364qS8j8PaOzQyZ72YmeUnqXk339QoUfKpjKTdmUYmhh4U3Om96XK9k35Zp570anjl9eQTLIZlw86xQ2yqG7yIkAkt7wfBJJ6DathwS/uDxC6hmkVkRY3RVXAUOTgZ6k6QMmsNuCX3217nFtJ+CLW8uYos7hVUYDMOp/qrKu+HXMVzc3MKpIZEt441JI91gGLdMAKSevhUJO9+ZZJ03DY7N3HXJZ3jlysr3b1z3G249HO0Wm2ZUkZlBdt9CfiYL+JgOg9aho5hudDQpOJM3kVolz3a5KupL4X3WZSMZ9fhUs5os7iW2aO2ZUdsKWYsMIc6tJAOGOwz6mtC/LF0beJFW2ja2lilgVDIUbRq1BywyCSQc+ec9c0ne+Rhg3SjT/wCy2u+11ze+262lrt7jBvuO3kdpdgTKXtJgrSGNdTowXSNI9kNltz5Ct9e3twt/Zr3i9xMHUoF9ossLuWZj03C4A9awZOUrh7O8VzGJ7p1kIUt3SaSmFzjJOAd/+dby+4S7z2cg04gMpfrk64TGNO2+5olL09fkWVKlDdb9+5fwVt38r24bjdUpSrjjClKUBTFMVWlAUxTFVpQFMVTTXqlAUxTFVpQFMUxVaUBTFMVWlAUxTFVpQFMUxVaUBTFMVWlAeHiBGCM/HevQFVpQFMVTTXqlARG85GL8T+29+QNGjQVJI+7ePSr6wBGSwcrp3ZQc1pbfspmWLujfsync5hOolbd7ZMMJfcEbKGX8WnqCc10jFUxQEG4h2ctLHAglijEKTJhIZFQ96xbSFE20ODoKZOQeoIGL1n2fNHLC/wBoZu6kSTdXLHEEMTYYybajE2cgjTIVAHWpnimKArSlKAUpSgFKUoBSlKAUpSgFKUoBSlKAUpSgFKUoBSlKAUpSgFKUoBSlKAUpSgFKUoBSlKAUpSgFKUoBSlKAUpSgFKUoBSlKAUpSgFKUoBSlKAUpSgFKUoBSlKAUpSgFKUoBSlKA/9k=">
            <a:extLst>
              <a:ext uri="{FF2B5EF4-FFF2-40B4-BE49-F238E27FC236}">
                <a16:creationId xmlns:a16="http://schemas.microsoft.com/office/drawing/2014/main" id="{94B1E028-C420-48C0-AD34-40F9B05FEE45}"/>
              </a:ext>
            </a:extLst>
          </p:cNvPr>
          <p:cNvSpPr>
            <a:spLocks noChangeAspect="1" noChangeArrowheads="1"/>
          </p:cNvSpPr>
          <p:nvPr/>
        </p:nvSpPr>
        <p:spPr bwMode="auto">
          <a:xfrm>
            <a:off x="76200" y="-836613"/>
            <a:ext cx="2266950"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5372" name="Picture 12" descr="http://cdn.ticketfly.com/i/00/00/36/73/91-etxl1.jpg">
            <a:extLst>
              <a:ext uri="{FF2B5EF4-FFF2-40B4-BE49-F238E27FC236}">
                <a16:creationId xmlns:a16="http://schemas.microsoft.com/office/drawing/2014/main" id="{D1CD6C9C-D721-4499-AADA-2533D1120E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851400"/>
            <a:ext cx="2555875"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5372"/>
                                        </p:tgtEl>
                                        <p:attrNameLst>
                                          <p:attrName>style.visibility</p:attrName>
                                        </p:attrNameLst>
                                      </p:cBhvr>
                                      <p:to>
                                        <p:strVal val="visible"/>
                                      </p:to>
                                    </p:set>
                                    <p:animEffect transition="in" filter="dissolve">
                                      <p:cBhvr>
                                        <p:cTn id="11" dur="500"/>
                                        <p:tgtEl>
                                          <p:spTgt spid="15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CBD271C9-72EE-481A-8D43-2ED6AD608C5B}"/>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D9AAEB3A-E809-4252-B735-FFCA7AF0F20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75783" name="Text Box 4">
              <a:extLst>
                <a:ext uri="{FF2B5EF4-FFF2-40B4-BE49-F238E27FC236}">
                  <a16:creationId xmlns:a16="http://schemas.microsoft.com/office/drawing/2014/main" id="{0096E97A-78C2-4AF5-9012-7D16DD056A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5778" name="Rectangle 5">
            <a:extLst>
              <a:ext uri="{FF2B5EF4-FFF2-40B4-BE49-F238E27FC236}">
                <a16:creationId xmlns:a16="http://schemas.microsoft.com/office/drawing/2014/main" id="{A570DC3E-BAC0-45E9-82D2-F1BBCFF1579C}"/>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4E7CBE20-A95E-4746-8769-FF1006089B6E}"/>
              </a:ext>
            </a:extLst>
          </p:cNvPr>
          <p:cNvSpPr>
            <a:spLocks noChangeArrowheads="1"/>
          </p:cNvSpPr>
          <p:nvPr/>
        </p:nvSpPr>
        <p:spPr bwMode="auto">
          <a:xfrm>
            <a:off x="228600" y="1828800"/>
            <a:ext cx="86868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dirty="0">
                <a:solidFill>
                  <a:srgbClr val="000066"/>
                </a:solidFill>
                <a:latin typeface="Verdana" panose="020B0604030504040204" pitchFamily="34" charset="0"/>
              </a:rPr>
              <a:t>In 2017, Anthony </a:t>
            </a:r>
            <a:r>
              <a:rPr lang="en-US" altLang="en-US" sz="2200" dirty="0" err="1">
                <a:solidFill>
                  <a:srgbClr val="000066"/>
                </a:solidFill>
                <a:latin typeface="Verdana" panose="020B0604030504040204" pitchFamily="34" charset="0"/>
              </a:rPr>
              <a:t>Precourt</a:t>
            </a:r>
            <a:r>
              <a:rPr lang="en-US" altLang="en-US" sz="2200" dirty="0">
                <a:solidFill>
                  <a:srgbClr val="000066"/>
                </a:solidFill>
                <a:latin typeface="Verdana" panose="020B0604030504040204" pitchFamily="34" charset="0"/>
              </a:rPr>
              <a:t>, owner of Major League Soccer’s Columbus Crew, threatened to move the franchise to a new city if a new, state-of-the-art facility wasn’t built in the area</a:t>
            </a:r>
          </a:p>
          <a:p>
            <a:pPr eaLnBrk="1" hangingPunct="1"/>
            <a:endParaRPr lang="en-US" altLang="en-US" sz="2200" dirty="0">
              <a:solidFill>
                <a:srgbClr val="000066"/>
              </a:solidFill>
              <a:latin typeface="Verdana" panose="020B0604030504040204" pitchFamily="34" charset="0"/>
            </a:endParaRPr>
          </a:p>
          <a:p>
            <a:pPr eaLnBrk="1" hangingPunct="1"/>
            <a:r>
              <a:rPr lang="en-US" altLang="en-US" sz="2200" dirty="0">
                <a:solidFill>
                  <a:srgbClr val="000066"/>
                </a:solidFill>
                <a:latin typeface="Verdana" panose="020B0604030504040204" pitchFamily="34" charset="0"/>
              </a:rPr>
              <a:t>The Crew’s current home, </a:t>
            </a:r>
            <a:r>
              <a:rPr lang="en-US" altLang="en-US" sz="2200" dirty="0" err="1">
                <a:solidFill>
                  <a:srgbClr val="000066"/>
                </a:solidFill>
                <a:latin typeface="Verdana" panose="020B0604030504040204" pitchFamily="34" charset="0"/>
              </a:rPr>
              <a:t>Mapfre</a:t>
            </a:r>
            <a:r>
              <a:rPr lang="en-US" altLang="en-US" sz="2200" dirty="0">
                <a:solidFill>
                  <a:srgbClr val="000066"/>
                </a:solidFill>
                <a:latin typeface="Verdana" panose="020B0604030504040204" pitchFamily="34" charset="0"/>
              </a:rPr>
              <a:t> Stadium, was built in 1999 and was MLS's first soccer-specific stadium</a:t>
            </a:r>
          </a:p>
          <a:p>
            <a:pPr eaLnBrk="1" hangingPunct="1"/>
            <a:endParaRPr lang="en-US" altLang="en-US" sz="2200" dirty="0">
              <a:solidFill>
                <a:srgbClr val="000066"/>
              </a:solidFill>
              <a:latin typeface="Verdana" panose="020B0604030504040204" pitchFamily="34" charset="0"/>
            </a:endParaRPr>
          </a:p>
          <a:p>
            <a:pPr eaLnBrk="1" hangingPunct="1"/>
            <a:r>
              <a:rPr lang="en-US" altLang="en-US" sz="2200" dirty="0">
                <a:solidFill>
                  <a:srgbClr val="000066"/>
                </a:solidFill>
                <a:latin typeface="Verdana" panose="020B0604030504040204" pitchFamily="34" charset="0"/>
              </a:rPr>
              <a:t>In 2018, </a:t>
            </a:r>
            <a:r>
              <a:rPr lang="en-US" altLang="en-US" sz="2200" dirty="0" err="1">
                <a:solidFill>
                  <a:srgbClr val="000066"/>
                </a:solidFill>
                <a:latin typeface="Verdana" panose="020B0604030504040204" pitchFamily="34" charset="0"/>
              </a:rPr>
              <a:t>Precourt</a:t>
            </a:r>
            <a:r>
              <a:rPr lang="en-US" altLang="en-US" sz="2200" dirty="0">
                <a:solidFill>
                  <a:srgbClr val="000066"/>
                </a:solidFill>
                <a:latin typeface="Verdana" panose="020B0604030504040204" pitchFamily="34" charset="0"/>
              </a:rPr>
              <a:t> released renderings of a new stadium in Austin, Texas after months of publicly communicating his intentions to move the franchise after his please for a new stadium in Columbus were ignored</a:t>
            </a:r>
          </a:p>
        </p:txBody>
      </p:sp>
      <p:sp>
        <p:nvSpPr>
          <p:cNvPr id="75780" name="Text Box 10">
            <a:extLst>
              <a:ext uri="{FF2B5EF4-FFF2-40B4-BE49-F238E27FC236}">
                <a16:creationId xmlns:a16="http://schemas.microsoft.com/office/drawing/2014/main" id="{43542E81-7948-446E-8688-0BCAA94783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1" name="AutoShape 11" descr="data:image/jpg;base64,/9j/4AAQSkZJRgABAQAAAQABAAD/2wCEAAkGBhQSEBQUExQVFBUWFxQUFxgWFhUYFBcXFhcYFxsYFxYXHSYeGRojGRgXIC8gJSgpLSwuGB4xNTAqNSYrLCkBCQoKDgwOFw8PGjUkHyUqKi01LSw1NS4pMi8sLS0vLjIsLTUuNSouLSw0LiwsLCwpKjQ0LDAsLC0pLC00KSkvKv/AABEIALQA7gMBIgACEQEDEQH/xAAcAAEAAQUBAQAAAAAAAAAAAAAABgEDBAUHAgj/xABNEAACAQMCAwUFBQIICgsBAAABAgMABBESIQUGMQcTQVFhIjJxgZEUI0KhsVKyFmJykqLB0fAkMzVDU3SCg5PxFSUmNERzdaTC0uEX/8QAGgEBAAIDAQAAAAAAAAAAAAAAAAEDAgQFBv/EADYRAAIBAgMEBwcEAgMAAAAAAAABAgMRBCExEkFRYQUTInGBkbEyocHR4fDxFEJScjOCFSNi/9oADAMBAAIRAxEAPwDuNKUoBSlKAUpSgFKUoBSlKAUpSgFKUoBSlKAUpSgFKUoBSlKAUpSgFKUoBSlKAUpSgFKUoBSlKAUpSgFKUoBSlKAUpSgFKUoBSlKAUpVDQFaVaNwo/EPrVPta/tCsHUgt5Oy+BepXlXz0r1WSd9CBSlKkClKUApSlAKUpQClKUApSlAKUpQClKUApSlAKUpQCvDygdf7f0o6kjY4rWXvGTFsy6vUdPnnx9KorVo0leWS4lkKbm7RM1rxR1yB5lTisRuYIegbP1A+tYJ4yjZLPgDc6tlHxPQfOopzfzAjoqW91DEdYMkoQysFXfSgA0kseuSNs+dc2WNnP/E15fK/ozdp4Nydtlt8vwZ3Nvavb2R0Nrkk8FjXA6Z3lfC+XTNc94h26XLkiKCBPLW0kz/kVH5VK7XnOy0iObVMDgMxjGg+rR9B8hW6tzbaAbeNUU9DEEVD8lFVvFbEL1YXfNu3oXVOj6tOWaaXd9Tlo7VuK5BwuM5x9kOCPLOM4PxrbjtzYxShrdY5tH3JVyy69hmRXAOBuw69MHrmpJf8AFrqLcW4kXzSVj9V05H0qzZcdt7zEUiAuxCiOVVcFj4KSMZ9NjUfqlJbXU3XJ39EWvoyrsOcZXXn52eRxmW/laXvWlkaUnUZC768+eoHI+VfRnZPzI95w1GlbXLGzwux6toPss3qUK5PicmoNxrsohlYi3VrebchBloicZ3Q7qPVT8j0roHJXZ7b8OUNGGMzRqkrl2w5G5OjOnqdtthXVw+IhXjeKtbicmrSlTdmSylQDn/tWhsUMcBSe5ORpDApEdxql0+v4Op9K4/x/tJv7zT3k5jVeiwaogT5sVbU3zOB5VslJ3VO07h2tke6SJ0Z0ZJdSMrISpB1DHhUjtL6OVA8TpIh6MjBlPwZdjXyDLOXYszFmYlmZiWZiTkkk7k+prc8q85XPDnZrZ1AfGuNxqjbHRiuQQ38YEGhJ9WUqOci85x8RtRKmFkXCzR53jfHT1U9QfEeoNSOhApSlAKUpQClKtNOobTkaiM48cefwoC7SlKAUpSgFKUoBSlY814F9T5CsZTUFeTJSbyRdljyMZI+FYVzFpGEi1k+ZAX5k15e/Y+Q/M1ZM7ftGufVxNKWi8fz8jYjSkiPcf5Emu8arjuwP82AWiHqE239STWsuuTbyxtz9i7u7Zm1OkmYjgDGUw+CfAgnyxU1N0wGSxA8zjFY78fA6Et8B/Wa1+uwyhszTtz/JvfqMXKn1UX2eCS9bX95xviXEeL76+FqMdf8AA2k/MM2a1EvNfELY5MC22rAObRo1OP5e2a7x/Cc/sfnion2libiFskES6R3gkk3XJ0g6VAJHic/Ks4V8C+zl4owUMZLs3fnZetiAWnadO2A5RG6bRgqT0GPEfOtnJzTOkytIsXeRMGxJCquCpBwTsw3FW+zbkxP+kdUzgtbYcQthZDJ+A6cklVxqyNsha7HexRygiSGJx0IdFf8AeFZShhoO8VZ9x0aWPnRvTr0oyfFWv5q68jlN526TpnRFbO3TIWTA+La9/gKjvHu0riPEF0A91GRhlg1IG89UrHVj0BA+NdcbkOwZtX2KDP8AFj0/kpwK8y8H4bD78dqmP22Un+azE/lVv6yKyimznqFKtO81b/zBfFu/uOD2nLpJALAfxUGpvy//AGpBacjybabSdz4Fo3/QgCurLzhw+HZJY19IYm/+KjNY83aVaDp3zfCPH7zCqpYipLRHWo0+r/xYW/OV38El4HOn4FcRje3mQf8AlPj8hisCVFbZgG9CAT+fSu/cHPfwrLh4w41KrYDafAkAnGRg49a8cV5bjmGJY0l9WX2x8GG/51naqltOJbHp6Kbp1YZaZfLT3nCuAXcthcd/aEKxBVo3yYpF8mwcgg7g+HzOe78qcyre2yTKArYxJHnUY3HVSds+YONwQa57x7s3KgvasW84nPt/7Dn3vgd/Wo/yzxqe0uQYVLMzCNoiCNZzjSR4MD0Phv4Zq2liLmOI6PwuNpurhXsyW7ReK3d6yO+UrxGxIGdq91unkRTNKo1AavjfFjFoSMB55SViUkhdt2d8bhFG5I9ANyKvcN4b3SnJLyMdUjtgM7fDwUdAo2AqJcocTFzxO9kY+0gWKIZ6RK7hsD1YKT/K9ana1jF3zNvE03Qapb7JvxV7dy9b8itM0qzdRFl2YqeoI8/UeI9KluyyNVF7NM1EeNdotvYsIrpgkxGVQbhh0Dajsikj8VaO55tvbn/EIyoencoXJHh96Rj6YqISU1tISWy7M6NNOqDLMFHmxAH1Naybmy0U4M8ef4p1fu5rnUnLV5IdTQyufN2Bb+k2a1nMXAb6KBu7t3Lt7Iw0eVB6sPa646fH0rJtRV2wk3kid3vatw4MU+1oCCQfZk2I8MhcfOsnhvMdpOAUuYip6HVjPw1AV86x8PMEhFzBL7IB7vGnUeo1tvhfHxJrIvubp5NlIiXphOuPLUdx8sVrSoQqvabv6Ft5QytY+kuJcctbVdUsijIyB7zt/JUbn41BeN9rDtlbWMRj9uTd/kg2HzJ+ArhySFTkEhj4gnUf6zUi4ZZ3j4OML+1MMfQD2j9KzcGsoZHSwNbBQd8TFt+a8sviby44zO7l3mlLfta2H0AOAPTFXouZblekzH+Vpb9RWy4Lw61X/vMcsx843CoPghw31Y1tJ7zl8eyztG3lqlJHxKlhWvLDbWckvE78umcD7Kg2v6q3vaNPDztOPeWN/kVP9E/1VmR8+jGXhIHiVkGP6QH61r+JcItJVP2G+hB8BPJGfzUgr8wag3HOD3MRzOCVzgOrLJET5KybD4HBrShhsNVlbR+K92RRisfg4xvTptvyXj+PElPNnNthdR7xzGZP8VJHoVkbw+8zuufDf0wd623AefCLTQt5cySYX2pYYnZDjdfe1Fc+JYmuVA1et9asGQNkeSn6dNxW7+jhGGxFs4NHExdfbnC64L63v4nULaGe+B1Xuo+KM0moDz7sYUj1FZtvyFGPfkZvRFVB9Tk1DOCNLMyhY3WUdMezkjxUkjf0roVndXccLGaHvWUZURsnev6FScZ+B38ia5eLdWm7Rmu7JM9XXrOEFOjO0XnayT8rXPcXK1sox3Qb1YsT+tZnDeR7aaUfdaVUhm0swBx+EjON/wBKgcXaBd3dwltZwRxSSMUHeEu6kAliwIVV0qGJ2J2Ndw4Dwg28CRl2lYbu7dXc7scDYDPQDoMCrcNgsRtqdWWXC/2jz1bpSdmoSd+N2bBVxXqlK7pwy3LEGGDWoblK3Nytw0eZU3DZxkjoWA2YjwJrd0rBwi3tNZlkKk4X2Xa4pSlZlYqjVWlAcn5p5RurW6a6tNZUsz/d7vGWOWBX8SE58D19Kpw/tfmUYmhjlI2JVjG3zBDDP0rrGKwr7gkE3+NhjkPTLIpP1IzVLptey7Hbh0nSqQUMVSU7K11k7ffMhUfbFF+K3lHnhkP6kVZvO11GRlSGVSRs2qLI9QDkZ+tSSXs7sG/8Oo/kl1/Q1j//AMvsf9G//Fk/tpapxLFW6JetOX3/ALEBbm22x/k9JHyW7yebvJNR/Fkx7H4YrVXvaTxGLPcCJU/iq7kD1V2x9BXVF7MbAf5pj8ZJCP1rLh5BsV3FtGfjqb94mq3QcpqcrNomriejXTcKcJLn+Wzg1x2sX0m0s5PpGwi/dFSXljmQLbtphnlnfVJgAOSfdXUc5Cjxz5113+Clou6W8UZ/aSNEb+cozWm4fyOI2kkSQs0rFiZACcZJAyvhnfp5eVa2NpymtlRvv1+/UqwmNjGnKFSWW5WSz5tZvLic6teVbmZi8uIix1MZDlsn+LHqPyrdW3Z3ZHe4eSc+SRiNf52S35ipi/L0o6BT8G/tFWzwSb9j+kv9tc7rsXHSn7mb9XpDr47Epq3BW+OZGJuTbSME2cbRN4a8MD8W3kHyJ+FQzj6cShyRAmj/AEkIM3zIPtD+bXWxwKb9gD4stXY+XZfEovzJ/QVbTxWOvnC/erfficqdHDWylbxufNd1xWWX35XceWcL/NG1YwFfSXEuy+1ut7hVZv20Xu5P+IDk/PNaGfsOgj3gIkPlcEn6Mu31X512qU5TV5R2X4P0OdNRi8nc4bDbmQ4VS58lUt+g2ra2nJ9wSDoWL1ZgrfRcmunXXLdxAMNAyqPGNQyf0OnzFa5WFX2MLmji4JOsZ+9SR/DKso+BfP0JFRu74tcIxRx3bDqNO/xyc5HqK6DWJxLhkc6aZBnHukbMp/in+roaw6uPA3/+Txeyo9Y7d/x1OfNxOU/5xvlgfmKlHAue5No7iV/JZNR+kn/2+vnUe4xwR7Zva9pD7rgbH0P7Lela+odOL1SNadarP25N97bOx8t2atxO2mIBk1n2+rMDE43Pj7Pj5V2IV889jd7K3EoYfejVZZMHrHpQjKny1ONjtvX0OKysloVSk3ZPcKUpQxFKUoBSlKAVEe1LmWWx4c00BAkLxxqxAYLrbc4OxOM1Lq5327f5J/38H7xoDmljzvx2ZdUMlzKoOktHbo6gjwyE67j61l2Ha/xO0mC3gMijBeOWIRTaT4qQBvjOMgg1Iexvm+ztLCSO4uYonNxIwV2w2kqgBx5Eg1He2fmq1vLiD7M6yiKOUPIo9k62QqoY+9p0sfIavjQk79ZXiyxpIh1I6q6nzVgCD9CKv5r525i57uYLS04fBI0RjtoO+aPIlZ5EDrEre8uFZc4wSTjwrO5Vt77hCXl/dROAbfRGJpNTNM8segMuosPM9DgGhB3iSZVGWIA6ZJwPqa9Zr5p5f5KveOPLO0qtpbS0s+psuRq0IqjYAEbDAAI61mcq8bueCcTFrOx7rvEjmjDFotMmNM0efd95W2AyMgjIoTY+iiat28ikeyQcbbEHp8K5H2i8n8W4leFVVRZqyrGDMoTG2qWRF3Y5ztgkAYHrB+b+QZeENDILmMuxwvc6op0IBJYDJOjbGrPiNt6iwJx2xc83ljfQrbTaEMHeFSiMrN3jjfUM4wAOtdU4NfGa3hlIAMkcchA6AugbA9N6+bOf+NSXcdhPLvI9kwYge8UnlTVgeenPzqRc8c/tJa23DrQk/dWyztHuzvoTEEZXrvjVjqcL51IO+5ry8oHUgZ8ziuP23BH4DwmW8c6r6QJGpYl1h7wgBVycHTuxPiQB0qH8tdn93xoS3LzL7LFO8n1yM7gBioA91RqG/QZwBtQg+k81QtXz72d8w3PDuKrYyuTGZfszx6iyI59x4s+6NWnpgENuMisXmPit1x3iRtoTmLW6wxliIlSPYyyYzknGc4PUAUB9FJKGGQQR5jcfUVi3nB4Zf8ZEj+pUZ+vWvnbj3KF7wKWKZJVXWcLJDqUal9opIjDcEb4OQcHpUq7QO0qaXhdi0LGE3YkMpQkMO5IR41bqAZD1G+BigOiz8j2TMQAUbrhJCD8dJJ2rGfs1h8JZh/MP6rXHuD9kcl1Yi6t57eWTTr7lQe8B66Gkz7MvoQBnx8amfIvMnELTh999shnxbQtNA06tkkBvui53Yagp8wCfSgJPddmluVIkmkKNsQ3dAHPhuv8Afatba9g/Dwcs9zIPANKAPh7Cgn61yvl3l+TjV3J395Gs2A2Zsu8hJPsxR6gAox0HTI2qRcq8F4pwjiSRiKaS3MirL3Ss1u8bkDvFH4WXOfA+yQcg0JOqcL5RseGhpYIAjadJbLNIwJG2pyepA+lbmLiqGIyZwoyDkbgjwrS8ZsZQWkZgU1eyNROATgYGMV6s+HtNbAKQMSMd84O3pXIljK3XShGO52XHmbyw9Pq1Jy3mV/CdM7I+P9n9M1s7G/WVdSn0IPUHyIrWSWkMUOmTRq079NRJ8R49awOCOyLNJ4BOvgWGT/f41EMTWp1YxqtO6bdtVkJUac4OUE1Z795uL7jscbY3Yjrpxt8SapZceSRgu6k9M43+BB61ouFyRqzNL7R8BjJJOSTj+/Ws2K3t5pMozRtkHTgAEjyyP0qunjK1RqSlHN+zvt38TOeHpwTTTyWu65JKVQVWu4c0Vzvt2/yT/v4P3jXRKh/apy5NfcP7m3CtJ3sT4ZgowpJO5oDk/Z/2Vjidq05uWh0ytFpEauPZCnOSw/aqb8F7BbaKQPPPJcBSCIyqxocb+3jJYemQPOt32S8rz2FlJFcqqu07yAKwYaSqAbj1BqbUJPnC9OeaN9/+sY/yZMfTA+ldP7cYSeEOQMhZYGPw1gfqRUYuOzS+PHftgSPuPtiz571dWgEZOnzwOlda4xwmO6gkglGqORSjDocHxB8COoPmBQg+f+z/AJGuOIQytBfG30SaWjBmzuqkSYR1GG3GcfgNZnE+ysLMUn4va997IKyljLvjSPblLeWBS57JuK2czGzcup2EkM3cuy+AkQkb/UZ6VveQux6dbpbviDLqR+9WPX3jvINw8snTY4OMkkgZxjcSaLmjmG+4nxZ7GGZoo++kgRA7RpiMHU8pT2m91jj4ACsHnvs0XhdvFI1x300sujAQIukIzMdyzsQdO+fHpvUk517Kb1b9rvh5Da3MwCuIpYpD72knZlJyeviQQep1q9lfF76dWvZNA6GSWVZHVc7iOOPbPjjYbb0BD+YDi14b/qkp/wDdTVdv+FXPC5rSfK6nSO6gdc6D0JQ5xuNQDDxD+u3Qu0XspuZntksY0MMFqIBrkCtkOx8euQQc+ZNSnnDkR7zhEMAC/aYI4THkjTrRAjpq8mGofSgNJ2ocdS85ejuI/dkltzjxVgxDKfVWBHyrN7Bf8lyf6zN+7HURt+zXiwsJ7No4yjyRTp9+uFdD7fh0ZcfNR5muh9lHLE9jYvFcKquZ5JAFYMNLKgG4+BoDk/FB/wBqT/6hB+sdaHk3gUlzerbJP9mlIlUP7edSZJTKMp3wfH8NdM4p2Y3h46t4gjeA3MFwTrCuoUrqGkjcjSenXarPP3Y9O1011YEEu3eNHr7t0l6l4n6bnfGQQemRsAMDjXZLLGi/a+LRKpY6e/Muktj8IklxnHlWVe8v8NThVva3XEIg4aea3uI1Z0w0hDAAZDLnYjI3HWtXbdk3FbyZPtrlUGxkmm751UkZEaAnc/Ibb1OOeeyhbmzt47QiOS1Uxxh86XQ41K7AZDEgNqx1z50IObXvZLfwKLi3KTppEiSW7skpQ+0CFOGzjfAJrednHaKZEuLbiUve232dmMkmSyoWWJkdhuysJFAJ39awrfkrmCOH7MhkWHBXQtzEECnqAc6lX0FSzknsaENvcreMpkuYjBiPdYkOG2Yj2n1BTnGPZHWhJCX7K1u+8bhd3DdxIQCkmqORM5wCxXS2w97C9Kw+H8z8R4PdCKVpAEKa4JH7yNkJ6oSTjIzhlI3FbePsx4zYzMbNs59nvIZVTWvhrjk8fjnBzg1kWPZRxCaZ7riHt6B3pTvQ887INSxZUaUUkAeg2A3yAOx8wH/ByfVP1FYnB+JJFCNZxlnxsT0x5VF+UeP3l9HOkyq2nu2VlQxgEkHQQ23u74zqXBDbkCpNHwR2twpGl1dmGTkb42OPP+quRiI1ViXOmrvY8NTepOm6OzN/u+BnXnCUnw+oglRgjpjcjb51obGZtEsecgxyHHgCvl8d6yVgu1XQA2npsV6ejdaz+D8GMeWkxkjTgbgA9d/EmtZwliKsXCDi89pvL8lqkqVNqUk+C1MDgNgkrMXGrSBgeG+dz9Ks8ZtRFL7G2wcDyOT0+lZDcKmhcmHceGMZx5EH9arb8Glkk1zbDbOSNRx4ADYCqOok6Soqm9u/tWy8y3rIqbqOfZtpv8iRxNkA+YBr3VMVWvTI4wqNc88TkhS37uUQd5cJG7kKQqMrZJ17eAqS1o+aeCNc/ZgAhWO4SVw/RkUMCMYIJ36Gole2Rs4WUI1YuemfoRZ+Z5IzdIbwTJHFHKJ4o42aNmkCd3gHQ2Qc9dvka3vEue4YJZI2jnbuiokdI9SIGGQzHPTfHntV7mPlkSWM1vbpFGZNPRQi5DA5OkeQrE4hyxK6cRAKZutHd5J20oFOrbb86rtOOn3r9DfU8LVtKatnyX8FfJf2duXfdLzqksNyI1lilS3lnj71NOpQp0yICdxnHWq2/MwjKNPKwAsYrh10DTlmALhhvqJ9nTjG9V4ryvJLOzgoFaxktdych3zg4A93cf2Vr5+SZ5oysjRqTYpa5UsRrjl1qdxnSQFyfPO1HtiEcI0k3ZO197XuNonPMXdu7xXMenRpV4iGk7w4QR42JJ8OtbDgXMCXQfSro8bBXjkXTIhIyMjfYjxrSXfCL+4j+9+zK8UkMsIXvCrPG2SXJ6K3l4enWtfNe3Vi7zyRJJLdOupYy+iNYV0qoYKSXbWfp41O1JPPQw/TUakXGnbb3K9+Hutd34q3fJeVbx5EuC7Fit3dRrnGyJKQqjHgBUK/hfOE1Leh7jvii2piU6/vSgXUMHdcHNTHk6IqlzqBGby7YZBGQZSQRnqPWo/LyjevbG1P2URNIza8yNKoaUyZUYxq3x/fNKie4jo+VFX622sdbaZ31T5aWfBkgvebkhlKPDcKodYzL3f3IZ8Y9rOSNxuBitNxDmmeJJmGXK8QW3XCqcR6YzoAyNzkgHzNWOJ8lXMk8h+7dWmSVZXlm1qisp7vu/cyNPX1rLv+VrlvtAQw4a6jvItRfJZdOUfA2GFG4/5Ytzd/viX0oYSGzdp6Xv3r6+WhlfwtSFrlpHldUmij0d0uYzIuQq6Tl/XO9W37R4Rq1QXQMe8oMW8S+DvvsD9atycpztJK5Mf3l3a3IGptlixrG69c9Ky73luVzxEgp/hUUaR7nYrC0Z1bbDJHnU9v78foV2wf7s8lvt/FPdzk/Dvvc4pzzBC+nTLKAiyyNEmpYkYZVnORjI3+FVm51iE3cpFPK33RJjjyoWUAqxYkYGCOvrWou+VLte9WAwlbmCGCXWXBjMcRiLJge0NJPz8K3PBOXWhmuCxBSSO2iXGdX3URjYkeGc7bmpTm2YTp4SMLp3duOr7N75ZWvLvseuHc4xTSrGFlUSau6kZMRTack922fIE7gZFeZr6QcXiiDnuzaTSFNsF1ljUN55AJHzrT8t8mSwTxa44CkOrTKJJzI2xCkRk6EODv4eVbSeJv+moW0tp+xTrqwdOTNEcaumcA7VlBya7Rr4uFGE7UXdW+fwt9NDFvuZni4ukDH7mSJB0HsyuzhTq676dOPWsbg/OLy3d4SHeCJAY0RNTthtBZQBlssG/uKz+NcoG5uJ2ZgsckEUalffWSOQuGx02+PnWBdckTKJVt3VFNvbwxksyse6fUwYqMgMMjIPjWHb9TfhLBygk7KTjFctVd9+7uXM2ac8Rb95HNEyvEjrIgDIJThHbBI0Z2yDtkVtbHjCSyzRIGzCVV2x7Gphq0g+JHj5VCTy39nhvJLvuoIpYUQBHkkKOp9k5fcnVpI364qS8j8PaOzQyZ72YmeUnqXk339QoUfKpjKTdmUYmhh4U3Om96XK9k35Zp570anjl9eQTLIZlw86xQ2yqG7yIkAkt7wfBJJ6DathwS/uDxC6hmkVkRY3RVXAUOTgZ6k6QMmsNuCX3217nFtJ+CLW8uYos7hVUYDMOp/qrKu+HXMVzc3MKpIZEt441JI91gGLdMAKSevhUJO9+ZZJ03DY7N3HXJZ3jlysr3b1z3G249HO0Wm2ZUkZlBdt9CfiYL+JgOg9aho5hudDQpOJM3kVolz3a5KupL4X3WZSMZ9fhUs5os7iW2aO2ZUdsKWYsMIc6tJAOGOwz6mtC/LF0beJFW2ja2lilgVDIUbRq1BywyCSQc+ec9c0ne+Rhg3SjT/wCy2u+11ze+262lrt7jBvuO3kdpdgTKXtJgrSGNdTowXSNI9kNltz5Ct9e3twt/Zr3i9xMHUoF9ossLuWZj03C4A9awZOUrh7O8VzGJ7p1kIUt3SaSmFzjJOAd/+dby+4S7z2cg04gMpfrk64TGNO2+5olL09fkWVKlDdb9+5fwVt38r24bjdUpSrjjClKUBTFMVWlAUxTFVpQFMVTTXqlAUxTFVpQFMUxVaUBTFMVWlAUxTFVpQFMUxVaUBTFMVWlAeHiBGCM/HevQFVpQFMVTTXqlARG85GL8T+29+QNGjQVJI+7ePSr6wBGSwcrp3ZQc1pbfspmWLujfsync5hOolbd7ZMMJfcEbKGX8WnqCc10jFUxQEG4h2ctLHAglijEKTJhIZFQ96xbSFE20ODoKZOQeoIGL1n2fNHLC/wBoZu6kSTdXLHEEMTYYybajE2cgjTIVAHWpnimKArSlKAUpSgFKUoBSlKAUpSgFKUoBSlKAUpSgFKUoBSlKAUpSgFKUoBSlKAUpSgFKUoBSlKAUpSgFKUoBSlKAUpSgFKUoBSlKAUpSgFKUoBSlKAUpSgFKUoBSlKAUpSgFKUoBSlKA/9k=">
            <a:extLst>
              <a:ext uri="{FF2B5EF4-FFF2-40B4-BE49-F238E27FC236}">
                <a16:creationId xmlns:a16="http://schemas.microsoft.com/office/drawing/2014/main" id="{9A4D78E4-391E-464F-A5B8-F547DECDD624}"/>
              </a:ext>
            </a:extLst>
          </p:cNvPr>
          <p:cNvSpPr>
            <a:spLocks noChangeAspect="1" noChangeArrowheads="1"/>
          </p:cNvSpPr>
          <p:nvPr/>
        </p:nvSpPr>
        <p:spPr bwMode="auto">
          <a:xfrm>
            <a:off x="76200" y="-836613"/>
            <a:ext cx="2266950"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CBD271C9-72EE-481A-8D43-2ED6AD608C5B}"/>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D9AAEB3A-E809-4252-B735-FFCA7AF0F20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75783" name="Text Box 4">
              <a:extLst>
                <a:ext uri="{FF2B5EF4-FFF2-40B4-BE49-F238E27FC236}">
                  <a16:creationId xmlns:a16="http://schemas.microsoft.com/office/drawing/2014/main" id="{0096E97A-78C2-4AF5-9012-7D16DD056A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5778" name="Rectangle 5">
            <a:extLst>
              <a:ext uri="{FF2B5EF4-FFF2-40B4-BE49-F238E27FC236}">
                <a16:creationId xmlns:a16="http://schemas.microsoft.com/office/drawing/2014/main" id="{A570DC3E-BAC0-45E9-82D2-F1BBCFF1579C}"/>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4E7CBE20-A95E-4746-8769-FF1006089B6E}"/>
              </a:ext>
            </a:extLst>
          </p:cNvPr>
          <p:cNvSpPr>
            <a:spLocks noChangeArrowheads="1"/>
          </p:cNvSpPr>
          <p:nvPr/>
        </p:nvSpPr>
        <p:spPr bwMode="auto">
          <a:xfrm>
            <a:off x="571500" y="1840421"/>
            <a:ext cx="80010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solidFill>
                  <a:srgbClr val="000066"/>
                </a:solidFill>
                <a:latin typeface="Verdana" panose="020B0604030504040204" pitchFamily="34" charset="0"/>
              </a:rPr>
              <a:t>In 2019, Phoenix Suns’ ownership allegedly threatened to move the team to Seattle or Las Vegas without a new arena deal before the city agreed to an arrangement that would pump $150 million in renovations into Talking Stick Arena (with several million dollars earmarked specifically for improvements to VIP and premium spaces and club seating upgrades)</a:t>
            </a:r>
          </a:p>
        </p:txBody>
      </p:sp>
      <p:sp>
        <p:nvSpPr>
          <p:cNvPr id="75780" name="Text Box 10">
            <a:extLst>
              <a:ext uri="{FF2B5EF4-FFF2-40B4-BE49-F238E27FC236}">
                <a16:creationId xmlns:a16="http://schemas.microsoft.com/office/drawing/2014/main" id="{43542E81-7948-446E-8688-0BCAA94783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1" name="AutoShape 11" descr="data:image/jpg;base64,/9j/4AAQSkZJRgABAQAAAQABAAD/2wCEAAkGBhQSEBQUExQVFBUWFxQUFxgWFhUYFBcXFhcYFxsYFxYXHSYeGRojGRgXIC8gJSgpLSwuGB4xNTAqNSYrLCkBCQoKDgwOFw8PGjUkHyUqKi01LSw1NS4pMi8sLS0vLjIsLTUuNSouLSw0LiwsLCwpKjQ0LDAsLC0pLC00KSkvKv/AABEIALQA7gMBIgACEQEDEQH/xAAcAAEAAQUBAQAAAAAAAAAAAAAABgEDBAUHAgj/xABNEAACAQMCAwUFBQIICgsBAAABAgMABBESIQUGMQcTQVFhIjJxgZEUI0KhsVKyFmJykqLB0fAkMzVDU3SCg5PxFSUmNERzdaTC0uEX/8QAGgEBAAIDAQAAAAAAAAAAAAAAAAEDAgQFBv/EADYRAAIBAgMEBwcEAgMAAAAAAAABAgMRBCExEkFRYQUTInGBkbEyocHR4fDxFEJScjOCFSNi/9oADAMBAAIRAxEAPwDuNKUoBSlKAUpSgFKUoBSlKAUpSgFKUoBSlKAUpSgFKUoBSlKAUpSgFKUoBSlKAUpSgFKUoBSlKAUpSgFKUoBSlKAUpSgFKUoBSlKAUpVDQFaVaNwo/EPrVPta/tCsHUgt5Oy+BepXlXz0r1WSd9CBSlKkClKUApSlAKUpQClKUApSlAKUpQClKUApSlAKUpQCvDygdf7f0o6kjY4rWXvGTFsy6vUdPnnx9KorVo0leWS4lkKbm7RM1rxR1yB5lTisRuYIegbP1A+tYJ4yjZLPgDc6tlHxPQfOopzfzAjoqW91DEdYMkoQysFXfSgA0kseuSNs+dc2WNnP/E15fK/ozdp4Nydtlt8vwZ3Nvavb2R0Nrkk8FjXA6Z3lfC+XTNc94h26XLkiKCBPLW0kz/kVH5VK7XnOy0iObVMDgMxjGg+rR9B8hW6tzbaAbeNUU9DEEVD8lFVvFbEL1YXfNu3oXVOj6tOWaaXd9Tlo7VuK5BwuM5x9kOCPLOM4PxrbjtzYxShrdY5tH3JVyy69hmRXAOBuw69MHrmpJf8AFrqLcW4kXzSVj9V05H0qzZcdt7zEUiAuxCiOVVcFj4KSMZ9NjUfqlJbXU3XJ39EWvoyrsOcZXXn52eRxmW/laXvWlkaUnUZC768+eoHI+VfRnZPzI95w1GlbXLGzwux6toPss3qUK5PicmoNxrsohlYi3VrebchBloicZ3Q7qPVT8j0roHJXZ7b8OUNGGMzRqkrl2w5G5OjOnqdtthXVw+IhXjeKtbicmrSlTdmSylQDn/tWhsUMcBSe5ORpDApEdxql0+v4Op9K4/x/tJv7zT3k5jVeiwaogT5sVbU3zOB5VslJ3VO07h2tke6SJ0Z0ZJdSMrISpB1DHhUjtL6OVA8TpIh6MjBlPwZdjXyDLOXYszFmYlmZiWZiTkkk7k+prc8q85XPDnZrZ1AfGuNxqjbHRiuQQ38YEGhJ9WUqOci85x8RtRKmFkXCzR53jfHT1U9QfEeoNSOhApSlAKUpQClKtNOobTkaiM48cefwoC7SlKAUpSgFKUoBSlY814F9T5CsZTUFeTJSbyRdljyMZI+FYVzFpGEi1k+ZAX5k15e/Y+Q/M1ZM7ftGufVxNKWi8fz8jYjSkiPcf5Emu8arjuwP82AWiHqE239STWsuuTbyxtz9i7u7Zm1OkmYjgDGUw+CfAgnyxU1N0wGSxA8zjFY78fA6Et8B/Wa1+uwyhszTtz/JvfqMXKn1UX2eCS9bX95xviXEeL76+FqMdf8AA2k/MM2a1EvNfELY5MC22rAObRo1OP5e2a7x/Cc/sfnion2libiFskES6R3gkk3XJ0g6VAJHic/Ks4V8C+zl4owUMZLs3fnZetiAWnadO2A5RG6bRgqT0GPEfOtnJzTOkytIsXeRMGxJCquCpBwTsw3FW+zbkxP+kdUzgtbYcQthZDJ+A6cklVxqyNsha7HexRygiSGJx0IdFf8AeFZShhoO8VZ9x0aWPnRvTr0oyfFWv5q68jlN526TpnRFbO3TIWTA+La9/gKjvHu0riPEF0A91GRhlg1IG89UrHVj0BA+NdcbkOwZtX2KDP8AFj0/kpwK8y8H4bD78dqmP22Un+azE/lVv6yKyimznqFKtO81b/zBfFu/uOD2nLpJALAfxUGpvy//AGpBacjybabSdz4Fo3/QgCurLzhw+HZJY19IYm/+KjNY83aVaDp3zfCPH7zCqpYipLRHWo0+r/xYW/OV38El4HOn4FcRje3mQf8AlPj8hisCVFbZgG9CAT+fSu/cHPfwrLh4w41KrYDafAkAnGRg49a8cV5bjmGJY0l9WX2x8GG/51naqltOJbHp6Kbp1YZaZfLT3nCuAXcthcd/aEKxBVo3yYpF8mwcgg7g+HzOe78qcyre2yTKArYxJHnUY3HVSds+YONwQa57x7s3KgvasW84nPt/7Dn3vgd/Wo/yzxqe0uQYVLMzCNoiCNZzjSR4MD0Phv4Zq2liLmOI6PwuNpurhXsyW7ReK3d6yO+UrxGxIGdq91unkRTNKo1AavjfFjFoSMB55SViUkhdt2d8bhFG5I9ANyKvcN4b3SnJLyMdUjtgM7fDwUdAo2AqJcocTFzxO9kY+0gWKIZ6RK7hsD1YKT/K9ana1jF3zNvE03Qapb7JvxV7dy9b8itM0qzdRFl2YqeoI8/UeI9KluyyNVF7NM1EeNdotvYsIrpgkxGVQbhh0Dajsikj8VaO55tvbn/EIyoencoXJHh96Rj6YqISU1tISWy7M6NNOqDLMFHmxAH1Naybmy0U4M8ef4p1fu5rnUnLV5IdTQyufN2Bb+k2a1nMXAb6KBu7t3Lt7Iw0eVB6sPa646fH0rJtRV2wk3kid3vatw4MU+1oCCQfZk2I8MhcfOsnhvMdpOAUuYip6HVjPw1AV86x8PMEhFzBL7IB7vGnUeo1tvhfHxJrIvubp5NlIiXphOuPLUdx8sVrSoQqvabv6Ft5QytY+kuJcctbVdUsijIyB7zt/JUbn41BeN9rDtlbWMRj9uTd/kg2HzJ+ArhySFTkEhj4gnUf6zUi4ZZ3j4OML+1MMfQD2j9KzcGsoZHSwNbBQd8TFt+a8sviby44zO7l3mlLfta2H0AOAPTFXouZblekzH+Vpb9RWy4Lw61X/vMcsx843CoPghw31Y1tJ7zl8eyztG3lqlJHxKlhWvLDbWckvE78umcD7Kg2v6q3vaNPDztOPeWN/kVP9E/1VmR8+jGXhIHiVkGP6QH61r+JcItJVP2G+hB8BPJGfzUgr8wag3HOD3MRzOCVzgOrLJET5KybD4HBrShhsNVlbR+K92RRisfg4xvTptvyXj+PElPNnNthdR7xzGZP8VJHoVkbw+8zuufDf0wd623AefCLTQt5cySYX2pYYnZDjdfe1Fc+JYmuVA1et9asGQNkeSn6dNxW7+jhGGxFs4NHExdfbnC64L63v4nULaGe+B1Xuo+KM0moDz7sYUj1FZtvyFGPfkZvRFVB9Tk1DOCNLMyhY3WUdMezkjxUkjf0roVndXccLGaHvWUZURsnev6FScZ+B38ia5eLdWm7Rmu7JM9XXrOEFOjO0XnayT8rXPcXK1sox3Qb1YsT+tZnDeR7aaUfdaVUhm0swBx+EjON/wBKgcXaBd3dwltZwRxSSMUHeEu6kAliwIVV0qGJ2J2Ndw4Dwg28CRl2lYbu7dXc7scDYDPQDoMCrcNgsRtqdWWXC/2jz1bpSdmoSd+N2bBVxXqlK7pwy3LEGGDWoblK3Nytw0eZU3DZxkjoWA2YjwJrd0rBwi3tNZlkKk4X2Xa4pSlZlYqjVWlAcn5p5RurW6a6tNZUsz/d7vGWOWBX8SE58D19Kpw/tfmUYmhjlI2JVjG3zBDDP0rrGKwr7gkE3+NhjkPTLIpP1IzVLptey7Hbh0nSqQUMVSU7K11k7ffMhUfbFF+K3lHnhkP6kVZvO11GRlSGVSRs2qLI9QDkZ+tSSXs7sG/8Oo/kl1/Q1j//AMvsf9G//Fk/tpapxLFW6JetOX3/ALEBbm22x/k9JHyW7yebvJNR/Fkx7H4YrVXvaTxGLPcCJU/iq7kD1V2x9BXVF7MbAf5pj8ZJCP1rLh5BsV3FtGfjqb94mq3QcpqcrNomriejXTcKcJLn+Wzg1x2sX0m0s5PpGwi/dFSXljmQLbtphnlnfVJgAOSfdXUc5Cjxz5113+Clou6W8UZ/aSNEb+cozWm4fyOI2kkSQs0rFiZACcZJAyvhnfp5eVa2NpymtlRvv1+/UqwmNjGnKFSWW5WSz5tZvLic6teVbmZi8uIix1MZDlsn+LHqPyrdW3Z3ZHe4eSc+SRiNf52S35ipi/L0o6BT8G/tFWzwSb9j+kv9tc7rsXHSn7mb9XpDr47Epq3BW+OZGJuTbSME2cbRN4a8MD8W3kHyJ+FQzj6cShyRAmj/AEkIM3zIPtD+bXWxwKb9gD4stXY+XZfEovzJ/QVbTxWOvnC/erfficqdHDWylbxufNd1xWWX35XceWcL/NG1YwFfSXEuy+1ut7hVZv20Xu5P+IDk/PNaGfsOgj3gIkPlcEn6Mu31X512qU5TV5R2X4P0OdNRi8nc4bDbmQ4VS58lUt+g2ra2nJ9wSDoWL1ZgrfRcmunXXLdxAMNAyqPGNQyf0OnzFa5WFX2MLmji4JOsZ+9SR/DKso+BfP0JFRu74tcIxRx3bDqNO/xyc5HqK6DWJxLhkc6aZBnHukbMp/in+roaw6uPA3/+Txeyo9Y7d/x1OfNxOU/5xvlgfmKlHAue5No7iV/JZNR+kn/2+vnUe4xwR7Zva9pD7rgbH0P7Lela+odOL1SNadarP25N97bOx8t2atxO2mIBk1n2+rMDE43Pj7Pj5V2IV889jd7K3EoYfejVZZMHrHpQjKny1ONjtvX0OKysloVSk3ZPcKUpQxFKUoBSlKAVEe1LmWWx4c00BAkLxxqxAYLrbc4OxOM1Lq5327f5J/38H7xoDmljzvx2ZdUMlzKoOktHbo6gjwyE67j61l2Ha/xO0mC3gMijBeOWIRTaT4qQBvjOMgg1Iexvm+ztLCSO4uYonNxIwV2w2kqgBx5Eg1He2fmq1vLiD7M6yiKOUPIo9k62QqoY+9p0sfIavjQk79ZXiyxpIh1I6q6nzVgCD9CKv5r525i57uYLS04fBI0RjtoO+aPIlZ5EDrEre8uFZc4wSTjwrO5Vt77hCXl/dROAbfRGJpNTNM8segMuosPM9DgGhB3iSZVGWIA6ZJwPqa9Zr5p5f5KveOPLO0qtpbS0s+psuRq0IqjYAEbDAAI61mcq8bueCcTFrOx7rvEjmjDFotMmNM0efd95W2AyMgjIoTY+iiat28ikeyQcbbEHp8K5H2i8n8W4leFVVRZqyrGDMoTG2qWRF3Y5ztgkAYHrB+b+QZeENDILmMuxwvc6op0IBJYDJOjbGrPiNt6iwJx2xc83ljfQrbTaEMHeFSiMrN3jjfUM4wAOtdU4NfGa3hlIAMkcchA6AugbA9N6+bOf+NSXcdhPLvI9kwYge8UnlTVgeenPzqRc8c/tJa23DrQk/dWyztHuzvoTEEZXrvjVjqcL51IO+5ry8oHUgZ8ziuP23BH4DwmW8c6r6QJGpYl1h7wgBVycHTuxPiQB0qH8tdn93xoS3LzL7LFO8n1yM7gBioA91RqG/QZwBtQg+k81QtXz72d8w3PDuKrYyuTGZfszx6iyI59x4s+6NWnpgENuMisXmPit1x3iRtoTmLW6wxliIlSPYyyYzknGc4PUAUB9FJKGGQQR5jcfUVi3nB4Zf8ZEj+pUZ+vWvnbj3KF7wKWKZJVXWcLJDqUal9opIjDcEb4OQcHpUq7QO0qaXhdi0LGE3YkMpQkMO5IR41bqAZD1G+BigOiz8j2TMQAUbrhJCD8dJJ2rGfs1h8JZh/MP6rXHuD9kcl1Yi6t57eWTTr7lQe8B66Gkz7MvoQBnx8amfIvMnELTh999shnxbQtNA06tkkBvui53Yagp8wCfSgJPddmluVIkmkKNsQ3dAHPhuv8Afatba9g/Dwcs9zIPANKAPh7Cgn61yvl3l+TjV3J395Gs2A2Zsu8hJPsxR6gAox0HTI2qRcq8F4pwjiSRiKaS3MirL3Ss1u8bkDvFH4WXOfA+yQcg0JOqcL5RseGhpYIAjadJbLNIwJG2pyepA+lbmLiqGIyZwoyDkbgjwrS8ZsZQWkZgU1eyNROATgYGMV6s+HtNbAKQMSMd84O3pXIljK3XShGO52XHmbyw9Pq1Jy3mV/CdM7I+P9n9M1s7G/WVdSn0IPUHyIrWSWkMUOmTRq079NRJ8R49awOCOyLNJ4BOvgWGT/f41EMTWp1YxqtO6bdtVkJUac4OUE1Z795uL7jscbY3Yjrpxt8SapZceSRgu6k9M43+BB61ouFyRqzNL7R8BjJJOSTj+/Ws2K3t5pMozRtkHTgAEjyyP0qunjK1RqSlHN+zvt38TOeHpwTTTyWu65JKVQVWu4c0Vzvt2/yT/v4P3jXRKh/apy5NfcP7m3CtJ3sT4ZgowpJO5oDk/Z/2Vjidq05uWh0ytFpEauPZCnOSw/aqb8F7BbaKQPPPJcBSCIyqxocb+3jJYemQPOt32S8rz2FlJFcqqu07yAKwYaSqAbj1BqbUJPnC9OeaN9/+sY/yZMfTA+ldP7cYSeEOQMhZYGPw1gfqRUYuOzS+PHftgSPuPtiz571dWgEZOnzwOlda4xwmO6gkglGqORSjDocHxB8COoPmBQg+f+z/AJGuOIQytBfG30SaWjBmzuqkSYR1GG3GcfgNZnE+ysLMUn4va997IKyljLvjSPblLeWBS57JuK2czGzcup2EkM3cuy+AkQkb/UZ6VveQux6dbpbviDLqR+9WPX3jvINw8snTY4OMkkgZxjcSaLmjmG+4nxZ7GGZoo++kgRA7RpiMHU8pT2m91jj4ACsHnvs0XhdvFI1x300sujAQIukIzMdyzsQdO+fHpvUk517Kb1b9rvh5Da3MwCuIpYpD72knZlJyeviQQep1q9lfF76dWvZNA6GSWVZHVc7iOOPbPjjYbb0BD+YDi14b/qkp/wDdTVdv+FXPC5rSfK6nSO6gdc6D0JQ5xuNQDDxD+u3Qu0XspuZntksY0MMFqIBrkCtkOx8euQQc+ZNSnnDkR7zhEMAC/aYI4THkjTrRAjpq8mGofSgNJ2ocdS85ejuI/dkltzjxVgxDKfVWBHyrN7Bf8lyf6zN+7HURt+zXiwsJ7No4yjyRTp9+uFdD7fh0ZcfNR5muh9lHLE9jYvFcKquZ5JAFYMNLKgG4+BoDk/FB/wBqT/6hB+sdaHk3gUlzerbJP9mlIlUP7edSZJTKMp3wfH8NdM4p2Y3h46t4gjeA3MFwTrCuoUrqGkjcjSenXarPP3Y9O1011YEEu3eNHr7t0l6l4n6bnfGQQemRsAMDjXZLLGi/a+LRKpY6e/Muktj8IklxnHlWVe8v8NThVva3XEIg4aea3uI1Z0w0hDAAZDLnYjI3HWtXbdk3FbyZPtrlUGxkmm751UkZEaAnc/Ibb1OOeeyhbmzt47QiOS1Uxxh86XQ41K7AZDEgNqx1z50IObXvZLfwKLi3KTppEiSW7skpQ+0CFOGzjfAJrednHaKZEuLbiUve232dmMkmSyoWWJkdhuysJFAJ39awrfkrmCOH7MhkWHBXQtzEECnqAc6lX0FSzknsaENvcreMpkuYjBiPdYkOG2Yj2n1BTnGPZHWhJCX7K1u+8bhd3DdxIQCkmqORM5wCxXS2w97C9Kw+H8z8R4PdCKVpAEKa4JH7yNkJ6oSTjIzhlI3FbePsx4zYzMbNs59nvIZVTWvhrjk8fjnBzg1kWPZRxCaZ7riHt6B3pTvQ887INSxZUaUUkAeg2A3yAOx8wH/ByfVP1FYnB+JJFCNZxlnxsT0x5VF+UeP3l9HOkyq2nu2VlQxgEkHQQ23u74zqXBDbkCpNHwR2twpGl1dmGTkb42OPP+quRiI1ViXOmrvY8NTepOm6OzN/u+BnXnCUnw+oglRgjpjcjb51obGZtEsecgxyHHgCvl8d6yVgu1XQA2npsV6ejdaz+D8GMeWkxkjTgbgA9d/EmtZwliKsXCDi89pvL8lqkqVNqUk+C1MDgNgkrMXGrSBgeG+dz9Ks8ZtRFL7G2wcDyOT0+lZDcKmhcmHceGMZx5EH9arb8Glkk1zbDbOSNRx4ADYCqOok6Soqm9u/tWy8y3rIqbqOfZtpv8iRxNkA+YBr3VMVWvTI4wqNc88TkhS37uUQd5cJG7kKQqMrZJ17eAqS1o+aeCNc/ZgAhWO4SVw/RkUMCMYIJ36Gole2Rs4WUI1YuemfoRZ+Z5IzdIbwTJHFHKJ4o42aNmkCd3gHQ2Qc9dvka3vEue4YJZI2jnbuiokdI9SIGGQzHPTfHntV7mPlkSWM1vbpFGZNPRQi5DA5OkeQrE4hyxK6cRAKZutHd5J20oFOrbb86rtOOn3r9DfU8LVtKatnyX8FfJf2duXfdLzqksNyI1lilS3lnj71NOpQp0yICdxnHWq2/MwjKNPKwAsYrh10DTlmALhhvqJ9nTjG9V4ryvJLOzgoFaxktdych3zg4A93cf2Vr5+SZ5oysjRqTYpa5UsRrjl1qdxnSQFyfPO1HtiEcI0k3ZO197XuNonPMXdu7xXMenRpV4iGk7w4QR42JJ8OtbDgXMCXQfSro8bBXjkXTIhIyMjfYjxrSXfCL+4j+9+zK8UkMsIXvCrPG2SXJ6K3l4enWtfNe3Vi7zyRJJLdOupYy+iNYV0qoYKSXbWfp41O1JPPQw/TUakXGnbb3K9+Hutd34q3fJeVbx5EuC7Fit3dRrnGyJKQqjHgBUK/hfOE1Leh7jvii2piU6/vSgXUMHdcHNTHk6IqlzqBGby7YZBGQZSQRnqPWo/LyjevbG1P2URNIza8yNKoaUyZUYxq3x/fNKie4jo+VFX622sdbaZ31T5aWfBkgvebkhlKPDcKodYzL3f3IZ8Y9rOSNxuBitNxDmmeJJmGXK8QW3XCqcR6YzoAyNzkgHzNWOJ8lXMk8h+7dWmSVZXlm1qisp7vu/cyNPX1rLv+VrlvtAQw4a6jvItRfJZdOUfA2GFG4/5Ytzd/viX0oYSGzdp6Xv3r6+WhlfwtSFrlpHldUmij0d0uYzIuQq6Tl/XO9W37R4Rq1QXQMe8oMW8S+DvvsD9atycpztJK5Mf3l3a3IGptlixrG69c9Ky73luVzxEgp/hUUaR7nYrC0Z1bbDJHnU9v78foV2wf7s8lvt/FPdzk/Dvvc4pzzBC+nTLKAiyyNEmpYkYZVnORjI3+FVm51iE3cpFPK33RJjjyoWUAqxYkYGCOvrWou+VLte9WAwlbmCGCXWXBjMcRiLJge0NJPz8K3PBOXWhmuCxBSSO2iXGdX3URjYkeGc7bmpTm2YTp4SMLp3duOr7N75ZWvLvseuHc4xTSrGFlUSau6kZMRTack922fIE7gZFeZr6QcXiiDnuzaTSFNsF1ljUN55AJHzrT8t8mSwTxa44CkOrTKJJzI2xCkRk6EODv4eVbSeJv+moW0tp+xTrqwdOTNEcaumcA7VlBya7Rr4uFGE7UXdW+fwt9NDFvuZni4ukDH7mSJB0HsyuzhTq676dOPWsbg/OLy3d4SHeCJAY0RNTthtBZQBlssG/uKz+NcoG5uJ2ZgsckEUalffWSOQuGx02+PnWBdckTKJVt3VFNvbwxksyse6fUwYqMgMMjIPjWHb9TfhLBygk7KTjFctVd9+7uXM2ac8Rb95HNEyvEjrIgDIJThHbBI0Z2yDtkVtbHjCSyzRIGzCVV2x7Gphq0g+JHj5VCTy39nhvJLvuoIpYUQBHkkKOp9k5fcnVpI364qS8j8PaOzQyZ72YmeUnqXk339QoUfKpjKTdmUYmhh4U3Om96XK9k35Zp570anjl9eQTLIZlw86xQ2yqG7yIkAkt7wfBJJ6DathwS/uDxC6hmkVkRY3RVXAUOTgZ6k6QMmsNuCX3217nFtJ+CLW8uYos7hVUYDMOp/qrKu+HXMVzc3MKpIZEt441JI91gGLdMAKSevhUJO9+ZZJ03DY7N3HXJZ3jlysr3b1z3G249HO0Wm2ZUkZlBdt9CfiYL+JgOg9aho5hudDQpOJM3kVolz3a5KupL4X3WZSMZ9fhUs5os7iW2aO2ZUdsKWYsMIc6tJAOGOwz6mtC/LF0beJFW2ja2lilgVDIUbRq1BywyCSQc+ec9c0ne+Rhg3SjT/wCy2u+11ze+262lrt7jBvuO3kdpdgTKXtJgrSGNdTowXSNI9kNltz5Ct9e3twt/Zr3i9xMHUoF9ossLuWZj03C4A9awZOUrh7O8VzGJ7p1kIUt3SaSmFzjJOAd/+dby+4S7z2cg04gMpfrk64TGNO2+5olL09fkWVKlDdb9+5fwVt38r24bjdUpSrjjClKUBTFMVWlAUxTFVpQFMVTTXqlAUxTFVpQFMUxVaUBTFMVWlAUxTFVpQFMUxVaUBTFMVWlAeHiBGCM/HevQFVpQFMVTTXqlARG85GL8T+29+QNGjQVJI+7ePSr6wBGSwcrp3ZQc1pbfspmWLujfsync5hOolbd7ZMMJfcEbKGX8WnqCc10jFUxQEG4h2ctLHAglijEKTJhIZFQ96xbSFE20ODoKZOQeoIGL1n2fNHLC/wBoZu6kSTdXLHEEMTYYybajE2cgjTIVAHWpnimKArSlKAUpSgFKUoBSlKAUpSgFKUoBSlKAUpSgFKUoBSlKAUpSgFKUoBSlKAUpSgFKUoBSlKAUpSgFKUoBSlKAUpSgFKUoBSlKAUpSgFKUoBSlKAUpSgFKUoBSlKAUpSgFKUoBSlKA/9k=">
            <a:extLst>
              <a:ext uri="{FF2B5EF4-FFF2-40B4-BE49-F238E27FC236}">
                <a16:creationId xmlns:a16="http://schemas.microsoft.com/office/drawing/2014/main" id="{9A4D78E4-391E-464F-A5B8-F547DECDD624}"/>
              </a:ext>
            </a:extLst>
          </p:cNvPr>
          <p:cNvSpPr>
            <a:spLocks noChangeAspect="1" noChangeArrowheads="1"/>
          </p:cNvSpPr>
          <p:nvPr/>
        </p:nvSpPr>
        <p:spPr bwMode="auto">
          <a:xfrm>
            <a:off x="76200" y="-836613"/>
            <a:ext cx="2266950"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2" name="Picture 1">
            <a:extLst>
              <a:ext uri="{FF2B5EF4-FFF2-40B4-BE49-F238E27FC236}">
                <a16:creationId xmlns:a16="http://schemas.microsoft.com/office/drawing/2014/main" id="{74F09AC7-0CBA-D94A-B514-6559974EBF9B}"/>
              </a:ext>
            </a:extLst>
          </p:cNvPr>
          <p:cNvPicPr>
            <a:picLocks noChangeAspect="1"/>
          </p:cNvPicPr>
          <p:nvPr/>
        </p:nvPicPr>
        <p:blipFill>
          <a:blip r:embed="rId3"/>
          <a:stretch>
            <a:fillRect/>
          </a:stretch>
        </p:blipFill>
        <p:spPr>
          <a:xfrm>
            <a:off x="2090572" y="4417316"/>
            <a:ext cx="3051901" cy="2036635"/>
          </a:xfrm>
          <a:prstGeom prst="rect">
            <a:avLst/>
          </a:prstGeom>
        </p:spPr>
      </p:pic>
      <p:pic>
        <p:nvPicPr>
          <p:cNvPr id="3" name="Picture 2">
            <a:extLst>
              <a:ext uri="{FF2B5EF4-FFF2-40B4-BE49-F238E27FC236}">
                <a16:creationId xmlns:a16="http://schemas.microsoft.com/office/drawing/2014/main" id="{22DA2EAB-67AE-2B46-BA90-E222FCEA92D6}"/>
              </a:ext>
            </a:extLst>
          </p:cNvPr>
          <p:cNvPicPr>
            <a:picLocks noChangeAspect="1"/>
          </p:cNvPicPr>
          <p:nvPr/>
        </p:nvPicPr>
        <p:blipFill>
          <a:blip r:embed="rId4"/>
          <a:stretch>
            <a:fillRect/>
          </a:stretch>
        </p:blipFill>
        <p:spPr>
          <a:xfrm>
            <a:off x="5640265" y="4759756"/>
            <a:ext cx="1825870" cy="1519124"/>
          </a:xfrm>
          <a:prstGeom prst="rect">
            <a:avLst/>
          </a:prstGeom>
        </p:spPr>
      </p:pic>
    </p:spTree>
    <p:extLst>
      <p:ext uri="{BB962C8B-B14F-4D97-AF65-F5344CB8AC3E}">
        <p14:creationId xmlns:p14="http://schemas.microsoft.com/office/powerpoint/2010/main" val="10736812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par>
                                <p:cTn id="12" presetID="9"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CBD271C9-72EE-481A-8D43-2ED6AD608C5B}"/>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D9AAEB3A-E809-4252-B735-FFCA7AF0F20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3.2</a:t>
              </a:r>
            </a:p>
          </p:txBody>
        </p:sp>
        <p:sp>
          <p:nvSpPr>
            <p:cNvPr id="75783" name="Text Box 4">
              <a:extLst>
                <a:ext uri="{FF2B5EF4-FFF2-40B4-BE49-F238E27FC236}">
                  <a16:creationId xmlns:a16="http://schemas.microsoft.com/office/drawing/2014/main" id="{0096E97A-78C2-4AF5-9012-7D16DD056A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Intro to Basic SEM Principles</a:t>
              </a:r>
            </a:p>
          </p:txBody>
        </p:sp>
      </p:grpSp>
      <p:sp>
        <p:nvSpPr>
          <p:cNvPr id="75778" name="Rectangle 5">
            <a:extLst>
              <a:ext uri="{FF2B5EF4-FFF2-40B4-BE49-F238E27FC236}">
                <a16:creationId xmlns:a16="http://schemas.microsoft.com/office/drawing/2014/main" id="{A570DC3E-BAC0-45E9-82D2-F1BBCFF1579C}"/>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Sports Business Financial Structure</a:t>
            </a:r>
          </a:p>
        </p:txBody>
      </p:sp>
      <p:sp>
        <p:nvSpPr>
          <p:cNvPr id="134152" name="Rectangle 8">
            <a:extLst>
              <a:ext uri="{FF2B5EF4-FFF2-40B4-BE49-F238E27FC236}">
                <a16:creationId xmlns:a16="http://schemas.microsoft.com/office/drawing/2014/main" id="{4E7CBE20-A95E-4746-8769-FF1006089B6E}"/>
              </a:ext>
            </a:extLst>
          </p:cNvPr>
          <p:cNvSpPr>
            <a:spLocks noChangeArrowheads="1"/>
          </p:cNvSpPr>
          <p:nvPr/>
        </p:nvSpPr>
        <p:spPr bwMode="auto">
          <a:xfrm>
            <a:off x="533400" y="1807438"/>
            <a:ext cx="5257800"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0" algn="ctr" eaLnBrk="1" hangingPunct="1"/>
            <a:r>
              <a:rPr lang="en-US" altLang="en-US" sz="2000" dirty="0">
                <a:solidFill>
                  <a:srgbClr val="000066"/>
                </a:solidFill>
                <a:latin typeface="Verdana" panose="020B0604030504040204" pitchFamily="34" charset="0"/>
              </a:rPr>
              <a:t>The Chicago Bears were </a:t>
            </a:r>
            <a:r>
              <a:rPr lang="en-US" altLang="en-US" sz="2000" dirty="0">
                <a:solidFill>
                  <a:schemeClr val="accent2"/>
                </a:solidFill>
                <a:latin typeface="Verdana" panose="020B0604030504040204" pitchFamily="34" charset="0"/>
                <a:hlinkClick r:id="rId3">
                  <a:extLst>
                    <a:ext uri="{A12FA001-AC4F-418D-AE19-62706E023703}">
                      <ahyp:hlinkClr xmlns:ahyp="http://schemas.microsoft.com/office/drawing/2018/hyperlinkcolor" val="tx"/>
                    </a:ext>
                  </a:extLst>
                </a:hlinkClick>
              </a:rPr>
              <a:t>rumored</a:t>
            </a:r>
            <a:r>
              <a:rPr lang="en-US" altLang="en-US" sz="2000" dirty="0">
                <a:solidFill>
                  <a:srgbClr val="000066"/>
                </a:solidFill>
                <a:latin typeface="Verdana" panose="020B0604030504040204" pitchFamily="34" charset="0"/>
              </a:rPr>
              <a:t> to be considering a move to suburban Arlington Heights to a new stadium where they could maximize revenue from luxury suites and premium seating, despite the fact the team still had 13-years left on their lease at Soldier Field</a:t>
            </a:r>
          </a:p>
          <a:p>
            <a:pPr lvl="0" algn="ctr" eaLnBrk="1" hangingPunct="1"/>
            <a:r>
              <a:rPr lang="en-US" altLang="en-US" sz="2000" dirty="0">
                <a:solidFill>
                  <a:srgbClr val="000066"/>
                </a:solidFill>
                <a:latin typeface="Verdana" panose="020B0604030504040204" pitchFamily="34" charset="0"/>
              </a:rPr>
              <a:t> </a:t>
            </a:r>
          </a:p>
          <a:p>
            <a:pPr lvl="0" algn="ctr" eaLnBrk="1" hangingPunct="1"/>
            <a:r>
              <a:rPr lang="en-US" altLang="en-US" sz="2000" dirty="0">
                <a:solidFill>
                  <a:srgbClr val="000066"/>
                </a:solidFill>
                <a:latin typeface="Verdana" panose="020B0604030504040204" pitchFamily="34" charset="0"/>
              </a:rPr>
              <a:t>A move is highly unlikely, especially with a long-term lease arrangement that would be difficult to get out of, but the opportunity to generate more revenue is always appealing to an ownership group</a:t>
            </a:r>
          </a:p>
        </p:txBody>
      </p:sp>
      <p:sp>
        <p:nvSpPr>
          <p:cNvPr id="75780" name="Text Box 10">
            <a:extLst>
              <a:ext uri="{FF2B5EF4-FFF2-40B4-BE49-F238E27FC236}">
                <a16:creationId xmlns:a16="http://schemas.microsoft.com/office/drawing/2014/main" id="{43542E81-7948-446E-8688-0BCAA94783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75781" name="AutoShape 11" descr="data:image/jpg;base64,/9j/4AAQSkZJRgABAQAAAQABAAD/2wCEAAkGBhQSEBQUExQVFBUWFxQUFxgWFhUYFBcXFhcYFxsYFxYXHSYeGRojGRgXIC8gJSgpLSwuGB4xNTAqNSYrLCkBCQoKDgwOFw8PGjUkHyUqKi01LSw1NS4pMi8sLS0vLjIsLTUuNSouLSw0LiwsLCwpKjQ0LDAsLC0pLC00KSkvKv/AABEIALQA7gMBIgACEQEDEQH/xAAcAAEAAQUBAQAAAAAAAAAAAAAABgEDBAUHAgj/xABNEAACAQMCAwUFBQIICgsBAAABAgMABBESIQUGMQcTQVFhIjJxgZEUI0KhsVKyFmJykqLB0fAkMzVDU3SCg5PxFSUmNERzdaTC0uEX/8QAGgEBAAIDAQAAAAAAAAAAAAAAAAEDAgQFBv/EADYRAAIBAgMEBwcEAgMAAAAAAAABAgMRBCExEkFRYQUTInGBkbEyocHR4fDxFEJScjOCFSNi/9oADAMBAAIRAxEAPwDuNKUoBSlKAUpSgFKUoBSlKAUpSgFKUoBSlKAUpSgFKUoBSlKAUpSgFKUoBSlKAUpSgFKUoBSlKAUpSgFKUoBSlKAUpSgFKUoBSlKAUpVDQFaVaNwo/EPrVPta/tCsHUgt5Oy+BepXlXz0r1WSd9CBSlKkClKUApSlAKUpQClKUApSlAKUpQClKUApSlAKUpQCvDygdf7f0o6kjY4rWXvGTFsy6vUdPnnx9KorVo0leWS4lkKbm7RM1rxR1yB5lTisRuYIegbP1A+tYJ4yjZLPgDc6tlHxPQfOopzfzAjoqW91DEdYMkoQysFXfSgA0kseuSNs+dc2WNnP/E15fK/ozdp4Nydtlt8vwZ3Nvavb2R0Nrkk8FjXA6Z3lfC+XTNc94h26XLkiKCBPLW0kz/kVH5VK7XnOy0iObVMDgMxjGg+rR9B8hW6tzbaAbeNUU9DEEVD8lFVvFbEL1YXfNu3oXVOj6tOWaaXd9Tlo7VuK5BwuM5x9kOCPLOM4PxrbjtzYxShrdY5tH3JVyy69hmRXAOBuw69MHrmpJf8AFrqLcW4kXzSVj9V05H0qzZcdt7zEUiAuxCiOVVcFj4KSMZ9NjUfqlJbXU3XJ39EWvoyrsOcZXXn52eRxmW/laXvWlkaUnUZC768+eoHI+VfRnZPzI95w1GlbXLGzwux6toPss3qUK5PicmoNxrsohlYi3VrebchBloicZ3Q7qPVT8j0roHJXZ7b8OUNGGMzRqkrl2w5G5OjOnqdtthXVw+IhXjeKtbicmrSlTdmSylQDn/tWhsUMcBSe5ORpDApEdxql0+v4Op9K4/x/tJv7zT3k5jVeiwaogT5sVbU3zOB5VslJ3VO07h2tke6SJ0Z0ZJdSMrISpB1DHhUjtL6OVA8TpIh6MjBlPwZdjXyDLOXYszFmYlmZiWZiTkkk7k+prc8q85XPDnZrZ1AfGuNxqjbHRiuQQ38YEGhJ9WUqOci85x8RtRKmFkXCzR53jfHT1U9QfEeoNSOhApSlAKUpQClKtNOobTkaiM48cefwoC7SlKAUpSgFKUoBSlY814F9T5CsZTUFeTJSbyRdljyMZI+FYVzFpGEi1k+ZAX5k15e/Y+Q/M1ZM7ftGufVxNKWi8fz8jYjSkiPcf5Emu8arjuwP82AWiHqE239STWsuuTbyxtz9i7u7Zm1OkmYjgDGUw+CfAgnyxU1N0wGSxA8zjFY78fA6Et8B/Wa1+uwyhszTtz/JvfqMXKn1UX2eCS9bX95xviXEeL76+FqMdf8AA2k/MM2a1EvNfELY5MC22rAObRo1OP5e2a7x/Cc/sfnion2libiFskES6R3gkk3XJ0g6VAJHic/Ks4V8C+zl4owUMZLs3fnZetiAWnadO2A5RG6bRgqT0GPEfOtnJzTOkytIsXeRMGxJCquCpBwTsw3FW+zbkxP+kdUzgtbYcQthZDJ+A6cklVxqyNsha7HexRygiSGJx0IdFf8AeFZShhoO8VZ9x0aWPnRvTr0oyfFWv5q68jlN526TpnRFbO3TIWTA+La9/gKjvHu0riPEF0A91GRhlg1IG89UrHVj0BA+NdcbkOwZtX2KDP8AFj0/kpwK8y8H4bD78dqmP22Un+azE/lVv6yKyimznqFKtO81b/zBfFu/uOD2nLpJALAfxUGpvy//AGpBacjybabSdz4Fo3/QgCurLzhw+HZJY19IYm/+KjNY83aVaDp3zfCPH7zCqpYipLRHWo0+r/xYW/OV38El4HOn4FcRje3mQf8AlPj8hisCVFbZgG9CAT+fSu/cHPfwrLh4w41KrYDafAkAnGRg49a8cV5bjmGJY0l9WX2x8GG/51naqltOJbHp6Kbp1YZaZfLT3nCuAXcthcd/aEKxBVo3yYpF8mwcgg7g+HzOe78qcyre2yTKArYxJHnUY3HVSds+YONwQa57x7s3KgvasW84nPt/7Dn3vgd/Wo/yzxqe0uQYVLMzCNoiCNZzjSR4MD0Phv4Zq2liLmOI6PwuNpurhXsyW7ReK3d6yO+UrxGxIGdq91unkRTNKo1AavjfFjFoSMB55SViUkhdt2d8bhFG5I9ANyKvcN4b3SnJLyMdUjtgM7fDwUdAo2AqJcocTFzxO9kY+0gWKIZ6RK7hsD1YKT/K9ana1jF3zNvE03Qapb7JvxV7dy9b8itM0qzdRFl2YqeoI8/UeI9KluyyNVF7NM1EeNdotvYsIrpgkxGVQbhh0Dajsikj8VaO55tvbn/EIyoencoXJHh96Rj6YqISU1tISWy7M6NNOqDLMFHmxAH1Naybmy0U4M8ef4p1fu5rnUnLV5IdTQyufN2Bb+k2a1nMXAb6KBu7t3Lt7Iw0eVB6sPa646fH0rJtRV2wk3kid3vatw4MU+1oCCQfZk2I8MhcfOsnhvMdpOAUuYip6HVjPw1AV86x8PMEhFzBL7IB7vGnUeo1tvhfHxJrIvubp5NlIiXphOuPLUdx8sVrSoQqvabv6Ft5QytY+kuJcctbVdUsijIyB7zt/JUbn41BeN9rDtlbWMRj9uTd/kg2HzJ+ArhySFTkEhj4gnUf6zUi4ZZ3j4OML+1MMfQD2j9KzcGsoZHSwNbBQd8TFt+a8sviby44zO7l3mlLfta2H0AOAPTFXouZblekzH+Vpb9RWy4Lw61X/vMcsx843CoPghw31Y1tJ7zl8eyztG3lqlJHxKlhWvLDbWckvE78umcD7Kg2v6q3vaNPDztOPeWN/kVP9E/1VmR8+jGXhIHiVkGP6QH61r+JcItJVP2G+hB8BPJGfzUgr8wag3HOD3MRzOCVzgOrLJET5KybD4HBrShhsNVlbR+K92RRisfg4xvTptvyXj+PElPNnNthdR7xzGZP8VJHoVkbw+8zuufDf0wd623AefCLTQt5cySYX2pYYnZDjdfe1Fc+JYmuVA1et9asGQNkeSn6dNxW7+jhGGxFs4NHExdfbnC64L63v4nULaGe+B1Xuo+KM0moDz7sYUj1FZtvyFGPfkZvRFVB9Tk1DOCNLMyhY3WUdMezkjxUkjf0roVndXccLGaHvWUZURsnev6FScZ+B38ia5eLdWm7Rmu7JM9XXrOEFOjO0XnayT8rXPcXK1sox3Qb1YsT+tZnDeR7aaUfdaVUhm0swBx+EjON/wBKgcXaBd3dwltZwRxSSMUHeEu6kAliwIVV0qGJ2J2Ndw4Dwg28CRl2lYbu7dXc7scDYDPQDoMCrcNgsRtqdWWXC/2jz1bpSdmoSd+N2bBVxXqlK7pwy3LEGGDWoblK3Nytw0eZU3DZxkjoWA2YjwJrd0rBwi3tNZlkKk4X2Xa4pSlZlYqjVWlAcn5p5RurW6a6tNZUsz/d7vGWOWBX8SE58D19Kpw/tfmUYmhjlI2JVjG3zBDDP0rrGKwr7gkE3+NhjkPTLIpP1IzVLptey7Hbh0nSqQUMVSU7K11k7ffMhUfbFF+K3lHnhkP6kVZvO11GRlSGVSRs2qLI9QDkZ+tSSXs7sG/8Oo/kl1/Q1j//AMvsf9G//Fk/tpapxLFW6JetOX3/ALEBbm22x/k9JHyW7yebvJNR/Fkx7H4YrVXvaTxGLPcCJU/iq7kD1V2x9BXVF7MbAf5pj8ZJCP1rLh5BsV3FtGfjqb94mq3QcpqcrNomriejXTcKcJLn+Wzg1x2sX0m0s5PpGwi/dFSXljmQLbtphnlnfVJgAOSfdXUc5Cjxz5113+Clou6W8UZ/aSNEb+cozWm4fyOI2kkSQs0rFiZACcZJAyvhnfp5eVa2NpymtlRvv1+/UqwmNjGnKFSWW5WSz5tZvLic6teVbmZi8uIix1MZDlsn+LHqPyrdW3Z3ZHe4eSc+SRiNf52S35ipi/L0o6BT8G/tFWzwSb9j+kv9tc7rsXHSn7mb9XpDr47Epq3BW+OZGJuTbSME2cbRN4a8MD8W3kHyJ+FQzj6cShyRAmj/AEkIM3zIPtD+bXWxwKb9gD4stXY+XZfEovzJ/QVbTxWOvnC/erfficqdHDWylbxufNd1xWWX35XceWcL/NG1YwFfSXEuy+1ut7hVZv20Xu5P+IDk/PNaGfsOgj3gIkPlcEn6Mu31X512qU5TV5R2X4P0OdNRi8nc4bDbmQ4VS58lUt+g2ra2nJ9wSDoWL1ZgrfRcmunXXLdxAMNAyqPGNQyf0OnzFa5WFX2MLmji4JOsZ+9SR/DKso+BfP0JFRu74tcIxRx3bDqNO/xyc5HqK6DWJxLhkc6aZBnHukbMp/in+roaw6uPA3/+Txeyo9Y7d/x1OfNxOU/5xvlgfmKlHAue5No7iV/JZNR+kn/2+vnUe4xwR7Zva9pD7rgbH0P7Lela+odOL1SNadarP25N97bOx8t2atxO2mIBk1n2+rMDE43Pj7Pj5V2IV889jd7K3EoYfejVZZMHrHpQjKny1ONjtvX0OKysloVSk3ZPcKUpQxFKUoBSlKAVEe1LmWWx4c00BAkLxxqxAYLrbc4OxOM1Lq5327f5J/38H7xoDmljzvx2ZdUMlzKoOktHbo6gjwyE67j61l2Ha/xO0mC3gMijBeOWIRTaT4qQBvjOMgg1Iexvm+ztLCSO4uYonNxIwV2w2kqgBx5Eg1He2fmq1vLiD7M6yiKOUPIo9k62QqoY+9p0sfIavjQk79ZXiyxpIh1I6q6nzVgCD9CKv5r525i57uYLS04fBI0RjtoO+aPIlZ5EDrEre8uFZc4wSTjwrO5Vt77hCXl/dROAbfRGJpNTNM8segMuosPM9DgGhB3iSZVGWIA6ZJwPqa9Zr5p5f5KveOPLO0qtpbS0s+psuRq0IqjYAEbDAAI61mcq8bueCcTFrOx7rvEjmjDFotMmNM0efd95W2AyMgjIoTY+iiat28ikeyQcbbEHp8K5H2i8n8W4leFVVRZqyrGDMoTG2qWRF3Y5ztgkAYHrB+b+QZeENDILmMuxwvc6op0IBJYDJOjbGrPiNt6iwJx2xc83ljfQrbTaEMHeFSiMrN3jjfUM4wAOtdU4NfGa3hlIAMkcchA6AugbA9N6+bOf+NSXcdhPLvI9kwYge8UnlTVgeenPzqRc8c/tJa23DrQk/dWyztHuzvoTEEZXrvjVjqcL51IO+5ry8oHUgZ8ziuP23BH4DwmW8c6r6QJGpYl1h7wgBVycHTuxPiQB0qH8tdn93xoS3LzL7LFO8n1yM7gBioA91RqG/QZwBtQg+k81QtXz72d8w3PDuKrYyuTGZfszx6iyI59x4s+6NWnpgENuMisXmPit1x3iRtoTmLW6wxliIlSPYyyYzknGc4PUAUB9FJKGGQQR5jcfUVi3nB4Zf8ZEj+pUZ+vWvnbj3KF7wKWKZJVXWcLJDqUal9opIjDcEb4OQcHpUq7QO0qaXhdi0LGE3YkMpQkMO5IR41bqAZD1G+BigOiz8j2TMQAUbrhJCD8dJJ2rGfs1h8JZh/MP6rXHuD9kcl1Yi6t57eWTTr7lQe8B66Gkz7MvoQBnx8amfIvMnELTh999shnxbQtNA06tkkBvui53Yagp8wCfSgJPddmluVIkmkKNsQ3dAHPhuv8Afatba9g/Dwcs9zIPANKAPh7Cgn61yvl3l+TjV3J395Gs2A2Zsu8hJPsxR6gAox0HTI2qRcq8F4pwjiSRiKaS3MirL3Ss1u8bkDvFH4WXOfA+yQcg0JOqcL5RseGhpYIAjadJbLNIwJG2pyepA+lbmLiqGIyZwoyDkbgjwrS8ZsZQWkZgU1eyNROATgYGMV6s+HtNbAKQMSMd84O3pXIljK3XShGO52XHmbyw9Pq1Jy3mV/CdM7I+P9n9M1s7G/WVdSn0IPUHyIrWSWkMUOmTRq079NRJ8R49awOCOyLNJ4BOvgWGT/f41EMTWp1YxqtO6bdtVkJUac4OUE1Z795uL7jscbY3Yjrpxt8SapZceSRgu6k9M43+BB61ouFyRqzNL7R8BjJJOSTj+/Ws2K3t5pMozRtkHTgAEjyyP0qunjK1RqSlHN+zvt38TOeHpwTTTyWu65JKVQVWu4c0Vzvt2/yT/v4P3jXRKh/apy5NfcP7m3CtJ3sT4ZgowpJO5oDk/Z/2Vjidq05uWh0ytFpEauPZCnOSw/aqb8F7BbaKQPPPJcBSCIyqxocb+3jJYemQPOt32S8rz2FlJFcqqu07yAKwYaSqAbj1BqbUJPnC9OeaN9/+sY/yZMfTA+ldP7cYSeEOQMhZYGPw1gfqRUYuOzS+PHftgSPuPtiz571dWgEZOnzwOlda4xwmO6gkglGqORSjDocHxB8COoPmBQg+f+z/AJGuOIQytBfG30SaWjBmzuqkSYR1GG3GcfgNZnE+ysLMUn4va997IKyljLvjSPblLeWBS57JuK2czGzcup2EkM3cuy+AkQkb/UZ6VveQux6dbpbviDLqR+9WPX3jvINw8snTY4OMkkgZxjcSaLmjmG+4nxZ7GGZoo++kgRA7RpiMHU8pT2m91jj4ACsHnvs0XhdvFI1x300sujAQIukIzMdyzsQdO+fHpvUk517Kb1b9rvh5Da3MwCuIpYpD72knZlJyeviQQep1q9lfF76dWvZNA6GSWVZHVc7iOOPbPjjYbb0BD+YDi14b/qkp/wDdTVdv+FXPC5rSfK6nSO6gdc6D0JQ5xuNQDDxD+u3Qu0XspuZntksY0MMFqIBrkCtkOx8euQQc+ZNSnnDkR7zhEMAC/aYI4THkjTrRAjpq8mGofSgNJ2ocdS85ejuI/dkltzjxVgxDKfVWBHyrN7Bf8lyf6zN+7HURt+zXiwsJ7No4yjyRTp9+uFdD7fh0ZcfNR5muh9lHLE9jYvFcKquZ5JAFYMNLKgG4+BoDk/FB/wBqT/6hB+sdaHk3gUlzerbJP9mlIlUP7edSZJTKMp3wfH8NdM4p2Y3h46t4gjeA3MFwTrCuoUrqGkjcjSenXarPP3Y9O1011YEEu3eNHr7t0l6l4n6bnfGQQemRsAMDjXZLLGi/a+LRKpY6e/Muktj8IklxnHlWVe8v8NThVva3XEIg4aea3uI1Z0w0hDAAZDLnYjI3HWtXbdk3FbyZPtrlUGxkmm751UkZEaAnc/Ibb1OOeeyhbmzt47QiOS1Uxxh86XQ41K7AZDEgNqx1z50IObXvZLfwKLi3KTppEiSW7skpQ+0CFOGzjfAJrednHaKZEuLbiUve232dmMkmSyoWWJkdhuysJFAJ39awrfkrmCOH7MhkWHBXQtzEECnqAc6lX0FSzknsaENvcreMpkuYjBiPdYkOG2Yj2n1BTnGPZHWhJCX7K1u+8bhd3DdxIQCkmqORM5wCxXS2w97C9Kw+H8z8R4PdCKVpAEKa4JH7yNkJ6oSTjIzhlI3FbePsx4zYzMbNs59nvIZVTWvhrjk8fjnBzg1kWPZRxCaZ7riHt6B3pTvQ887INSxZUaUUkAeg2A3yAOx8wH/ByfVP1FYnB+JJFCNZxlnxsT0x5VF+UeP3l9HOkyq2nu2VlQxgEkHQQ23u74zqXBDbkCpNHwR2twpGl1dmGTkb42OPP+quRiI1ViXOmrvY8NTepOm6OzN/u+BnXnCUnw+oglRgjpjcjb51obGZtEsecgxyHHgCvl8d6yVgu1XQA2npsV6ejdaz+D8GMeWkxkjTgbgA9d/EmtZwliKsXCDi89pvL8lqkqVNqUk+C1MDgNgkrMXGrSBgeG+dz9Ks8ZtRFL7G2wcDyOT0+lZDcKmhcmHceGMZx5EH9arb8Glkk1zbDbOSNRx4ADYCqOok6Soqm9u/tWy8y3rIqbqOfZtpv8iRxNkA+YBr3VMVWvTI4wqNc88TkhS37uUQd5cJG7kKQqMrZJ17eAqS1o+aeCNc/ZgAhWO4SVw/RkUMCMYIJ36Gole2Rs4WUI1YuemfoRZ+Z5IzdIbwTJHFHKJ4o42aNmkCd3gHQ2Qc9dvka3vEue4YJZI2jnbuiokdI9SIGGQzHPTfHntV7mPlkSWM1vbpFGZNPRQi5DA5OkeQrE4hyxK6cRAKZutHd5J20oFOrbb86rtOOn3r9DfU8LVtKatnyX8FfJf2duXfdLzqksNyI1lilS3lnj71NOpQp0yICdxnHWq2/MwjKNPKwAsYrh10DTlmALhhvqJ9nTjG9V4ryvJLOzgoFaxktdych3zg4A93cf2Vr5+SZ5oysjRqTYpa5UsRrjl1qdxnSQFyfPO1HtiEcI0k3ZO197XuNonPMXdu7xXMenRpV4iGk7w4QR42JJ8OtbDgXMCXQfSro8bBXjkXTIhIyMjfYjxrSXfCL+4j+9+zK8UkMsIXvCrPG2SXJ6K3l4enWtfNe3Vi7zyRJJLdOupYy+iNYV0qoYKSXbWfp41O1JPPQw/TUakXGnbb3K9+Hutd34q3fJeVbx5EuC7Fit3dRrnGyJKQqjHgBUK/hfOE1Leh7jvii2piU6/vSgXUMHdcHNTHk6IqlzqBGby7YZBGQZSQRnqPWo/LyjevbG1P2URNIza8yNKoaUyZUYxq3x/fNKie4jo+VFX622sdbaZ31T5aWfBkgvebkhlKPDcKodYzL3f3IZ8Y9rOSNxuBitNxDmmeJJmGXK8QW3XCqcR6YzoAyNzkgHzNWOJ8lXMk8h+7dWmSVZXlm1qisp7vu/cyNPX1rLv+VrlvtAQw4a6jvItRfJZdOUfA2GFG4/5Ytzd/viX0oYSGzdp6Xv3r6+WhlfwtSFrlpHldUmij0d0uYzIuQq6Tl/XO9W37R4Rq1QXQMe8oMW8S+DvvsD9atycpztJK5Mf3l3a3IGptlixrG69c9Ky73luVzxEgp/hUUaR7nYrC0Z1bbDJHnU9v78foV2wf7s8lvt/FPdzk/Dvvc4pzzBC+nTLKAiyyNEmpYkYZVnORjI3+FVm51iE3cpFPK33RJjjyoWUAqxYkYGCOvrWou+VLte9WAwlbmCGCXWXBjMcRiLJge0NJPz8K3PBOXWhmuCxBSSO2iXGdX3URjYkeGc7bmpTm2YTp4SMLp3duOr7N75ZWvLvseuHc4xTSrGFlUSau6kZMRTack922fIE7gZFeZr6QcXiiDnuzaTSFNsF1ljUN55AJHzrT8t8mSwTxa44CkOrTKJJzI2xCkRk6EODv4eVbSeJv+moW0tp+xTrqwdOTNEcaumcA7VlBya7Rr4uFGE7UXdW+fwt9NDFvuZni4ukDH7mSJB0HsyuzhTq676dOPWsbg/OLy3d4SHeCJAY0RNTthtBZQBlssG/uKz+NcoG5uJ2ZgsckEUalffWSOQuGx02+PnWBdckTKJVt3VFNvbwxksyse6fUwYqMgMMjIPjWHb9TfhLBygk7KTjFctVd9+7uXM2ac8Rb95HNEyvEjrIgDIJThHbBI0Z2yDtkVtbHjCSyzRIGzCVV2x7Gphq0g+JHj5VCTy39nhvJLvuoIpYUQBHkkKOp9k5fcnVpI364qS8j8PaOzQyZ72YmeUnqXk339QoUfKpjKTdmUYmhh4U3Om96XK9k35Zp570anjl9eQTLIZlw86xQ2yqG7yIkAkt7wfBJJ6DathwS/uDxC6hmkVkRY3RVXAUOTgZ6k6QMmsNuCX3217nFtJ+CLW8uYos7hVUYDMOp/qrKu+HXMVzc3MKpIZEt441JI91gGLdMAKSevhUJO9+ZZJ03DY7N3HXJZ3jlysr3b1z3G249HO0Wm2ZUkZlBdt9CfiYL+JgOg9aho5hudDQpOJM3kVolz3a5KupL4X3WZSMZ9fhUs5os7iW2aO2ZUdsKWYsMIc6tJAOGOwz6mtC/LF0beJFW2ja2lilgVDIUbRq1BywyCSQc+ec9c0ne+Rhg3SjT/wCy2u+11ze+262lrt7jBvuO3kdpdgTKXtJgrSGNdTowXSNI9kNltz5Ct9e3twt/Zr3i9xMHUoF9ossLuWZj03C4A9awZOUrh7O8VzGJ7p1kIUt3SaSmFzjJOAd/+dby+4S7z2cg04gMpfrk64TGNO2+5olL09fkWVKlDdb9+5fwVt38r24bjdUpSrjjClKUBTFMVWlAUxTFVpQFMVTTXqlAUxTFVpQFMUxVaUBTFMVWlAUxTFVpQFMUxVaUBTFMVWlAeHiBGCM/HevQFVpQFMVTTXqlARG85GL8T+29+QNGjQVJI+7ePSr6wBGSwcrp3ZQc1pbfspmWLujfsync5hOolbd7ZMMJfcEbKGX8WnqCc10jFUxQEG4h2ctLHAglijEKTJhIZFQ96xbSFE20ODoKZOQeoIGL1n2fNHLC/wBoZu6kSTdXLHEEMTYYybajE2cgjTIVAHWpnimKArSlKAUpSgFKUoBSlKAUpSgFKUoBSlKAUpSgFKUoBSlKAUpSgFKUoBSlKAUpSgFKUoBSlKAUpSgFKUoBSlKAUpSgFKUoBSlKAUpSgFKUoBSlKAUpSgFKUoBSlKAUpSgFKUoBSlKA/9k=">
            <a:extLst>
              <a:ext uri="{FF2B5EF4-FFF2-40B4-BE49-F238E27FC236}">
                <a16:creationId xmlns:a16="http://schemas.microsoft.com/office/drawing/2014/main" id="{9A4D78E4-391E-464F-A5B8-F547DECDD624}"/>
              </a:ext>
            </a:extLst>
          </p:cNvPr>
          <p:cNvSpPr>
            <a:spLocks noChangeAspect="1" noChangeArrowheads="1"/>
          </p:cNvSpPr>
          <p:nvPr/>
        </p:nvSpPr>
        <p:spPr bwMode="auto">
          <a:xfrm>
            <a:off x="76200" y="-836613"/>
            <a:ext cx="2266950"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4098" name="Picture 2" descr="Soldier Field's Getting Some of the City's Best Fried Chicken and ...">
            <a:extLst>
              <a:ext uri="{FF2B5EF4-FFF2-40B4-BE49-F238E27FC236}">
                <a16:creationId xmlns:a16="http://schemas.microsoft.com/office/drawing/2014/main" id="{FCCD19EC-5C30-4D66-A202-09F99772E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662219"/>
            <a:ext cx="27432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Amazon.com: Chicago Bears Logo OriginalStickers0181 Set Of Two (2x ...">
            <a:extLst>
              <a:ext uri="{FF2B5EF4-FFF2-40B4-BE49-F238E27FC236}">
                <a16:creationId xmlns:a16="http://schemas.microsoft.com/office/drawing/2014/main" id="{72257CA7-98A9-4593-AADF-64E2DA0348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9771" y="2195781"/>
            <a:ext cx="2366962" cy="1586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0905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CBD271C9-72EE-481A-8D43-2ED6AD608C5B}"/>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D9AAEB3A-E809-4252-B735-FFCA7AF0F20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3.2</a:t>
              </a:r>
            </a:p>
          </p:txBody>
        </p:sp>
        <p:sp>
          <p:nvSpPr>
            <p:cNvPr id="75783" name="Text Box 4">
              <a:extLst>
                <a:ext uri="{FF2B5EF4-FFF2-40B4-BE49-F238E27FC236}">
                  <a16:creationId xmlns:a16="http://schemas.microsoft.com/office/drawing/2014/main" id="{0096E97A-78C2-4AF5-9012-7D16DD056A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Intro to Basic SEM Principles</a:t>
              </a:r>
            </a:p>
          </p:txBody>
        </p:sp>
      </p:grpSp>
      <p:sp>
        <p:nvSpPr>
          <p:cNvPr id="75778" name="Rectangle 5">
            <a:extLst>
              <a:ext uri="{FF2B5EF4-FFF2-40B4-BE49-F238E27FC236}">
                <a16:creationId xmlns:a16="http://schemas.microsoft.com/office/drawing/2014/main" id="{A570DC3E-BAC0-45E9-82D2-F1BBCFF1579C}"/>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28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Sports Business Financial Structure</a:t>
            </a:r>
          </a:p>
        </p:txBody>
      </p:sp>
      <p:sp>
        <p:nvSpPr>
          <p:cNvPr id="134152" name="Rectangle 8">
            <a:extLst>
              <a:ext uri="{FF2B5EF4-FFF2-40B4-BE49-F238E27FC236}">
                <a16:creationId xmlns:a16="http://schemas.microsoft.com/office/drawing/2014/main" id="{4E7CBE20-A95E-4746-8769-FF1006089B6E}"/>
              </a:ext>
            </a:extLst>
          </p:cNvPr>
          <p:cNvSpPr>
            <a:spLocks noChangeArrowheads="1"/>
          </p:cNvSpPr>
          <p:nvPr/>
        </p:nvSpPr>
        <p:spPr bwMode="auto">
          <a:xfrm>
            <a:off x="228600" y="1914197"/>
            <a:ext cx="55626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0" algn="ctr" eaLnBrk="1" hangingPunct="1"/>
            <a:r>
              <a:rPr lang="en-US" altLang="en-US" sz="2000" dirty="0">
                <a:solidFill>
                  <a:srgbClr val="000066"/>
                </a:solidFill>
                <a:latin typeface="Verdana" panose="020B0604030504040204" pitchFamily="34" charset="0"/>
              </a:rPr>
              <a:t>Major League Soccer’s FC Cincinnati, who had been sold out of their premium seating at the team’s stadium since their inaugural season, announced plans two years ago to build a new soccer-specific stadium that would hold fewer fans but offer more premium seating options </a:t>
            </a:r>
          </a:p>
          <a:p>
            <a:pPr lvl="0" algn="ctr" eaLnBrk="1" hangingPunct="1"/>
            <a:endParaRPr lang="en-US" altLang="en-US" sz="2000" dirty="0">
              <a:solidFill>
                <a:srgbClr val="000066"/>
              </a:solidFill>
              <a:latin typeface="Verdana" panose="020B0604030504040204" pitchFamily="34" charset="0"/>
            </a:endParaRPr>
          </a:p>
          <a:p>
            <a:pPr lvl="0" algn="ctr" eaLnBrk="1" hangingPunct="1"/>
            <a:r>
              <a:rPr lang="en-US" altLang="en-US" sz="2000" dirty="0">
                <a:solidFill>
                  <a:srgbClr val="000066"/>
                </a:solidFill>
                <a:latin typeface="Verdana" panose="020B0604030504040204" pitchFamily="34" charset="0"/>
              </a:rPr>
              <a:t>Despite the uncertainty surrounding the landscape of sporting events in the United States due to the pandemic, and an economic downturn, more than 2,000 fans plunked down deposits to reserve seats in the premium seating areas</a:t>
            </a:r>
          </a:p>
        </p:txBody>
      </p:sp>
      <p:sp>
        <p:nvSpPr>
          <p:cNvPr id="75780" name="Text Box 10">
            <a:extLst>
              <a:ext uri="{FF2B5EF4-FFF2-40B4-BE49-F238E27FC236}">
                <a16:creationId xmlns:a16="http://schemas.microsoft.com/office/drawing/2014/main" id="{43542E81-7948-446E-8688-0BCAA947837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75781" name="AutoShape 11" descr="data:image/jpg;base64,/9j/4AAQSkZJRgABAQAAAQABAAD/2wCEAAkGBhQSEBQUExQVFBUWFxQUFxgWFhUYFBcXFhcYFxsYFxYXHSYeGRojGRgXIC8gJSgpLSwuGB4xNTAqNSYrLCkBCQoKDgwOFw8PGjUkHyUqKi01LSw1NS4pMi8sLS0vLjIsLTUuNSouLSw0LiwsLCwpKjQ0LDAsLC0pLC00KSkvKv/AABEIALQA7gMBIgACEQEDEQH/xAAcAAEAAQUBAQAAAAAAAAAAAAAABgEDBAUHAgj/xABNEAACAQMCAwUFBQIICgsBAAABAgMABBESIQUGMQcTQVFhIjJxgZEUI0KhsVKyFmJykqLB0fAkMzVDU3SCg5PxFSUmNERzdaTC0uEX/8QAGgEBAAIDAQAAAAAAAAAAAAAAAAEDAgQFBv/EADYRAAIBAgMEBwcEAgMAAAAAAAABAgMRBCExEkFRYQUTInGBkbEyocHR4fDxFEJScjOCFSNi/9oADAMBAAIRAxEAPwDuNKUoBSlKAUpSgFKUoBSlKAUpSgFKUoBSlKAUpSgFKUoBSlKAUpSgFKUoBSlKAUpSgFKUoBSlKAUpSgFKUoBSlKAUpSgFKUoBSlKAUpVDQFaVaNwo/EPrVPta/tCsHUgt5Oy+BepXlXz0r1WSd9CBSlKkClKUApSlAKUpQClKUApSlAKUpQClKUApSlAKUpQCvDygdf7f0o6kjY4rWXvGTFsy6vUdPnnx9KorVo0leWS4lkKbm7RM1rxR1yB5lTisRuYIegbP1A+tYJ4yjZLPgDc6tlHxPQfOopzfzAjoqW91DEdYMkoQysFXfSgA0kseuSNs+dc2WNnP/E15fK/ozdp4Nydtlt8vwZ3Nvavb2R0Nrkk8FjXA6Z3lfC+XTNc94h26XLkiKCBPLW0kz/kVH5VK7XnOy0iObVMDgMxjGg+rR9B8hW6tzbaAbeNUU9DEEVD8lFVvFbEL1YXfNu3oXVOj6tOWaaXd9Tlo7VuK5BwuM5x9kOCPLOM4PxrbjtzYxShrdY5tH3JVyy69hmRXAOBuw69MHrmpJf8AFrqLcW4kXzSVj9V05H0qzZcdt7zEUiAuxCiOVVcFj4KSMZ9NjUfqlJbXU3XJ39EWvoyrsOcZXXn52eRxmW/laXvWlkaUnUZC768+eoHI+VfRnZPzI95w1GlbXLGzwux6toPss3qUK5PicmoNxrsohlYi3VrebchBloicZ3Q7qPVT8j0roHJXZ7b8OUNGGMzRqkrl2w5G5OjOnqdtthXVw+IhXjeKtbicmrSlTdmSylQDn/tWhsUMcBSe5ORpDApEdxql0+v4Op9K4/x/tJv7zT3k5jVeiwaogT5sVbU3zOB5VslJ3VO07h2tke6SJ0Z0ZJdSMrISpB1DHhUjtL6OVA8TpIh6MjBlPwZdjXyDLOXYszFmYlmZiWZiTkkk7k+prc8q85XPDnZrZ1AfGuNxqjbHRiuQQ38YEGhJ9WUqOci85x8RtRKmFkXCzR53jfHT1U9QfEeoNSOhApSlAKUpQClKtNOobTkaiM48cefwoC7SlKAUpSgFKUoBSlY814F9T5CsZTUFeTJSbyRdljyMZI+FYVzFpGEi1k+ZAX5k15e/Y+Q/M1ZM7ftGufVxNKWi8fz8jYjSkiPcf5Emu8arjuwP82AWiHqE239STWsuuTbyxtz9i7u7Zm1OkmYjgDGUw+CfAgnyxU1N0wGSxA8zjFY78fA6Et8B/Wa1+uwyhszTtz/JvfqMXKn1UX2eCS9bX95xviXEeL76+FqMdf8AA2k/MM2a1EvNfELY5MC22rAObRo1OP5e2a7x/Cc/sfnion2libiFskES6R3gkk3XJ0g6VAJHic/Ks4V8C+zl4owUMZLs3fnZetiAWnadO2A5RG6bRgqT0GPEfOtnJzTOkytIsXeRMGxJCquCpBwTsw3FW+zbkxP+kdUzgtbYcQthZDJ+A6cklVxqyNsha7HexRygiSGJx0IdFf8AeFZShhoO8VZ9x0aWPnRvTr0oyfFWv5q68jlN526TpnRFbO3TIWTA+La9/gKjvHu0riPEF0A91GRhlg1IG89UrHVj0BA+NdcbkOwZtX2KDP8AFj0/kpwK8y8H4bD78dqmP22Un+azE/lVv6yKyimznqFKtO81b/zBfFu/uOD2nLpJALAfxUGpvy//AGpBacjybabSdz4Fo3/QgCurLzhw+HZJY19IYm/+KjNY83aVaDp3zfCPH7zCqpYipLRHWo0+r/xYW/OV38El4HOn4FcRje3mQf8AlPj8hisCVFbZgG9CAT+fSu/cHPfwrLh4w41KrYDafAkAnGRg49a8cV5bjmGJY0l9WX2x8GG/51naqltOJbHp6Kbp1YZaZfLT3nCuAXcthcd/aEKxBVo3yYpF8mwcgg7g+HzOe78qcyre2yTKArYxJHnUY3HVSds+YONwQa57x7s3KgvasW84nPt/7Dn3vgd/Wo/yzxqe0uQYVLMzCNoiCNZzjSR4MD0Phv4Zq2liLmOI6PwuNpurhXsyW7ReK3d6yO+UrxGxIGdq91unkRTNKo1AavjfFjFoSMB55SViUkhdt2d8bhFG5I9ANyKvcN4b3SnJLyMdUjtgM7fDwUdAo2AqJcocTFzxO9kY+0gWKIZ6RK7hsD1YKT/K9ana1jF3zNvE03Qapb7JvxV7dy9b8itM0qzdRFl2YqeoI8/UeI9KluyyNVF7NM1EeNdotvYsIrpgkxGVQbhh0Dajsikj8VaO55tvbn/EIyoencoXJHh96Rj6YqISU1tISWy7M6NNOqDLMFHmxAH1Naybmy0U4M8ef4p1fu5rnUnLV5IdTQyufN2Bb+k2a1nMXAb6KBu7t3Lt7Iw0eVB6sPa646fH0rJtRV2wk3kid3vatw4MU+1oCCQfZk2I8MhcfOsnhvMdpOAUuYip6HVjPw1AV86x8PMEhFzBL7IB7vGnUeo1tvhfHxJrIvubp5NlIiXphOuPLUdx8sVrSoQqvabv6Ft5QytY+kuJcctbVdUsijIyB7zt/JUbn41BeN9rDtlbWMRj9uTd/kg2HzJ+ArhySFTkEhj4gnUf6zUi4ZZ3j4OML+1MMfQD2j9KzcGsoZHSwNbBQd8TFt+a8sviby44zO7l3mlLfta2H0AOAPTFXouZblekzH+Vpb9RWy4Lw61X/vMcsx843CoPghw31Y1tJ7zl8eyztG3lqlJHxKlhWvLDbWckvE78umcD7Kg2v6q3vaNPDztOPeWN/kVP9E/1VmR8+jGXhIHiVkGP6QH61r+JcItJVP2G+hB8BPJGfzUgr8wag3HOD3MRzOCVzgOrLJET5KybD4HBrShhsNVlbR+K92RRisfg4xvTptvyXj+PElPNnNthdR7xzGZP8VJHoVkbw+8zuufDf0wd623AefCLTQt5cySYX2pYYnZDjdfe1Fc+JYmuVA1et9asGQNkeSn6dNxW7+jhGGxFs4NHExdfbnC64L63v4nULaGe+B1Xuo+KM0moDz7sYUj1FZtvyFGPfkZvRFVB9Tk1DOCNLMyhY3WUdMezkjxUkjf0roVndXccLGaHvWUZURsnev6FScZ+B38ia5eLdWm7Rmu7JM9XXrOEFOjO0XnayT8rXPcXK1sox3Qb1YsT+tZnDeR7aaUfdaVUhm0swBx+EjON/wBKgcXaBd3dwltZwRxSSMUHeEu6kAliwIVV0qGJ2J2Ndw4Dwg28CRl2lYbu7dXc7scDYDPQDoMCrcNgsRtqdWWXC/2jz1bpSdmoSd+N2bBVxXqlK7pwy3LEGGDWoblK3Nytw0eZU3DZxkjoWA2YjwJrd0rBwi3tNZlkKk4X2Xa4pSlZlYqjVWlAcn5p5RurW6a6tNZUsz/d7vGWOWBX8SE58D19Kpw/tfmUYmhjlI2JVjG3zBDDP0rrGKwr7gkE3+NhjkPTLIpP1IzVLptey7Hbh0nSqQUMVSU7K11k7ffMhUfbFF+K3lHnhkP6kVZvO11GRlSGVSRs2qLI9QDkZ+tSSXs7sG/8Oo/kl1/Q1j//AMvsf9G//Fk/tpapxLFW6JetOX3/ALEBbm22x/k9JHyW7yebvJNR/Fkx7H4YrVXvaTxGLPcCJU/iq7kD1V2x9BXVF7MbAf5pj8ZJCP1rLh5BsV3FtGfjqb94mq3QcpqcrNomriejXTcKcJLn+Wzg1x2sX0m0s5PpGwi/dFSXljmQLbtphnlnfVJgAOSfdXUc5Cjxz5113+Clou6W8UZ/aSNEb+cozWm4fyOI2kkSQs0rFiZACcZJAyvhnfp5eVa2NpymtlRvv1+/UqwmNjGnKFSWW5WSz5tZvLic6teVbmZi8uIix1MZDlsn+LHqPyrdW3Z3ZHe4eSc+SRiNf52S35ipi/L0o6BT8G/tFWzwSb9j+kv9tc7rsXHSn7mb9XpDr47Epq3BW+OZGJuTbSME2cbRN4a8MD8W3kHyJ+FQzj6cShyRAmj/AEkIM3zIPtD+bXWxwKb9gD4stXY+XZfEovzJ/QVbTxWOvnC/erfficqdHDWylbxufNd1xWWX35XceWcL/NG1YwFfSXEuy+1ut7hVZv20Xu5P+IDk/PNaGfsOgj3gIkPlcEn6Mu31X512qU5TV5R2X4P0OdNRi8nc4bDbmQ4VS58lUt+g2ra2nJ9wSDoWL1ZgrfRcmunXXLdxAMNAyqPGNQyf0OnzFa5WFX2MLmji4JOsZ+9SR/DKso+BfP0JFRu74tcIxRx3bDqNO/xyc5HqK6DWJxLhkc6aZBnHukbMp/in+roaw6uPA3/+Txeyo9Y7d/x1OfNxOU/5xvlgfmKlHAue5No7iV/JZNR+kn/2+vnUe4xwR7Zva9pD7rgbH0P7Lela+odOL1SNadarP25N97bOx8t2atxO2mIBk1n2+rMDE43Pj7Pj5V2IV889jd7K3EoYfejVZZMHrHpQjKny1ONjtvX0OKysloVSk3ZPcKUpQxFKUoBSlKAVEe1LmWWx4c00BAkLxxqxAYLrbc4OxOM1Lq5327f5J/38H7xoDmljzvx2ZdUMlzKoOktHbo6gjwyE67j61l2Ha/xO0mC3gMijBeOWIRTaT4qQBvjOMgg1Iexvm+ztLCSO4uYonNxIwV2w2kqgBx5Eg1He2fmq1vLiD7M6yiKOUPIo9k62QqoY+9p0sfIavjQk79ZXiyxpIh1I6q6nzVgCD9CKv5r525i57uYLS04fBI0RjtoO+aPIlZ5EDrEre8uFZc4wSTjwrO5Vt77hCXl/dROAbfRGJpNTNM8segMuosPM9DgGhB3iSZVGWIA6ZJwPqa9Zr5p5f5KveOPLO0qtpbS0s+psuRq0IqjYAEbDAAI61mcq8bueCcTFrOx7rvEjmjDFotMmNM0efd95W2AyMgjIoTY+iiat28ikeyQcbbEHp8K5H2i8n8W4leFVVRZqyrGDMoTG2qWRF3Y5ztgkAYHrB+b+QZeENDILmMuxwvc6op0IBJYDJOjbGrPiNt6iwJx2xc83ljfQrbTaEMHeFSiMrN3jjfUM4wAOtdU4NfGa3hlIAMkcchA6AugbA9N6+bOf+NSXcdhPLvI9kwYge8UnlTVgeenPzqRc8c/tJa23DrQk/dWyztHuzvoTEEZXrvjVjqcL51IO+5ry8oHUgZ8ziuP23BH4DwmW8c6r6QJGpYl1h7wgBVycHTuxPiQB0qH8tdn93xoS3LzL7LFO8n1yM7gBioA91RqG/QZwBtQg+k81QtXz72d8w3PDuKrYyuTGZfszx6iyI59x4s+6NWnpgENuMisXmPit1x3iRtoTmLW6wxliIlSPYyyYzknGc4PUAUB9FJKGGQQR5jcfUVi3nB4Zf8ZEj+pUZ+vWvnbj3KF7wKWKZJVXWcLJDqUal9opIjDcEb4OQcHpUq7QO0qaXhdi0LGE3YkMpQkMO5IR41bqAZD1G+BigOiz8j2TMQAUbrhJCD8dJJ2rGfs1h8JZh/MP6rXHuD9kcl1Yi6t57eWTTr7lQe8B66Gkz7MvoQBnx8amfIvMnELTh999shnxbQtNA06tkkBvui53Yagp8wCfSgJPddmluVIkmkKNsQ3dAHPhuv8Afatba9g/Dwcs9zIPANKAPh7Cgn61yvl3l+TjV3J395Gs2A2Zsu8hJPsxR6gAox0HTI2qRcq8F4pwjiSRiKaS3MirL3Ss1u8bkDvFH4WXOfA+yQcg0JOqcL5RseGhpYIAjadJbLNIwJG2pyepA+lbmLiqGIyZwoyDkbgjwrS8ZsZQWkZgU1eyNROATgYGMV6s+HtNbAKQMSMd84O3pXIljK3XShGO52XHmbyw9Pq1Jy3mV/CdM7I+P9n9M1s7G/WVdSn0IPUHyIrWSWkMUOmTRq079NRJ8R49awOCOyLNJ4BOvgWGT/f41EMTWp1YxqtO6bdtVkJUac4OUE1Z795uL7jscbY3Yjrpxt8SapZceSRgu6k9M43+BB61ouFyRqzNL7R8BjJJOSTj+/Ws2K3t5pMozRtkHTgAEjyyP0qunjK1RqSlHN+zvt38TOeHpwTTTyWu65JKVQVWu4c0Vzvt2/yT/v4P3jXRKh/apy5NfcP7m3CtJ3sT4ZgowpJO5oDk/Z/2Vjidq05uWh0ytFpEauPZCnOSw/aqb8F7BbaKQPPPJcBSCIyqxocb+3jJYemQPOt32S8rz2FlJFcqqu07yAKwYaSqAbj1BqbUJPnC9OeaN9/+sY/yZMfTA+ldP7cYSeEOQMhZYGPw1gfqRUYuOzS+PHftgSPuPtiz571dWgEZOnzwOlda4xwmO6gkglGqORSjDocHxB8COoPmBQg+f+z/AJGuOIQytBfG30SaWjBmzuqkSYR1GG3GcfgNZnE+ysLMUn4va997IKyljLvjSPblLeWBS57JuK2czGzcup2EkM3cuy+AkQkb/UZ6VveQux6dbpbviDLqR+9WPX3jvINw8snTY4OMkkgZxjcSaLmjmG+4nxZ7GGZoo++kgRA7RpiMHU8pT2m91jj4ACsHnvs0XhdvFI1x300sujAQIukIzMdyzsQdO+fHpvUk517Kb1b9rvh5Da3MwCuIpYpD72knZlJyeviQQep1q9lfF76dWvZNA6GSWVZHVc7iOOPbPjjYbb0BD+YDi14b/qkp/wDdTVdv+FXPC5rSfK6nSO6gdc6D0JQ5xuNQDDxD+u3Qu0XspuZntksY0MMFqIBrkCtkOx8euQQc+ZNSnnDkR7zhEMAC/aYI4THkjTrRAjpq8mGofSgNJ2ocdS85ejuI/dkltzjxVgxDKfVWBHyrN7Bf8lyf6zN+7HURt+zXiwsJ7No4yjyRTp9+uFdD7fh0ZcfNR5muh9lHLE9jYvFcKquZ5JAFYMNLKgG4+BoDk/FB/wBqT/6hB+sdaHk3gUlzerbJP9mlIlUP7edSZJTKMp3wfH8NdM4p2Y3h46t4gjeA3MFwTrCuoUrqGkjcjSenXarPP3Y9O1011YEEu3eNHr7t0l6l4n6bnfGQQemRsAMDjXZLLGi/a+LRKpY6e/Muktj8IklxnHlWVe8v8NThVva3XEIg4aea3uI1Z0w0hDAAZDLnYjI3HWtXbdk3FbyZPtrlUGxkmm751UkZEaAnc/Ibb1OOeeyhbmzt47QiOS1Uxxh86XQ41K7AZDEgNqx1z50IObXvZLfwKLi3KTppEiSW7skpQ+0CFOGzjfAJrednHaKZEuLbiUve232dmMkmSyoWWJkdhuysJFAJ39awrfkrmCOH7MhkWHBXQtzEECnqAc6lX0FSzknsaENvcreMpkuYjBiPdYkOG2Yj2n1BTnGPZHWhJCX7K1u+8bhd3DdxIQCkmqORM5wCxXS2w97C9Kw+H8z8R4PdCKVpAEKa4JH7yNkJ6oSTjIzhlI3FbePsx4zYzMbNs59nvIZVTWvhrjk8fjnBzg1kWPZRxCaZ7riHt6B3pTvQ887INSxZUaUUkAeg2A3yAOx8wH/ByfVP1FYnB+JJFCNZxlnxsT0x5VF+UeP3l9HOkyq2nu2VlQxgEkHQQ23u74zqXBDbkCpNHwR2twpGl1dmGTkb42OPP+quRiI1ViXOmrvY8NTepOm6OzN/u+BnXnCUnw+oglRgjpjcjb51obGZtEsecgxyHHgCvl8d6yVgu1XQA2npsV6ejdaz+D8GMeWkxkjTgbgA9d/EmtZwliKsXCDi89pvL8lqkqVNqUk+C1MDgNgkrMXGrSBgeG+dz9Ks8ZtRFL7G2wcDyOT0+lZDcKmhcmHceGMZx5EH9arb8Glkk1zbDbOSNRx4ADYCqOok6Soqm9u/tWy8y3rIqbqOfZtpv8iRxNkA+YBr3VMVWvTI4wqNc88TkhS37uUQd5cJG7kKQqMrZJ17eAqS1o+aeCNc/ZgAhWO4SVw/RkUMCMYIJ36Gole2Rs4WUI1YuemfoRZ+Z5IzdIbwTJHFHKJ4o42aNmkCd3gHQ2Qc9dvka3vEue4YJZI2jnbuiokdI9SIGGQzHPTfHntV7mPlkSWM1vbpFGZNPRQi5DA5OkeQrE4hyxK6cRAKZutHd5J20oFOrbb86rtOOn3r9DfU8LVtKatnyX8FfJf2duXfdLzqksNyI1lilS3lnj71NOpQp0yICdxnHWq2/MwjKNPKwAsYrh10DTlmALhhvqJ9nTjG9V4ryvJLOzgoFaxktdych3zg4A93cf2Vr5+SZ5oysjRqTYpa5UsRrjl1qdxnSQFyfPO1HtiEcI0k3ZO197XuNonPMXdu7xXMenRpV4iGk7w4QR42JJ8OtbDgXMCXQfSro8bBXjkXTIhIyMjfYjxrSXfCL+4j+9+zK8UkMsIXvCrPG2SXJ6K3l4enWtfNe3Vi7zyRJJLdOupYy+iNYV0qoYKSXbWfp41O1JPPQw/TUakXGnbb3K9+Hutd34q3fJeVbx5EuC7Fit3dRrnGyJKQqjHgBUK/hfOE1Leh7jvii2piU6/vSgXUMHdcHNTHk6IqlzqBGby7YZBGQZSQRnqPWo/LyjevbG1P2URNIza8yNKoaUyZUYxq3x/fNKie4jo+VFX622sdbaZ31T5aWfBkgvebkhlKPDcKodYzL3f3IZ8Y9rOSNxuBitNxDmmeJJmGXK8QW3XCqcR6YzoAyNzkgHzNWOJ8lXMk8h+7dWmSVZXlm1qisp7vu/cyNPX1rLv+VrlvtAQw4a6jvItRfJZdOUfA2GFG4/5Ytzd/viX0oYSGzdp6Xv3r6+WhlfwtSFrlpHldUmij0d0uYzIuQq6Tl/XO9W37R4Rq1QXQMe8oMW8S+DvvsD9atycpztJK5Mf3l3a3IGptlixrG69c9Ky73luVzxEgp/hUUaR7nYrC0Z1bbDJHnU9v78foV2wf7s8lvt/FPdzk/Dvvc4pzzBC+nTLKAiyyNEmpYkYZVnORjI3+FVm51iE3cpFPK33RJjjyoWUAqxYkYGCOvrWou+VLte9WAwlbmCGCXWXBjMcRiLJge0NJPz8K3PBOXWhmuCxBSSO2iXGdX3URjYkeGc7bmpTm2YTp4SMLp3duOr7N75ZWvLvseuHc4xTSrGFlUSau6kZMRTack922fIE7gZFeZr6QcXiiDnuzaTSFNsF1ljUN55AJHzrT8t8mSwTxa44CkOrTKJJzI2xCkRk6EODv4eVbSeJv+moW0tp+xTrqwdOTNEcaumcA7VlBya7Rr4uFGE7UXdW+fwt9NDFvuZni4ukDH7mSJB0HsyuzhTq676dOPWsbg/OLy3d4SHeCJAY0RNTthtBZQBlssG/uKz+NcoG5uJ2ZgsckEUalffWSOQuGx02+PnWBdckTKJVt3VFNvbwxksyse6fUwYqMgMMjIPjWHb9TfhLBygk7KTjFctVd9+7uXM2ac8Rb95HNEyvEjrIgDIJThHbBI0Z2yDtkVtbHjCSyzRIGzCVV2x7Gphq0g+JHj5VCTy39nhvJLvuoIpYUQBHkkKOp9k5fcnVpI364qS8j8PaOzQyZ72YmeUnqXk339QoUfKpjKTdmUYmhh4U3Om96XK9k35Zp570anjl9eQTLIZlw86xQ2yqG7yIkAkt7wfBJJ6DathwS/uDxC6hmkVkRY3RVXAUOTgZ6k6QMmsNuCX3217nFtJ+CLW8uYos7hVUYDMOp/qrKu+HXMVzc3MKpIZEt441JI91gGLdMAKSevhUJO9+ZZJ03DY7N3HXJZ3jlysr3b1z3G249HO0Wm2ZUkZlBdt9CfiYL+JgOg9aho5hudDQpOJM3kVolz3a5KupL4X3WZSMZ9fhUs5os7iW2aO2ZUdsKWYsMIc6tJAOGOwz6mtC/LF0beJFW2ja2lilgVDIUbRq1BywyCSQc+ec9c0ne+Rhg3SjT/wCy2u+11ze+262lrt7jBvuO3kdpdgTKXtJgrSGNdTowXSNI9kNltz5Ct9e3twt/Zr3i9xMHUoF9ossLuWZj03C4A9awZOUrh7O8VzGJ7p1kIUt3SaSmFzjJOAd/+dby+4S7z2cg04gMpfrk64TGNO2+5olL09fkWVKlDdb9+5fwVt38r24bjdUpSrjjClKUBTFMVWlAUxTFVpQFMVTTXqlAUxTFVpQFMUxVaUBTFMVWlAUxTFVpQFMUxVaUBTFMVWlAeHiBGCM/HevQFVpQFMVTTXqlARG85GL8T+29+QNGjQVJI+7ePSr6wBGSwcrp3ZQc1pbfspmWLujfsync5hOolbd7ZMMJfcEbKGX8WnqCc10jFUxQEG4h2ctLHAglijEKTJhIZFQ96xbSFE20ODoKZOQeoIGL1n2fNHLC/wBoZu6kSTdXLHEEMTYYybajE2cgjTIVAHWpnimKArSlKAUpSgFKUoBSlKAUpSgFKUoBSlKAUpSgFKUoBSlKAUpSgFKUoBSlKAUpSgFKUoBSlKAUpSgFKUoBSlKAUpSgFKUoBSlKAUpSgFKUoBSlKAUpSgFKUoBSlKAUpSgFKUoBSlKA/9k=">
            <a:extLst>
              <a:ext uri="{FF2B5EF4-FFF2-40B4-BE49-F238E27FC236}">
                <a16:creationId xmlns:a16="http://schemas.microsoft.com/office/drawing/2014/main" id="{9A4D78E4-391E-464F-A5B8-F547DECDD624}"/>
              </a:ext>
            </a:extLst>
          </p:cNvPr>
          <p:cNvSpPr>
            <a:spLocks noChangeAspect="1" noChangeArrowheads="1"/>
          </p:cNvSpPr>
          <p:nvPr/>
        </p:nvSpPr>
        <p:spPr bwMode="auto">
          <a:xfrm>
            <a:off x="76200" y="-836613"/>
            <a:ext cx="2266950" cy="1714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pic>
        <p:nvPicPr>
          <p:cNvPr id="5122" name="Picture 2" descr="FC Cincinnati - Wikipedia">
            <a:extLst>
              <a:ext uri="{FF2B5EF4-FFF2-40B4-BE49-F238E27FC236}">
                <a16:creationId xmlns:a16="http://schemas.microsoft.com/office/drawing/2014/main" id="{3F7681C6-85A3-4C62-ADE0-3405B11A55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2286000"/>
            <a:ext cx="1560512" cy="161509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FC Cincinnati releases new renderings of West End Stadium ...">
            <a:extLst>
              <a:ext uri="{FF2B5EF4-FFF2-40B4-BE49-F238E27FC236}">
                <a16:creationId xmlns:a16="http://schemas.microsoft.com/office/drawing/2014/main" id="{3654782D-C46E-4A73-AF69-5E72CA30D0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616688"/>
            <a:ext cx="2642173" cy="1585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78234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2">
            <a:extLst>
              <a:ext uri="{FF2B5EF4-FFF2-40B4-BE49-F238E27FC236}">
                <a16:creationId xmlns:a16="http://schemas.microsoft.com/office/drawing/2014/main" id="{F94AEB16-7BEC-4303-8976-509D5CC2923C}"/>
              </a:ext>
            </a:extLst>
          </p:cNvPr>
          <p:cNvGrpSpPr>
            <a:grpSpLocks/>
          </p:cNvGrpSpPr>
          <p:nvPr/>
        </p:nvGrpSpPr>
        <p:grpSpPr bwMode="auto">
          <a:xfrm>
            <a:off x="0" y="0"/>
            <a:ext cx="9144000" cy="976313"/>
            <a:chOff x="0" y="0"/>
            <a:chExt cx="5760" cy="615"/>
          </a:xfrm>
        </p:grpSpPr>
        <p:sp>
          <p:nvSpPr>
            <p:cNvPr id="77830" name="Text Box 3">
              <a:extLst>
                <a:ext uri="{FF2B5EF4-FFF2-40B4-BE49-F238E27FC236}">
                  <a16:creationId xmlns:a16="http://schemas.microsoft.com/office/drawing/2014/main" id="{DE984CC6-5CEE-413F-A9D1-E42F0991A30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77831" name="Text Box 4">
              <a:extLst>
                <a:ext uri="{FF2B5EF4-FFF2-40B4-BE49-F238E27FC236}">
                  <a16:creationId xmlns:a16="http://schemas.microsoft.com/office/drawing/2014/main" id="{7AFFAB1C-5C78-45BD-85ED-76F3462419B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7826" name="Rectangle 5">
            <a:extLst>
              <a:ext uri="{FF2B5EF4-FFF2-40B4-BE49-F238E27FC236}">
                <a16:creationId xmlns:a16="http://schemas.microsoft.com/office/drawing/2014/main" id="{0E8C06F0-D2DB-473E-8972-1C47982A7599}"/>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E722B51E-2929-4013-AA11-9DA87903205B}"/>
              </a:ext>
            </a:extLst>
          </p:cNvPr>
          <p:cNvSpPr>
            <a:spLocks noChangeArrowheads="1"/>
          </p:cNvSpPr>
          <p:nvPr/>
        </p:nvSpPr>
        <p:spPr bwMode="auto">
          <a:xfrm>
            <a:off x="381000" y="1752600"/>
            <a:ext cx="8610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Teams today strive to create value wherever possible and the addition of premium seating options provides a lucrative revenue stream. AEG (owners and operators of the Staples Center which plays home to the LA Lakers, Clippers and Kings as well as concerts and other events) told </a:t>
            </a:r>
            <a:r>
              <a:rPr lang="en-US" altLang="en-US" i="1">
                <a:latin typeface="Verdana" panose="020B0604030504040204" pitchFamily="34" charset="0"/>
              </a:rPr>
              <a:t>Hollywood Reporter</a:t>
            </a:r>
            <a:r>
              <a:rPr lang="en-US" altLang="en-US">
                <a:latin typeface="Verdana" panose="020B0604030504040204" pitchFamily="34" charset="0"/>
              </a:rPr>
              <a:t> that the venue</a:t>
            </a:r>
            <a:r>
              <a:rPr lang="ja-JP" altLang="en-US">
                <a:latin typeface="Verdana" panose="020B0604030504040204" pitchFamily="34" charset="0"/>
              </a:rPr>
              <a:t>’</a:t>
            </a:r>
            <a:r>
              <a:rPr lang="en-US" altLang="ja-JP">
                <a:latin typeface="Verdana" panose="020B0604030504040204" pitchFamily="34" charset="0"/>
              </a:rPr>
              <a:t>s various premium seating areas generated over $100 million in revenue last year.</a:t>
            </a:r>
            <a:r>
              <a:rPr lang="en-US" altLang="ja-JP" sz="1800"/>
              <a:t> </a:t>
            </a:r>
            <a:endParaRPr lang="en-US" altLang="en-US" sz="1800"/>
          </a:p>
        </p:txBody>
      </p:sp>
      <p:sp>
        <p:nvSpPr>
          <p:cNvPr id="77828" name="Text Box 10">
            <a:extLst>
              <a:ext uri="{FF2B5EF4-FFF2-40B4-BE49-F238E27FC236}">
                <a16:creationId xmlns:a16="http://schemas.microsoft.com/office/drawing/2014/main" id="{F80A4FC3-2911-47BC-A6D8-05C4ECE7220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77829" name="Picture 13" descr="staples">
            <a:extLst>
              <a:ext uri="{FF2B5EF4-FFF2-40B4-BE49-F238E27FC236}">
                <a16:creationId xmlns:a16="http://schemas.microsoft.com/office/drawing/2014/main" id="{AEB19A23-7211-48E1-B824-FD6038E04C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0000"/>
          <a:stretch>
            <a:fillRect/>
          </a:stretch>
        </p:blipFill>
        <p:spPr bwMode="auto">
          <a:xfrm>
            <a:off x="3200400" y="4876800"/>
            <a:ext cx="2895600"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C5FDC8C2-20B9-4981-B71A-9F7851C88873}"/>
              </a:ext>
            </a:extLst>
          </p:cNvPr>
          <p:cNvGrpSpPr>
            <a:grpSpLocks/>
          </p:cNvGrpSpPr>
          <p:nvPr/>
        </p:nvGrpSpPr>
        <p:grpSpPr bwMode="auto">
          <a:xfrm>
            <a:off x="0" y="0"/>
            <a:ext cx="9144000" cy="976313"/>
            <a:chOff x="0" y="0"/>
            <a:chExt cx="5760" cy="615"/>
          </a:xfrm>
        </p:grpSpPr>
        <p:sp>
          <p:nvSpPr>
            <p:cNvPr id="79877" name="Text Box 3">
              <a:extLst>
                <a:ext uri="{FF2B5EF4-FFF2-40B4-BE49-F238E27FC236}">
                  <a16:creationId xmlns:a16="http://schemas.microsoft.com/office/drawing/2014/main" id="{95AEF7C8-B2D8-4FF0-AD8A-A73537C708F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79878" name="Text Box 4">
              <a:extLst>
                <a:ext uri="{FF2B5EF4-FFF2-40B4-BE49-F238E27FC236}">
                  <a16:creationId xmlns:a16="http://schemas.microsoft.com/office/drawing/2014/main" id="{ADAC37BD-5C8E-42BE-837A-3E4B800E5CD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9874" name="Rectangle 5">
            <a:extLst>
              <a:ext uri="{FF2B5EF4-FFF2-40B4-BE49-F238E27FC236}">
                <a16:creationId xmlns:a16="http://schemas.microsoft.com/office/drawing/2014/main" id="{770510C3-DECB-43C3-A3D6-BDF9AB9F8EA4}"/>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30895C55-8C29-400D-957D-00F8F129CB9D}"/>
              </a:ext>
            </a:extLst>
          </p:cNvPr>
          <p:cNvSpPr>
            <a:spLocks noChangeArrowheads="1"/>
          </p:cNvSpPr>
          <p:nvPr/>
        </p:nvSpPr>
        <p:spPr bwMode="auto">
          <a:xfrm>
            <a:off x="381000" y="1752600"/>
            <a:ext cx="86106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a:latin typeface="Verdana" panose="020B0604030504040204" pitchFamily="34" charset="0"/>
              </a:rPr>
              <a:t>When the Atlanta Braves moved to SunTrust Park in </a:t>
            </a:r>
            <a:r>
              <a:rPr lang="is-IS" altLang="en-US" sz="2000">
                <a:latin typeface="Verdana" panose="020B0604030504040204" pitchFamily="34" charset="0"/>
              </a:rPr>
              <a:t>2017</a:t>
            </a:r>
            <a:r>
              <a:rPr lang="en-US" altLang="en-US" sz="2000">
                <a:latin typeface="Verdana" panose="020B0604030504040204" pitchFamily="34" charset="0"/>
              </a:rPr>
              <a:t>, their premium seating inventory increased from 340 to over 4,000</a:t>
            </a:r>
          </a:p>
          <a:p>
            <a:pPr eaLnBrk="1" hangingPunct="1"/>
            <a:endParaRPr lang="en-US" altLang="en-US" sz="2000">
              <a:latin typeface="Verdana" panose="020B0604030504040204" pitchFamily="34" charset="0"/>
            </a:endParaRPr>
          </a:p>
          <a:p>
            <a:pPr eaLnBrk="1" hangingPunct="1"/>
            <a:r>
              <a:rPr lang="en-US" altLang="en-US" sz="2000">
                <a:latin typeface="Verdana" panose="020B0604030504040204" pitchFamily="34" charset="0"/>
              </a:rPr>
              <a:t>Dennette Thornton, Senior Manager, Groups and Premium Membership for the Braves tells SEAT Magazine:  “Moving from Turner Field to SunTrust Park, we definitely put an emphasis on premium.”</a:t>
            </a:r>
          </a:p>
          <a:p>
            <a:pPr eaLnBrk="1" hangingPunct="1"/>
            <a:endParaRPr lang="en-US" altLang="en-US" sz="2000">
              <a:latin typeface="Verdana" panose="020B0604030504040204" pitchFamily="34" charset="0"/>
            </a:endParaRPr>
          </a:p>
          <a:p>
            <a:pPr eaLnBrk="1" hangingPunct="1"/>
            <a:r>
              <a:rPr lang="en-US" altLang="en-US" sz="2000">
                <a:latin typeface="Verdana" panose="020B0604030504040204" pitchFamily="34" charset="0"/>
              </a:rPr>
              <a:t>Various levels of premium seating included:</a:t>
            </a:r>
          </a:p>
          <a:p>
            <a:pPr eaLnBrk="1" hangingPunct="1"/>
            <a:r>
              <a:rPr lang="en-US" altLang="en-US" sz="2000">
                <a:latin typeface="Verdana" panose="020B0604030504040204" pitchFamily="34" charset="0"/>
              </a:rPr>
              <a:t>Champions Level: 12 suites at $500,000 per year</a:t>
            </a:r>
          </a:p>
          <a:p>
            <a:pPr eaLnBrk="1" hangingPunct="1"/>
            <a:r>
              <a:rPr lang="en-US" altLang="en-US" sz="2000">
                <a:latin typeface="Verdana" panose="020B0604030504040204" pitchFamily="34" charset="0"/>
              </a:rPr>
              <a:t>SunTrust Club: 160 seats at $450/ticket</a:t>
            </a:r>
          </a:p>
          <a:p>
            <a:pPr eaLnBrk="1" hangingPunct="1"/>
            <a:r>
              <a:rPr lang="en-US" altLang="en-US" sz="2000">
                <a:latin typeface="Verdana" panose="020B0604030504040204" pitchFamily="34" charset="0"/>
              </a:rPr>
              <a:t>Delta Sky360 Club: 1,500 seats at $225/ticket</a:t>
            </a:r>
          </a:p>
          <a:p>
            <a:pPr eaLnBrk="1" hangingPunct="1"/>
            <a:r>
              <a:rPr lang="en-US" altLang="en-US" sz="2000">
                <a:latin typeface="Verdana" panose="020B0604030504040204" pitchFamily="34" charset="0"/>
              </a:rPr>
              <a:t>Infiniti Club: 24 suites at $250,000 per year and 1,200 seats at $92/ticket</a:t>
            </a:r>
          </a:p>
          <a:p>
            <a:pPr eaLnBrk="1" hangingPunct="1"/>
            <a:endParaRPr lang="en-US" altLang="en-US" sz="2000">
              <a:latin typeface="Verdana" panose="020B0604030504040204" pitchFamily="34" charset="0"/>
            </a:endParaRPr>
          </a:p>
        </p:txBody>
      </p:sp>
      <p:sp>
        <p:nvSpPr>
          <p:cNvPr id="79876" name="Text Box 10">
            <a:extLst>
              <a:ext uri="{FF2B5EF4-FFF2-40B4-BE49-F238E27FC236}">
                <a16:creationId xmlns:a16="http://schemas.microsoft.com/office/drawing/2014/main" id="{416ED0C1-E77A-43BA-B24A-0C6A878AD09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D18D9053-81B9-4F83-B350-2746741C65A5}"/>
              </a:ext>
            </a:extLst>
          </p:cNvPr>
          <p:cNvGrpSpPr>
            <a:grpSpLocks/>
          </p:cNvGrpSpPr>
          <p:nvPr/>
        </p:nvGrpSpPr>
        <p:grpSpPr bwMode="auto">
          <a:xfrm>
            <a:off x="0" y="0"/>
            <a:ext cx="9144000" cy="976313"/>
            <a:chOff x="0" y="0"/>
            <a:chExt cx="5760" cy="615"/>
          </a:xfrm>
        </p:grpSpPr>
        <p:sp>
          <p:nvSpPr>
            <p:cNvPr id="81927" name="Text Box 3">
              <a:extLst>
                <a:ext uri="{FF2B5EF4-FFF2-40B4-BE49-F238E27FC236}">
                  <a16:creationId xmlns:a16="http://schemas.microsoft.com/office/drawing/2014/main" id="{12EBE10A-CBC6-42DA-87EA-12B8D5990A0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81928" name="Text Box 4">
              <a:extLst>
                <a:ext uri="{FF2B5EF4-FFF2-40B4-BE49-F238E27FC236}">
                  <a16:creationId xmlns:a16="http://schemas.microsoft.com/office/drawing/2014/main" id="{87FACE35-F722-44C3-A8DE-29CAEAC1343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1922" name="Rectangle 5">
            <a:extLst>
              <a:ext uri="{FF2B5EF4-FFF2-40B4-BE49-F238E27FC236}">
                <a16:creationId xmlns:a16="http://schemas.microsoft.com/office/drawing/2014/main" id="{E49A8DEB-40AB-4333-AAA5-09E92008405F}"/>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81923" name="Text Box 10">
            <a:extLst>
              <a:ext uri="{FF2B5EF4-FFF2-40B4-BE49-F238E27FC236}">
                <a16:creationId xmlns:a16="http://schemas.microsoft.com/office/drawing/2014/main" id="{EF3A5AE3-E089-40D3-AE0F-33FFF570066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4157" name="Rectangle 13">
            <a:extLst>
              <a:ext uri="{FF2B5EF4-FFF2-40B4-BE49-F238E27FC236}">
                <a16:creationId xmlns:a16="http://schemas.microsoft.com/office/drawing/2014/main" id="{DF27418C-626A-41D9-855B-D72EA76DB24D}"/>
              </a:ext>
            </a:extLst>
          </p:cNvPr>
          <p:cNvSpPr>
            <a:spLocks noChangeArrowheads="1"/>
          </p:cNvSpPr>
          <p:nvPr/>
        </p:nvSpPr>
        <p:spPr bwMode="auto">
          <a:xfrm>
            <a:off x="228600" y="1752600"/>
            <a:ext cx="86868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Many teams are now taking seating areas that had been less desirable in the past and converting them to premium seating areas</a:t>
            </a:r>
            <a:r>
              <a:rPr lang="en-US" altLang="en-US" sz="1800"/>
              <a:t>. </a:t>
            </a:r>
            <a:r>
              <a:rPr lang="en-US" altLang="en-US">
                <a:latin typeface="Verdana" panose="020B0604030504040204" pitchFamily="34" charset="0"/>
              </a:rPr>
              <a:t>In 2015, the New England Patriots and Pittsburgh Steelers turned end-zone seating sections into luxurious new </a:t>
            </a:r>
            <a:r>
              <a:rPr lang="ja-JP" altLang="en-US">
                <a:latin typeface="Verdana" panose="020B0604030504040204" pitchFamily="34" charset="0"/>
              </a:rPr>
              <a:t>“</a:t>
            </a:r>
            <a:r>
              <a:rPr lang="en-US" altLang="ja-JP">
                <a:latin typeface="Verdana" panose="020B0604030504040204" pitchFamily="34" charset="0"/>
              </a:rPr>
              <a:t>club</a:t>
            </a:r>
            <a:r>
              <a:rPr lang="ja-JP" altLang="en-US">
                <a:latin typeface="Verdana" panose="020B0604030504040204" pitchFamily="34" charset="0"/>
              </a:rPr>
              <a:t>”</a:t>
            </a:r>
            <a:r>
              <a:rPr lang="en-US" altLang="ja-JP">
                <a:latin typeface="Verdana" panose="020B0604030504040204" pitchFamily="34" charset="0"/>
              </a:rPr>
              <a:t> seating areas.</a:t>
            </a:r>
            <a:endParaRPr lang="en-US" altLang="en-US">
              <a:latin typeface="Verdana" panose="020B0604030504040204" pitchFamily="34" charset="0"/>
            </a:endParaRPr>
          </a:p>
        </p:txBody>
      </p:sp>
      <p:pic>
        <p:nvPicPr>
          <p:cNvPr id="81925" name="Picture 10" descr="club">
            <a:extLst>
              <a:ext uri="{FF2B5EF4-FFF2-40B4-BE49-F238E27FC236}">
                <a16:creationId xmlns:a16="http://schemas.microsoft.com/office/drawing/2014/main" id="{F573F5A8-0E46-40B1-8FF9-547FC69412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4038600"/>
            <a:ext cx="281940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6" name="Picture 11" descr="club2">
            <a:extLst>
              <a:ext uri="{FF2B5EF4-FFF2-40B4-BE49-F238E27FC236}">
                <a16:creationId xmlns:a16="http://schemas.microsoft.com/office/drawing/2014/main" id="{DD1CFB01-9D9B-40F8-96DA-D3173A23E8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000500"/>
            <a:ext cx="28956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4157"/>
                                        </p:tgtEl>
                                        <p:attrNameLst>
                                          <p:attrName>style.visibility</p:attrName>
                                        </p:attrNameLst>
                                      </p:cBhvr>
                                      <p:to>
                                        <p:strVal val="visible"/>
                                      </p:to>
                                    </p:set>
                                    <p:anim calcmode="lin" valueType="num">
                                      <p:cBhvr additive="base">
                                        <p:cTn id="7" dur="500" fill="hold"/>
                                        <p:tgtEl>
                                          <p:spTgt spid="134157"/>
                                        </p:tgtEl>
                                        <p:attrNameLst>
                                          <p:attrName>ppt_x</p:attrName>
                                        </p:attrNameLst>
                                      </p:cBhvr>
                                      <p:tavLst>
                                        <p:tav tm="0">
                                          <p:val>
                                            <p:strVal val="1+#ppt_w/2"/>
                                          </p:val>
                                        </p:tav>
                                        <p:tav tm="100000">
                                          <p:val>
                                            <p:strVal val="#ppt_x"/>
                                          </p:val>
                                        </p:tav>
                                      </p:tavLst>
                                    </p:anim>
                                    <p:anim calcmode="lin" valueType="num">
                                      <p:cBhvr additive="base">
                                        <p:cTn id="8" dur="500" fill="hold"/>
                                        <p:tgtEl>
                                          <p:spTgt spid="134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2">
            <a:extLst>
              <a:ext uri="{FF2B5EF4-FFF2-40B4-BE49-F238E27FC236}">
                <a16:creationId xmlns:a16="http://schemas.microsoft.com/office/drawing/2014/main" id="{7DF2C971-BF72-4171-B744-659E5FCEDCF1}"/>
              </a:ext>
            </a:extLst>
          </p:cNvPr>
          <p:cNvGrpSpPr>
            <a:grpSpLocks/>
          </p:cNvGrpSpPr>
          <p:nvPr/>
        </p:nvGrpSpPr>
        <p:grpSpPr bwMode="auto">
          <a:xfrm>
            <a:off x="0" y="0"/>
            <a:ext cx="9144000" cy="976313"/>
            <a:chOff x="0" y="0"/>
            <a:chExt cx="5760" cy="615"/>
          </a:xfrm>
        </p:grpSpPr>
        <p:sp>
          <p:nvSpPr>
            <p:cNvPr id="83974" name="Text Box 3">
              <a:extLst>
                <a:ext uri="{FF2B5EF4-FFF2-40B4-BE49-F238E27FC236}">
                  <a16:creationId xmlns:a16="http://schemas.microsoft.com/office/drawing/2014/main" id="{880B0915-212A-4791-A2F5-567B92CAC79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83975" name="Text Box 4">
              <a:extLst>
                <a:ext uri="{FF2B5EF4-FFF2-40B4-BE49-F238E27FC236}">
                  <a16:creationId xmlns:a16="http://schemas.microsoft.com/office/drawing/2014/main" id="{50C30197-A55A-450D-9AC7-0152CEA9F96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3970" name="Rectangle 5">
            <a:extLst>
              <a:ext uri="{FF2B5EF4-FFF2-40B4-BE49-F238E27FC236}">
                <a16:creationId xmlns:a16="http://schemas.microsoft.com/office/drawing/2014/main" id="{F9A183AD-85A1-4C51-AFC9-C715ACC8346A}"/>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83971" name="Text Box 10">
            <a:extLst>
              <a:ext uri="{FF2B5EF4-FFF2-40B4-BE49-F238E27FC236}">
                <a16:creationId xmlns:a16="http://schemas.microsoft.com/office/drawing/2014/main" id="{64C5713F-39D2-47BC-ADD5-CCFA5F0967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4157" name="Rectangle 13">
            <a:extLst>
              <a:ext uri="{FF2B5EF4-FFF2-40B4-BE49-F238E27FC236}">
                <a16:creationId xmlns:a16="http://schemas.microsoft.com/office/drawing/2014/main" id="{433DE816-0171-4926-A772-9D9D86CA555A}"/>
              </a:ext>
            </a:extLst>
          </p:cNvPr>
          <p:cNvSpPr>
            <a:spLocks noChangeArrowheads="1"/>
          </p:cNvSpPr>
          <p:nvPr/>
        </p:nvSpPr>
        <p:spPr bwMode="auto">
          <a:xfrm>
            <a:off x="228600" y="1752600"/>
            <a:ext cx="86868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According to the </a:t>
            </a:r>
            <a:r>
              <a:rPr lang="en-US" altLang="en-US" i="1">
                <a:latin typeface="Verdana" panose="020B0604030504040204" pitchFamily="34" charset="0"/>
                <a:hlinkClick r:id="rId3"/>
              </a:rPr>
              <a:t>Boston Globe</a:t>
            </a:r>
            <a:r>
              <a:rPr lang="en-US" altLang="en-US">
                <a:latin typeface="Verdana" panose="020B0604030504040204" pitchFamily="34" charset="0"/>
              </a:rPr>
              <a:t>, the new indoor space behind the south end zone at Gillette Stadium (home of the Patriots) will be a </a:t>
            </a:r>
            <a:r>
              <a:rPr lang="ja-JP" altLang="en-US">
                <a:latin typeface="Verdana" panose="020B0604030504040204" pitchFamily="34" charset="0"/>
              </a:rPr>
              <a:t>“</a:t>
            </a:r>
            <a:r>
              <a:rPr lang="en-US" altLang="ja-JP">
                <a:latin typeface="Verdana" panose="020B0604030504040204" pitchFamily="34" charset="0"/>
              </a:rPr>
              <a:t>members-only</a:t>
            </a:r>
            <a:r>
              <a:rPr lang="ja-JP" altLang="en-US">
                <a:latin typeface="Verdana" panose="020B0604030504040204" pitchFamily="34" charset="0"/>
              </a:rPr>
              <a:t>”</a:t>
            </a:r>
            <a:r>
              <a:rPr lang="en-US" altLang="ja-JP">
                <a:latin typeface="Verdana" panose="020B0604030504040204" pitchFamily="34" charset="0"/>
              </a:rPr>
              <a:t> club with annual fees of $1,500 and a requirement to purchase a minimum of two memberships (fees are in addition to the cost of buying season tickets every year). </a:t>
            </a:r>
            <a:endParaRPr lang="en-US" altLang="en-US">
              <a:latin typeface="Verdana" panose="020B0604030504040204" pitchFamily="34" charset="0"/>
            </a:endParaRPr>
          </a:p>
        </p:txBody>
      </p:sp>
      <p:pic>
        <p:nvPicPr>
          <p:cNvPr id="83973" name="Picture 9" descr="club2">
            <a:extLst>
              <a:ext uri="{FF2B5EF4-FFF2-40B4-BE49-F238E27FC236}">
                <a16:creationId xmlns:a16="http://schemas.microsoft.com/office/drawing/2014/main" id="{F3352173-9F78-490B-9DF5-DD63D24674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4191000"/>
            <a:ext cx="41910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4157"/>
                                        </p:tgtEl>
                                        <p:attrNameLst>
                                          <p:attrName>style.visibility</p:attrName>
                                        </p:attrNameLst>
                                      </p:cBhvr>
                                      <p:to>
                                        <p:strVal val="visible"/>
                                      </p:to>
                                    </p:set>
                                    <p:anim calcmode="lin" valueType="num">
                                      <p:cBhvr additive="base">
                                        <p:cTn id="7" dur="500" fill="hold"/>
                                        <p:tgtEl>
                                          <p:spTgt spid="134157"/>
                                        </p:tgtEl>
                                        <p:attrNameLst>
                                          <p:attrName>ppt_x</p:attrName>
                                        </p:attrNameLst>
                                      </p:cBhvr>
                                      <p:tavLst>
                                        <p:tav tm="0">
                                          <p:val>
                                            <p:strVal val="1+#ppt_w/2"/>
                                          </p:val>
                                        </p:tav>
                                        <p:tav tm="100000">
                                          <p:val>
                                            <p:strVal val="#ppt_x"/>
                                          </p:val>
                                        </p:tav>
                                      </p:tavLst>
                                    </p:anim>
                                    <p:anim calcmode="lin" valueType="num">
                                      <p:cBhvr additive="base">
                                        <p:cTn id="8" dur="500" fill="hold"/>
                                        <p:tgtEl>
                                          <p:spTgt spid="134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2">
            <a:extLst>
              <a:ext uri="{FF2B5EF4-FFF2-40B4-BE49-F238E27FC236}">
                <a16:creationId xmlns:a16="http://schemas.microsoft.com/office/drawing/2014/main" id="{5E4C10B8-4ECF-48A6-97BD-2A632AF7F12E}"/>
              </a:ext>
            </a:extLst>
          </p:cNvPr>
          <p:cNvGrpSpPr>
            <a:grpSpLocks/>
          </p:cNvGrpSpPr>
          <p:nvPr/>
        </p:nvGrpSpPr>
        <p:grpSpPr bwMode="auto">
          <a:xfrm>
            <a:off x="0" y="0"/>
            <a:ext cx="9144000" cy="976313"/>
            <a:chOff x="0" y="0"/>
            <a:chExt cx="5760" cy="615"/>
          </a:xfrm>
        </p:grpSpPr>
        <p:sp>
          <p:nvSpPr>
            <p:cNvPr id="86022" name="Text Box 3">
              <a:extLst>
                <a:ext uri="{FF2B5EF4-FFF2-40B4-BE49-F238E27FC236}">
                  <a16:creationId xmlns:a16="http://schemas.microsoft.com/office/drawing/2014/main" id="{90AEDFB4-06D5-4150-82B8-B445F44063F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86023" name="Text Box 4">
              <a:extLst>
                <a:ext uri="{FF2B5EF4-FFF2-40B4-BE49-F238E27FC236}">
                  <a16:creationId xmlns:a16="http://schemas.microsoft.com/office/drawing/2014/main" id="{FFD9763B-C8D2-4390-AC47-22B05FD171F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6018" name="Text Box 5">
            <a:extLst>
              <a:ext uri="{FF2B5EF4-FFF2-40B4-BE49-F238E27FC236}">
                <a16:creationId xmlns:a16="http://schemas.microsoft.com/office/drawing/2014/main" id="{7D1B2AF9-A8FC-4375-9F98-F9B8104EE38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6019" name="Text Box 6">
            <a:extLst>
              <a:ext uri="{FF2B5EF4-FFF2-40B4-BE49-F238E27FC236}">
                <a16:creationId xmlns:a16="http://schemas.microsoft.com/office/drawing/2014/main" id="{4643A1E0-B010-468D-A695-CEE30EF3A8B9}"/>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Premium and Club Seating</a:t>
            </a:r>
          </a:p>
        </p:txBody>
      </p:sp>
      <p:sp>
        <p:nvSpPr>
          <p:cNvPr id="145417" name="Text Box 9">
            <a:extLst>
              <a:ext uri="{FF2B5EF4-FFF2-40B4-BE49-F238E27FC236}">
                <a16:creationId xmlns:a16="http://schemas.microsoft.com/office/drawing/2014/main" id="{6C3E560A-C7EE-4C18-A415-DE5B5EC683C2}"/>
              </a:ext>
            </a:extLst>
          </p:cNvPr>
          <p:cNvSpPr txBox="1">
            <a:spLocks noChangeArrowheads="1"/>
          </p:cNvSpPr>
          <p:nvPr/>
        </p:nvSpPr>
        <p:spPr bwMode="auto">
          <a:xfrm>
            <a:off x="1143000" y="1828800"/>
            <a:ext cx="7086600" cy="1938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Minor League Baseball’s Reading Fightin Phils invested $200,000 in the construction of their </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Savage61 Dugout Suite,</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creating the most upscale seating area in the stadium.</a:t>
            </a:r>
            <a:endParaRPr lang="en-US" altLang="en-US">
              <a:latin typeface="Verdana" panose="020B0604030504040204" pitchFamily="34" charset="0"/>
              <a:cs typeface="Arial" panose="020B0604020202020204" pitchFamily="34" charset="0"/>
            </a:endParaRPr>
          </a:p>
        </p:txBody>
      </p:sp>
      <p:pic>
        <p:nvPicPr>
          <p:cNvPr id="86021" name="Picture 10" descr="I:\temp\dug.jpg">
            <a:extLst>
              <a:ext uri="{FF2B5EF4-FFF2-40B4-BE49-F238E27FC236}">
                <a16:creationId xmlns:a16="http://schemas.microsoft.com/office/drawing/2014/main" id="{58B4B170-D916-423B-8FE2-EAEE1DF9DA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962400"/>
            <a:ext cx="5486400"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F2A70DD1-51A2-4C0A-A03E-9C639AB87E7A}"/>
              </a:ext>
            </a:extLst>
          </p:cNvPr>
          <p:cNvGrpSpPr>
            <a:grpSpLocks/>
          </p:cNvGrpSpPr>
          <p:nvPr/>
        </p:nvGrpSpPr>
        <p:grpSpPr bwMode="auto">
          <a:xfrm>
            <a:off x="0" y="0"/>
            <a:ext cx="9144000" cy="976313"/>
            <a:chOff x="0" y="0"/>
            <a:chExt cx="5760" cy="615"/>
          </a:xfrm>
        </p:grpSpPr>
        <p:sp>
          <p:nvSpPr>
            <p:cNvPr id="12296" name="Text Box 3">
              <a:extLst>
                <a:ext uri="{FF2B5EF4-FFF2-40B4-BE49-F238E27FC236}">
                  <a16:creationId xmlns:a16="http://schemas.microsoft.com/office/drawing/2014/main" id="{455BCD5E-DB44-4CF2-88AF-6C7F594FA4F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3.2</a:t>
              </a:r>
            </a:p>
          </p:txBody>
        </p:sp>
        <p:sp>
          <p:nvSpPr>
            <p:cNvPr id="12297" name="Text Box 4">
              <a:extLst>
                <a:ext uri="{FF2B5EF4-FFF2-40B4-BE49-F238E27FC236}">
                  <a16:creationId xmlns:a16="http://schemas.microsoft.com/office/drawing/2014/main" id="{CD4AB9F2-58AE-4F64-AFD3-6F011397010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Intro to Basic SEM Principles</a:t>
              </a:r>
            </a:p>
          </p:txBody>
        </p:sp>
      </p:grpSp>
      <p:sp>
        <p:nvSpPr>
          <p:cNvPr id="12290" name="Rectangle 5">
            <a:extLst>
              <a:ext uri="{FF2B5EF4-FFF2-40B4-BE49-F238E27FC236}">
                <a16:creationId xmlns:a16="http://schemas.microsoft.com/office/drawing/2014/main" id="{FDECD94A-F32C-4B3B-B00F-879CE7E60B16}"/>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The Financial Structure of Sports Business</a:t>
            </a:r>
          </a:p>
        </p:txBody>
      </p:sp>
      <p:sp>
        <p:nvSpPr>
          <p:cNvPr id="12291" name="Text Box 7">
            <a:extLst>
              <a:ext uri="{FF2B5EF4-FFF2-40B4-BE49-F238E27FC236}">
                <a16:creationId xmlns:a16="http://schemas.microsoft.com/office/drawing/2014/main" id="{5892F03F-48C1-4E8A-8D32-14F2B29FF0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2292"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9DAE9303-4FA7-4AE0-B663-BC280BA88569}"/>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2293"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3314B5AB-AFCF-4945-8759-2AD9E95B6212}"/>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06510" name="Text Box 1038">
            <a:extLst>
              <a:ext uri="{FF2B5EF4-FFF2-40B4-BE49-F238E27FC236}">
                <a16:creationId xmlns:a16="http://schemas.microsoft.com/office/drawing/2014/main" id="{7F264883-BD96-49B9-913B-E4243B0B4B68}"/>
              </a:ext>
            </a:extLst>
          </p:cNvPr>
          <p:cNvSpPr txBox="1">
            <a:spLocks noChangeArrowheads="1"/>
          </p:cNvSpPr>
          <p:nvPr/>
        </p:nvSpPr>
        <p:spPr bwMode="auto">
          <a:xfrm>
            <a:off x="533400" y="2209800"/>
            <a:ext cx="7848600" cy="16312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According to USA Today, several Major League Baseball players suggested the need for economic reform during the 2019 All-Star weekend, suggesting they were ‘united’ and prepared to go on strike if changes aren’t made before the next collective bargaining agreement expires in 2021 </a:t>
            </a:r>
          </a:p>
        </p:txBody>
      </p:sp>
      <p:pic>
        <p:nvPicPr>
          <p:cNvPr id="1026" name="Picture 2" descr="Image result for baseball money">
            <a:extLst>
              <a:ext uri="{FF2B5EF4-FFF2-40B4-BE49-F238E27FC236}">
                <a16:creationId xmlns:a16="http://schemas.microsoft.com/office/drawing/2014/main" id="{6A51A20E-B668-4B59-94E5-6818AB11F6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4112" y="4145816"/>
            <a:ext cx="3268176" cy="2178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2154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E885842D-5158-45BB-ACED-A33203C73FBD}"/>
              </a:ext>
            </a:extLst>
          </p:cNvPr>
          <p:cNvGrpSpPr>
            <a:grpSpLocks/>
          </p:cNvGrpSpPr>
          <p:nvPr/>
        </p:nvGrpSpPr>
        <p:grpSpPr bwMode="auto">
          <a:xfrm>
            <a:off x="0" y="0"/>
            <a:ext cx="9144000" cy="976313"/>
            <a:chOff x="0" y="0"/>
            <a:chExt cx="5760" cy="615"/>
          </a:xfrm>
        </p:grpSpPr>
        <p:sp>
          <p:nvSpPr>
            <p:cNvPr id="88070" name="Text Box 3">
              <a:extLst>
                <a:ext uri="{FF2B5EF4-FFF2-40B4-BE49-F238E27FC236}">
                  <a16:creationId xmlns:a16="http://schemas.microsoft.com/office/drawing/2014/main" id="{D1EAD9BD-21EF-422D-9583-C200AFB4B2F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88071" name="Text Box 4">
              <a:extLst>
                <a:ext uri="{FF2B5EF4-FFF2-40B4-BE49-F238E27FC236}">
                  <a16:creationId xmlns:a16="http://schemas.microsoft.com/office/drawing/2014/main" id="{D7FBCC7E-F314-415E-ADC1-5F569502561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8066" name="Text Box 5">
            <a:extLst>
              <a:ext uri="{FF2B5EF4-FFF2-40B4-BE49-F238E27FC236}">
                <a16:creationId xmlns:a16="http://schemas.microsoft.com/office/drawing/2014/main" id="{35B6B6AC-7294-48D2-A0F4-CB262A0C4F9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8067" name="Text Box 6">
            <a:extLst>
              <a:ext uri="{FF2B5EF4-FFF2-40B4-BE49-F238E27FC236}">
                <a16:creationId xmlns:a16="http://schemas.microsoft.com/office/drawing/2014/main" id="{624C9FFF-873D-4FB0-B0BD-1D0798409ECF}"/>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Premium and Club Seating</a:t>
            </a:r>
          </a:p>
        </p:txBody>
      </p:sp>
      <p:sp>
        <p:nvSpPr>
          <p:cNvPr id="145417" name="Text Box 9">
            <a:extLst>
              <a:ext uri="{FF2B5EF4-FFF2-40B4-BE49-F238E27FC236}">
                <a16:creationId xmlns:a16="http://schemas.microsoft.com/office/drawing/2014/main" id="{6B0C58C2-7E04-4209-83D3-DC70BFF09E66}"/>
              </a:ext>
            </a:extLst>
          </p:cNvPr>
          <p:cNvSpPr txBox="1">
            <a:spLocks noChangeArrowheads="1"/>
          </p:cNvSpPr>
          <p:nvPr/>
        </p:nvSpPr>
        <p:spPr bwMode="auto">
          <a:xfrm>
            <a:off x="381000" y="1920419"/>
            <a:ext cx="6172200" cy="5078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Arial" panose="020B0604020202020204" pitchFamily="34" charset="0"/>
              </a:rPr>
              <a:t>The Sacramento Kings introduced a unique premium seating option with ten new ‘balcony boxes’ positioned above the stadium’s main entrance</a:t>
            </a:r>
          </a:p>
          <a:p>
            <a:pPr eaLnBrk="1" hangingPunct="1">
              <a:spcBef>
                <a:spcPct val="50000"/>
              </a:spcBef>
            </a:pPr>
            <a:r>
              <a:rPr lang="en-US" altLang="en-US" dirty="0">
                <a:latin typeface="Verdana" panose="020B0604030504040204" pitchFamily="34" charset="0"/>
                <a:cs typeface="Arial" panose="020B0604020202020204" pitchFamily="34" charset="0"/>
              </a:rPr>
              <a:t>The balcony boxes offer fans a 360-degree view of the court and the city </a:t>
            </a:r>
          </a:p>
          <a:p>
            <a:pPr eaLnBrk="1" hangingPunct="1">
              <a:spcBef>
                <a:spcPct val="50000"/>
              </a:spcBef>
            </a:pPr>
            <a:r>
              <a:rPr lang="en-US" altLang="en-US" dirty="0">
                <a:latin typeface="Verdana" panose="020B0604030504040204" pitchFamily="34" charset="0"/>
                <a:cs typeface="Arial" panose="020B0604020202020204" pitchFamily="34" charset="0"/>
              </a:rPr>
              <a:t>Each box accommodates four people, comes with all-inclusive food and beverage, premium parking spaces and access to the arena’s suite level clubs</a:t>
            </a:r>
          </a:p>
          <a:p>
            <a:pPr eaLnBrk="1" hangingPunct="1">
              <a:spcBef>
                <a:spcPct val="50000"/>
              </a:spcBef>
            </a:pPr>
            <a:endParaRPr lang="en-US" altLang="en-US" dirty="0">
              <a:latin typeface="Verdana" panose="020B0604030504040204" pitchFamily="34" charset="0"/>
              <a:cs typeface="Arial" panose="020B0604020202020204" pitchFamily="34" charset="0"/>
            </a:endParaRPr>
          </a:p>
        </p:txBody>
      </p:sp>
      <p:pic>
        <p:nvPicPr>
          <p:cNvPr id="88069" name="Picture 1" descr="sac.png">
            <a:extLst>
              <a:ext uri="{FF2B5EF4-FFF2-40B4-BE49-F238E27FC236}">
                <a16:creationId xmlns:a16="http://schemas.microsoft.com/office/drawing/2014/main" id="{2994F2E6-7236-403A-8137-60F48D8E426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30480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Group 2">
            <a:extLst>
              <a:ext uri="{FF2B5EF4-FFF2-40B4-BE49-F238E27FC236}">
                <a16:creationId xmlns:a16="http://schemas.microsoft.com/office/drawing/2014/main" id="{0CEA48B0-A770-4D3F-86F8-8C378FBA5544}"/>
              </a:ext>
            </a:extLst>
          </p:cNvPr>
          <p:cNvGrpSpPr>
            <a:grpSpLocks/>
          </p:cNvGrpSpPr>
          <p:nvPr/>
        </p:nvGrpSpPr>
        <p:grpSpPr bwMode="auto">
          <a:xfrm>
            <a:off x="0" y="0"/>
            <a:ext cx="9144000" cy="976313"/>
            <a:chOff x="0" y="0"/>
            <a:chExt cx="5760" cy="615"/>
          </a:xfrm>
        </p:grpSpPr>
        <p:sp>
          <p:nvSpPr>
            <p:cNvPr id="90118" name="Text Box 3">
              <a:extLst>
                <a:ext uri="{FF2B5EF4-FFF2-40B4-BE49-F238E27FC236}">
                  <a16:creationId xmlns:a16="http://schemas.microsoft.com/office/drawing/2014/main" id="{8C2F1C1C-D206-4D54-B040-8CDBEBD33C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90119" name="Text Box 4">
              <a:extLst>
                <a:ext uri="{FF2B5EF4-FFF2-40B4-BE49-F238E27FC236}">
                  <a16:creationId xmlns:a16="http://schemas.microsoft.com/office/drawing/2014/main" id="{AD744BCD-5491-4CEA-B15C-9CBFB6C2BF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0114" name="Text Box 5">
            <a:extLst>
              <a:ext uri="{FF2B5EF4-FFF2-40B4-BE49-F238E27FC236}">
                <a16:creationId xmlns:a16="http://schemas.microsoft.com/office/drawing/2014/main" id="{68E4EF16-880A-4FF9-B88F-B42EC3D50A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0115" name="Text Box 6">
            <a:extLst>
              <a:ext uri="{FF2B5EF4-FFF2-40B4-BE49-F238E27FC236}">
                <a16:creationId xmlns:a16="http://schemas.microsoft.com/office/drawing/2014/main" id="{672F4F77-34A0-4D39-AC30-7C47F9ED9B0D}"/>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Premium and Club Seating</a:t>
            </a:r>
          </a:p>
        </p:txBody>
      </p:sp>
      <p:sp>
        <p:nvSpPr>
          <p:cNvPr id="145417" name="Text Box 9">
            <a:extLst>
              <a:ext uri="{FF2B5EF4-FFF2-40B4-BE49-F238E27FC236}">
                <a16:creationId xmlns:a16="http://schemas.microsoft.com/office/drawing/2014/main" id="{F23686D5-9872-453E-83FA-2539622CB737}"/>
              </a:ext>
            </a:extLst>
          </p:cNvPr>
          <p:cNvSpPr txBox="1">
            <a:spLocks noChangeArrowheads="1"/>
          </p:cNvSpPr>
          <p:nvPr/>
        </p:nvSpPr>
        <p:spPr bwMode="auto">
          <a:xfrm>
            <a:off x="609600" y="2209800"/>
            <a:ext cx="7848600" cy="17541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dirty="0">
                <a:latin typeface="Verdana" charset="0"/>
                <a:ea typeface="ＭＳ Ｐゴシック" charset="0"/>
                <a:cs typeface="Arial" charset="0"/>
              </a:rPr>
              <a:t>Missouri athletics decided to renovate the south end zone area of their football stadium to add more premium seating and club seating areas</a:t>
            </a:r>
          </a:p>
          <a:p>
            <a:pPr>
              <a:spcBef>
                <a:spcPct val="50000"/>
              </a:spcBef>
              <a:defRPr/>
            </a:pPr>
            <a:endParaRPr lang="en-US" sz="2400" dirty="0">
              <a:latin typeface="Verdana" charset="0"/>
              <a:ea typeface="ＭＳ Ｐゴシック" charset="0"/>
              <a:cs typeface="Arial" charset="0"/>
            </a:endParaRPr>
          </a:p>
        </p:txBody>
      </p:sp>
      <p:pic>
        <p:nvPicPr>
          <p:cNvPr id="90117" name="Picture 1">
            <a:extLst>
              <a:ext uri="{FF2B5EF4-FFF2-40B4-BE49-F238E27FC236}">
                <a16:creationId xmlns:a16="http://schemas.microsoft.com/office/drawing/2014/main" id="{74C0364D-A766-4DD2-8764-C867DD7810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4114800"/>
            <a:ext cx="4419600"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Group 2">
            <a:extLst>
              <a:ext uri="{FF2B5EF4-FFF2-40B4-BE49-F238E27FC236}">
                <a16:creationId xmlns:a16="http://schemas.microsoft.com/office/drawing/2014/main" id="{0CEA48B0-A770-4D3F-86F8-8C378FBA5544}"/>
              </a:ext>
            </a:extLst>
          </p:cNvPr>
          <p:cNvGrpSpPr>
            <a:grpSpLocks/>
          </p:cNvGrpSpPr>
          <p:nvPr/>
        </p:nvGrpSpPr>
        <p:grpSpPr bwMode="auto">
          <a:xfrm>
            <a:off x="0" y="0"/>
            <a:ext cx="9144000" cy="976313"/>
            <a:chOff x="0" y="0"/>
            <a:chExt cx="5760" cy="615"/>
          </a:xfrm>
        </p:grpSpPr>
        <p:sp>
          <p:nvSpPr>
            <p:cNvPr id="90118" name="Text Box 3">
              <a:extLst>
                <a:ext uri="{FF2B5EF4-FFF2-40B4-BE49-F238E27FC236}">
                  <a16:creationId xmlns:a16="http://schemas.microsoft.com/office/drawing/2014/main" id="{8C2F1C1C-D206-4D54-B040-8CDBEBD33C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90119" name="Text Box 4">
              <a:extLst>
                <a:ext uri="{FF2B5EF4-FFF2-40B4-BE49-F238E27FC236}">
                  <a16:creationId xmlns:a16="http://schemas.microsoft.com/office/drawing/2014/main" id="{AD744BCD-5491-4CEA-B15C-9CBFB6C2BF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0114" name="Text Box 5">
            <a:extLst>
              <a:ext uri="{FF2B5EF4-FFF2-40B4-BE49-F238E27FC236}">
                <a16:creationId xmlns:a16="http://schemas.microsoft.com/office/drawing/2014/main" id="{68E4EF16-880A-4FF9-B88F-B42EC3D50A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0115" name="Text Box 6">
            <a:extLst>
              <a:ext uri="{FF2B5EF4-FFF2-40B4-BE49-F238E27FC236}">
                <a16:creationId xmlns:a16="http://schemas.microsoft.com/office/drawing/2014/main" id="{672F4F77-34A0-4D39-AC30-7C47F9ED9B0D}"/>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Premium and Club Seating</a:t>
            </a:r>
          </a:p>
        </p:txBody>
      </p:sp>
      <p:sp>
        <p:nvSpPr>
          <p:cNvPr id="145417" name="Text Box 9">
            <a:extLst>
              <a:ext uri="{FF2B5EF4-FFF2-40B4-BE49-F238E27FC236}">
                <a16:creationId xmlns:a16="http://schemas.microsoft.com/office/drawing/2014/main" id="{F23686D5-9872-453E-83FA-2539622CB737}"/>
              </a:ext>
            </a:extLst>
          </p:cNvPr>
          <p:cNvSpPr txBox="1">
            <a:spLocks noChangeArrowheads="1"/>
          </p:cNvSpPr>
          <p:nvPr/>
        </p:nvSpPr>
        <p:spPr bwMode="auto">
          <a:xfrm>
            <a:off x="342900" y="1843087"/>
            <a:ext cx="8267700" cy="15696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400" dirty="0">
                <a:latin typeface="Verdana" charset="0"/>
                <a:ea typeface="ＭＳ Ｐゴシック" charset="0"/>
                <a:cs typeface="Arial" charset="0"/>
              </a:rPr>
              <a:t>In 2019, the Miami Open was moved to Hard Rock Stadium (home to the Miami Dolphins), where $72 million was invested in converting the venue into a state-of-the-art tennis facility </a:t>
            </a:r>
          </a:p>
        </p:txBody>
      </p:sp>
      <p:pic>
        <p:nvPicPr>
          <p:cNvPr id="2" name="Picture 1">
            <a:extLst>
              <a:ext uri="{FF2B5EF4-FFF2-40B4-BE49-F238E27FC236}">
                <a16:creationId xmlns:a16="http://schemas.microsoft.com/office/drawing/2014/main" id="{1596F0CC-1475-0D4F-A1FA-BD35E5597B79}"/>
              </a:ext>
            </a:extLst>
          </p:cNvPr>
          <p:cNvPicPr>
            <a:picLocks noChangeAspect="1"/>
          </p:cNvPicPr>
          <p:nvPr/>
        </p:nvPicPr>
        <p:blipFill>
          <a:blip r:embed="rId3"/>
          <a:stretch>
            <a:fillRect/>
          </a:stretch>
        </p:blipFill>
        <p:spPr>
          <a:xfrm>
            <a:off x="4945380" y="3734178"/>
            <a:ext cx="3352296" cy="2514222"/>
          </a:xfrm>
          <a:prstGeom prst="rect">
            <a:avLst/>
          </a:prstGeom>
        </p:spPr>
      </p:pic>
      <p:sp>
        <p:nvSpPr>
          <p:cNvPr id="3" name="Rectangle 2">
            <a:extLst>
              <a:ext uri="{FF2B5EF4-FFF2-40B4-BE49-F238E27FC236}">
                <a16:creationId xmlns:a16="http://schemas.microsoft.com/office/drawing/2014/main" id="{6E977848-E7AA-894B-9A59-754BE603C475}"/>
              </a:ext>
            </a:extLst>
          </p:cNvPr>
          <p:cNvSpPr/>
          <p:nvPr/>
        </p:nvSpPr>
        <p:spPr>
          <a:xfrm>
            <a:off x="342900" y="3760182"/>
            <a:ext cx="4572000" cy="2462213"/>
          </a:xfrm>
          <a:prstGeom prst="rect">
            <a:avLst/>
          </a:prstGeom>
        </p:spPr>
        <p:txBody>
          <a:bodyPr>
            <a:spAutoFit/>
          </a:bodyPr>
          <a:lstStyle/>
          <a:p>
            <a:pPr>
              <a:spcBef>
                <a:spcPct val="50000"/>
              </a:spcBef>
              <a:defRPr/>
            </a:pPr>
            <a:r>
              <a:rPr lang="en-US" sz="2200" dirty="0">
                <a:latin typeface="Verdana" charset="0"/>
                <a:ea typeface="ＭＳ Ｐゴシック" charset="0"/>
                <a:cs typeface="Arial" charset="0"/>
              </a:rPr>
              <a:t>The court featured 4,738 premium seats, many that resemble Barcaloungers, with individual television screens and range in price from $50,000 to $70,000 for the two-week tournament</a:t>
            </a:r>
          </a:p>
        </p:txBody>
      </p:sp>
    </p:spTree>
    <p:extLst>
      <p:ext uri="{BB962C8B-B14F-4D97-AF65-F5344CB8AC3E}">
        <p14:creationId xmlns:p14="http://schemas.microsoft.com/office/powerpoint/2010/main" val="38042283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Group 2">
            <a:extLst>
              <a:ext uri="{FF2B5EF4-FFF2-40B4-BE49-F238E27FC236}">
                <a16:creationId xmlns:a16="http://schemas.microsoft.com/office/drawing/2014/main" id="{0980209F-E3EF-40A8-BEB1-2B4549B5E814}"/>
              </a:ext>
            </a:extLst>
          </p:cNvPr>
          <p:cNvGrpSpPr>
            <a:grpSpLocks/>
          </p:cNvGrpSpPr>
          <p:nvPr/>
        </p:nvGrpSpPr>
        <p:grpSpPr bwMode="auto">
          <a:xfrm>
            <a:off x="0" y="0"/>
            <a:ext cx="9144000" cy="976313"/>
            <a:chOff x="0" y="0"/>
            <a:chExt cx="5760" cy="615"/>
          </a:xfrm>
        </p:grpSpPr>
        <p:sp>
          <p:nvSpPr>
            <p:cNvPr id="92166" name="Text Box 3">
              <a:extLst>
                <a:ext uri="{FF2B5EF4-FFF2-40B4-BE49-F238E27FC236}">
                  <a16:creationId xmlns:a16="http://schemas.microsoft.com/office/drawing/2014/main" id="{B9D37CB2-6254-40FB-B691-2ACFC2D0BE5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92167" name="Text Box 4">
              <a:extLst>
                <a:ext uri="{FF2B5EF4-FFF2-40B4-BE49-F238E27FC236}">
                  <a16:creationId xmlns:a16="http://schemas.microsoft.com/office/drawing/2014/main" id="{AED27E9F-0C7A-42FE-95A3-A5F975EB908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2162" name="Text Box 5">
            <a:extLst>
              <a:ext uri="{FF2B5EF4-FFF2-40B4-BE49-F238E27FC236}">
                <a16:creationId xmlns:a16="http://schemas.microsoft.com/office/drawing/2014/main" id="{B087CA64-AB3A-4739-9CEE-1684F818B19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2163" name="Text Box 6">
            <a:extLst>
              <a:ext uri="{FF2B5EF4-FFF2-40B4-BE49-F238E27FC236}">
                <a16:creationId xmlns:a16="http://schemas.microsoft.com/office/drawing/2014/main" id="{3208B926-E6D6-49BD-8135-F74395C1D0A2}"/>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147465" name="Text Box 9">
            <a:extLst>
              <a:ext uri="{FF2B5EF4-FFF2-40B4-BE49-F238E27FC236}">
                <a16:creationId xmlns:a16="http://schemas.microsoft.com/office/drawing/2014/main" id="{F32C16E5-F447-417A-B17B-2ABD1CFD4EE3}"/>
              </a:ext>
            </a:extLst>
          </p:cNvPr>
          <p:cNvSpPr txBox="1">
            <a:spLocks noChangeArrowheads="1"/>
          </p:cNvSpPr>
          <p:nvPr/>
        </p:nvSpPr>
        <p:spPr bwMode="auto">
          <a:xfrm>
            <a:off x="990600" y="2362200"/>
            <a:ext cx="4267200" cy="34163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dirty="0">
                <a:latin typeface="Verdana" charset="0"/>
                <a:ea typeface="ＭＳ Ｐゴシック" charset="0"/>
                <a:cs typeface="Arial" charset="0"/>
              </a:rPr>
              <a:t>Sports Business Daily reported that SiriusXM extended its media-rights deal with the NHL to broadcast games across through the 2021-22 season (exact terms of the deal were not disclosed).</a:t>
            </a:r>
          </a:p>
        </p:txBody>
      </p:sp>
      <p:pic>
        <p:nvPicPr>
          <p:cNvPr id="92165" name="Picture 10" descr="I:\temp\sir.jpg">
            <a:extLst>
              <a:ext uri="{FF2B5EF4-FFF2-40B4-BE49-F238E27FC236}">
                <a16:creationId xmlns:a16="http://schemas.microsoft.com/office/drawing/2014/main" id="{7282DE5E-17E8-4247-A5AA-BFEB0E0BA6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6850" r="15747"/>
          <a:stretch>
            <a:fillRect/>
          </a:stretch>
        </p:blipFill>
        <p:spPr bwMode="auto">
          <a:xfrm>
            <a:off x="5867400" y="2743200"/>
            <a:ext cx="2743200" cy="267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Group 2">
            <a:extLst>
              <a:ext uri="{FF2B5EF4-FFF2-40B4-BE49-F238E27FC236}">
                <a16:creationId xmlns:a16="http://schemas.microsoft.com/office/drawing/2014/main" id="{E12E5FF2-4C78-4C45-AB16-079516415D94}"/>
              </a:ext>
            </a:extLst>
          </p:cNvPr>
          <p:cNvGrpSpPr>
            <a:grpSpLocks/>
          </p:cNvGrpSpPr>
          <p:nvPr/>
        </p:nvGrpSpPr>
        <p:grpSpPr bwMode="auto">
          <a:xfrm>
            <a:off x="0" y="0"/>
            <a:ext cx="9144000" cy="976313"/>
            <a:chOff x="0" y="0"/>
            <a:chExt cx="5760" cy="615"/>
          </a:xfrm>
        </p:grpSpPr>
        <p:sp>
          <p:nvSpPr>
            <p:cNvPr id="94214" name="Text Box 3">
              <a:extLst>
                <a:ext uri="{FF2B5EF4-FFF2-40B4-BE49-F238E27FC236}">
                  <a16:creationId xmlns:a16="http://schemas.microsoft.com/office/drawing/2014/main" id="{69D42DE4-DB25-4771-A4A8-7F1208515D6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94215" name="Text Box 4">
              <a:extLst>
                <a:ext uri="{FF2B5EF4-FFF2-40B4-BE49-F238E27FC236}">
                  <a16:creationId xmlns:a16="http://schemas.microsoft.com/office/drawing/2014/main" id="{BE6E08C7-2C4B-4A98-9B4F-2904AED18F4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4210" name="Text Box 5">
            <a:extLst>
              <a:ext uri="{FF2B5EF4-FFF2-40B4-BE49-F238E27FC236}">
                <a16:creationId xmlns:a16="http://schemas.microsoft.com/office/drawing/2014/main" id="{B0D7B6E6-9A8A-42C0-B75E-FB75B8BD34B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4211" name="Text Box 6">
            <a:extLst>
              <a:ext uri="{FF2B5EF4-FFF2-40B4-BE49-F238E27FC236}">
                <a16:creationId xmlns:a16="http://schemas.microsoft.com/office/drawing/2014/main" id="{A4C42B73-FBB7-40AD-89CD-44824A9F1A1D}"/>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94212" name="Rectangle 1">
            <a:extLst>
              <a:ext uri="{FF2B5EF4-FFF2-40B4-BE49-F238E27FC236}">
                <a16:creationId xmlns:a16="http://schemas.microsoft.com/office/drawing/2014/main" id="{E71EDCE1-FC0C-4696-8B4E-18016308FC73}"/>
              </a:ext>
            </a:extLst>
          </p:cNvPr>
          <p:cNvSpPr>
            <a:spLocks noChangeArrowheads="1"/>
          </p:cNvSpPr>
          <p:nvPr/>
        </p:nvSpPr>
        <p:spPr bwMode="auto">
          <a:xfrm>
            <a:off x="914400" y="1981200"/>
            <a:ext cx="7315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In 2018, Amazon inked a 2-year, $130 million deal with the NFL for the rights to stream Thursday Night Football games on its Prime Video service, about 30% more than they paid on their original deal with the league </a:t>
            </a:r>
          </a:p>
        </p:txBody>
      </p:sp>
      <p:pic>
        <p:nvPicPr>
          <p:cNvPr id="94213" name="Picture 2">
            <a:extLst>
              <a:ext uri="{FF2B5EF4-FFF2-40B4-BE49-F238E27FC236}">
                <a16:creationId xmlns:a16="http://schemas.microsoft.com/office/drawing/2014/main" id="{F99052DE-910B-4B57-A4EA-E7806F68893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267200"/>
            <a:ext cx="3797300" cy="203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7" name="Group 2">
            <a:extLst>
              <a:ext uri="{FF2B5EF4-FFF2-40B4-BE49-F238E27FC236}">
                <a16:creationId xmlns:a16="http://schemas.microsoft.com/office/drawing/2014/main" id="{EE8B4AF1-69BF-4975-BF5A-D195119DBB4C}"/>
              </a:ext>
            </a:extLst>
          </p:cNvPr>
          <p:cNvGrpSpPr>
            <a:grpSpLocks/>
          </p:cNvGrpSpPr>
          <p:nvPr/>
        </p:nvGrpSpPr>
        <p:grpSpPr bwMode="auto">
          <a:xfrm>
            <a:off x="0" y="0"/>
            <a:ext cx="9144000" cy="976313"/>
            <a:chOff x="0" y="0"/>
            <a:chExt cx="5760" cy="615"/>
          </a:xfrm>
        </p:grpSpPr>
        <p:sp>
          <p:nvSpPr>
            <p:cNvPr id="96262" name="Text Box 3">
              <a:extLst>
                <a:ext uri="{FF2B5EF4-FFF2-40B4-BE49-F238E27FC236}">
                  <a16:creationId xmlns:a16="http://schemas.microsoft.com/office/drawing/2014/main" id="{F160E0D8-76CB-429A-8801-4848BAED89F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96263" name="Text Box 4">
              <a:extLst>
                <a:ext uri="{FF2B5EF4-FFF2-40B4-BE49-F238E27FC236}">
                  <a16:creationId xmlns:a16="http://schemas.microsoft.com/office/drawing/2014/main" id="{A7C6D67D-2BA9-47DA-A937-0E67184524E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6258" name="Text Box 5">
            <a:extLst>
              <a:ext uri="{FF2B5EF4-FFF2-40B4-BE49-F238E27FC236}">
                <a16:creationId xmlns:a16="http://schemas.microsoft.com/office/drawing/2014/main" id="{5A907536-7BCF-4607-8D10-A12ED4A7CD8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6259" name="Text Box 6">
            <a:extLst>
              <a:ext uri="{FF2B5EF4-FFF2-40B4-BE49-F238E27FC236}">
                <a16:creationId xmlns:a16="http://schemas.microsoft.com/office/drawing/2014/main" id="{9AFAEEEE-C965-46EA-AA82-39669031A916}"/>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96260" name="Rectangle 2">
            <a:extLst>
              <a:ext uri="{FF2B5EF4-FFF2-40B4-BE49-F238E27FC236}">
                <a16:creationId xmlns:a16="http://schemas.microsoft.com/office/drawing/2014/main" id="{76AC7ABB-795B-41A9-9CD7-B2DC8DEEB1B2}"/>
              </a:ext>
            </a:extLst>
          </p:cNvPr>
          <p:cNvSpPr>
            <a:spLocks noChangeArrowheads="1"/>
          </p:cNvSpPr>
          <p:nvPr/>
        </p:nvSpPr>
        <p:spPr bwMode="auto">
          <a:xfrm>
            <a:off x="457200" y="1752600"/>
            <a:ext cx="8229600"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dirty="0">
                <a:latin typeface="Verdana" panose="020B0604030504040204" pitchFamily="34" charset="0"/>
              </a:rPr>
              <a:t>Also in 2018, Twitch secured exclusive rights to stream the Overwatch League's first two seasons for a reported $90 million</a:t>
            </a:r>
          </a:p>
          <a:p>
            <a:pPr eaLnBrk="1" hangingPunct="1"/>
            <a:endParaRPr lang="en-US" altLang="en-US" sz="2200" dirty="0">
              <a:latin typeface="Verdana" panose="020B0604030504040204" pitchFamily="34" charset="0"/>
            </a:endParaRPr>
          </a:p>
          <a:p>
            <a:pPr eaLnBrk="1" hangingPunct="1"/>
            <a:r>
              <a:rPr lang="en-US" altLang="en-US" sz="2200" dirty="0">
                <a:latin typeface="Verdana" panose="020B0604030504040204" pitchFamily="34" charset="0"/>
              </a:rPr>
              <a:t>In a press release, Overwatch League described the deal as "historic", saying that it ensured "that every match of the world’s first major global city-based esports league will be readily available to fans across the globe.” </a:t>
            </a:r>
          </a:p>
        </p:txBody>
      </p:sp>
      <p:pic>
        <p:nvPicPr>
          <p:cNvPr id="96261" name="Picture 4">
            <a:extLst>
              <a:ext uri="{FF2B5EF4-FFF2-40B4-BE49-F238E27FC236}">
                <a16:creationId xmlns:a16="http://schemas.microsoft.com/office/drawing/2014/main" id="{A03A0108-4EBE-4296-A9F3-609785BFB3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648200"/>
            <a:ext cx="33528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5" name="Group 2">
            <a:extLst>
              <a:ext uri="{FF2B5EF4-FFF2-40B4-BE49-F238E27FC236}">
                <a16:creationId xmlns:a16="http://schemas.microsoft.com/office/drawing/2014/main" id="{3D4446D9-C292-4FEB-85BD-17A63CBA095E}"/>
              </a:ext>
            </a:extLst>
          </p:cNvPr>
          <p:cNvGrpSpPr>
            <a:grpSpLocks/>
          </p:cNvGrpSpPr>
          <p:nvPr/>
        </p:nvGrpSpPr>
        <p:grpSpPr bwMode="auto">
          <a:xfrm>
            <a:off x="0" y="0"/>
            <a:ext cx="9144000" cy="976313"/>
            <a:chOff x="0" y="0"/>
            <a:chExt cx="5760" cy="615"/>
          </a:xfrm>
        </p:grpSpPr>
        <p:sp>
          <p:nvSpPr>
            <p:cNvPr id="98310" name="Text Box 3">
              <a:extLst>
                <a:ext uri="{FF2B5EF4-FFF2-40B4-BE49-F238E27FC236}">
                  <a16:creationId xmlns:a16="http://schemas.microsoft.com/office/drawing/2014/main" id="{33EFA77F-24F9-4B72-A869-6EED6DBF387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98311" name="Text Box 4">
              <a:extLst>
                <a:ext uri="{FF2B5EF4-FFF2-40B4-BE49-F238E27FC236}">
                  <a16:creationId xmlns:a16="http://schemas.microsoft.com/office/drawing/2014/main" id="{AF42045F-90BA-473D-8535-D8AEE2B864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8306" name="Text Box 5">
            <a:extLst>
              <a:ext uri="{FF2B5EF4-FFF2-40B4-BE49-F238E27FC236}">
                <a16:creationId xmlns:a16="http://schemas.microsoft.com/office/drawing/2014/main" id="{D2C9EA51-ACEB-414F-947C-8FD5B4171DD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8307" name="Text Box 6">
            <a:extLst>
              <a:ext uri="{FF2B5EF4-FFF2-40B4-BE49-F238E27FC236}">
                <a16:creationId xmlns:a16="http://schemas.microsoft.com/office/drawing/2014/main" id="{AD6021E4-138A-495F-AB95-8F99E667E5E3}"/>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149515" name="Text Box 11">
            <a:extLst>
              <a:ext uri="{FF2B5EF4-FFF2-40B4-BE49-F238E27FC236}">
                <a16:creationId xmlns:a16="http://schemas.microsoft.com/office/drawing/2014/main" id="{BC90F271-B47A-4E06-9413-9D5A0859A34B}"/>
              </a:ext>
            </a:extLst>
          </p:cNvPr>
          <p:cNvSpPr txBox="1">
            <a:spLocks noChangeArrowheads="1"/>
          </p:cNvSpPr>
          <p:nvPr/>
        </p:nvSpPr>
        <p:spPr bwMode="auto">
          <a:xfrm>
            <a:off x="457200" y="2057400"/>
            <a:ext cx="4572000" cy="3743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Collegiate and amateur athletic programs rely heavily on fundraising and donations, primarily through boosters and alumni, for budget support. In 2016, Rutgers University announced a $100 million fundraising initiative called "R Big Ten Build.</a:t>
            </a:r>
            <a:r>
              <a:rPr lang="ja-JP" altLang="en-US">
                <a:latin typeface="Verdana" panose="020B0604030504040204" pitchFamily="34" charset="0"/>
                <a:cs typeface="Arial" panose="020B0604020202020204" pitchFamily="34" charset="0"/>
              </a:rPr>
              <a:t>”</a:t>
            </a:r>
            <a:endParaRPr lang="en-US" altLang="en-US">
              <a:latin typeface="Verdana" panose="020B0604030504040204" pitchFamily="34" charset="0"/>
              <a:cs typeface="Arial" panose="020B0604020202020204" pitchFamily="34" charset="0"/>
            </a:endParaRPr>
          </a:p>
        </p:txBody>
      </p:sp>
      <p:pic>
        <p:nvPicPr>
          <p:cNvPr id="98309" name="Picture 13" descr="I:\temp\r1o.jpg">
            <a:extLst>
              <a:ext uri="{FF2B5EF4-FFF2-40B4-BE49-F238E27FC236}">
                <a16:creationId xmlns:a16="http://schemas.microsoft.com/office/drawing/2014/main" id="{1D05DE48-8625-452A-9C48-E805EC670B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514600"/>
            <a:ext cx="3429000"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3" name="Group 2">
            <a:extLst>
              <a:ext uri="{FF2B5EF4-FFF2-40B4-BE49-F238E27FC236}">
                <a16:creationId xmlns:a16="http://schemas.microsoft.com/office/drawing/2014/main" id="{10434380-9046-40D3-BCF6-DA50B4926338}"/>
              </a:ext>
            </a:extLst>
          </p:cNvPr>
          <p:cNvGrpSpPr>
            <a:grpSpLocks/>
          </p:cNvGrpSpPr>
          <p:nvPr/>
        </p:nvGrpSpPr>
        <p:grpSpPr bwMode="auto">
          <a:xfrm>
            <a:off x="0" y="0"/>
            <a:ext cx="9144000" cy="976313"/>
            <a:chOff x="0" y="0"/>
            <a:chExt cx="5760" cy="615"/>
          </a:xfrm>
        </p:grpSpPr>
        <p:sp>
          <p:nvSpPr>
            <p:cNvPr id="100359" name="Text Box 3">
              <a:extLst>
                <a:ext uri="{FF2B5EF4-FFF2-40B4-BE49-F238E27FC236}">
                  <a16:creationId xmlns:a16="http://schemas.microsoft.com/office/drawing/2014/main" id="{95344080-F5A2-4546-BAC6-FBC2E763979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0360" name="Text Box 4">
              <a:extLst>
                <a:ext uri="{FF2B5EF4-FFF2-40B4-BE49-F238E27FC236}">
                  <a16:creationId xmlns:a16="http://schemas.microsoft.com/office/drawing/2014/main" id="{9F471941-E564-4569-A04A-614FECA074C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0354" name="Text Box 5">
            <a:extLst>
              <a:ext uri="{FF2B5EF4-FFF2-40B4-BE49-F238E27FC236}">
                <a16:creationId xmlns:a16="http://schemas.microsoft.com/office/drawing/2014/main" id="{12FD0887-EE25-49AF-9C25-08962BDA6BE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0355" name="Text Box 6">
            <a:extLst>
              <a:ext uri="{FF2B5EF4-FFF2-40B4-BE49-F238E27FC236}">
                <a16:creationId xmlns:a16="http://schemas.microsoft.com/office/drawing/2014/main" id="{BFC84E8B-615B-42DB-8FD3-7DE45E808CBC}"/>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151559" name="Text Box 7">
            <a:extLst>
              <a:ext uri="{FF2B5EF4-FFF2-40B4-BE49-F238E27FC236}">
                <a16:creationId xmlns:a16="http://schemas.microsoft.com/office/drawing/2014/main" id="{41E15B66-B464-4A03-BFB7-F3F5DB33434C}"/>
              </a:ext>
            </a:extLst>
          </p:cNvPr>
          <p:cNvSpPr txBox="1">
            <a:spLocks noChangeArrowheads="1"/>
          </p:cNvSpPr>
          <p:nvPr/>
        </p:nvSpPr>
        <p:spPr bwMode="auto">
          <a:xfrm>
            <a:off x="457200" y="1828800"/>
            <a:ext cx="4572000" cy="3013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dirty="0">
                <a:latin typeface="Verdana" charset="0"/>
                <a:ea typeface="ＭＳ Ｐゴシック" charset="0"/>
                <a:cs typeface="Arial" charset="0"/>
              </a:rPr>
              <a:t>According to </a:t>
            </a:r>
            <a:r>
              <a:rPr lang="en-US" sz="2400" dirty="0" err="1">
                <a:latin typeface="Verdana" charset="0"/>
                <a:ea typeface="ＭＳ Ｐゴシック" charset="0"/>
                <a:cs typeface="Arial" charset="0"/>
              </a:rPr>
              <a:t>nj.com</a:t>
            </a:r>
            <a:r>
              <a:rPr lang="en-US" sz="2400" dirty="0">
                <a:latin typeface="Verdana" charset="0"/>
                <a:ea typeface="ＭＳ Ｐゴシック" charset="0"/>
                <a:cs typeface="Arial" charset="0"/>
              </a:rPr>
              <a:t>, it took the university just a few months to raise over $50 million, an amount that included 10 donations of $1 million or more and three of the largest donations the school had ever received.</a:t>
            </a:r>
          </a:p>
        </p:txBody>
      </p:sp>
      <p:pic>
        <p:nvPicPr>
          <p:cNvPr id="100357" name="Picture 8" descr="I:\temp\r1o.jpg">
            <a:extLst>
              <a:ext uri="{FF2B5EF4-FFF2-40B4-BE49-F238E27FC236}">
                <a16:creationId xmlns:a16="http://schemas.microsoft.com/office/drawing/2014/main" id="{204E0BFF-1626-4778-A60D-1579D55DB5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2057400"/>
            <a:ext cx="3429000" cy="256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61" name="Text Box 9">
            <a:extLst>
              <a:ext uri="{FF2B5EF4-FFF2-40B4-BE49-F238E27FC236}">
                <a16:creationId xmlns:a16="http://schemas.microsoft.com/office/drawing/2014/main" id="{6947455E-2831-4056-8A71-0DCF7F29E266}"/>
              </a:ext>
            </a:extLst>
          </p:cNvPr>
          <p:cNvSpPr txBox="1">
            <a:spLocks noChangeArrowheads="1"/>
          </p:cNvSpPr>
          <p:nvPr/>
        </p:nvSpPr>
        <p:spPr bwMode="auto">
          <a:xfrm>
            <a:off x="457200" y="5257800"/>
            <a:ext cx="8458200" cy="973138"/>
          </a:xfrm>
          <a:prstGeom prst="rect">
            <a:avLst/>
          </a:prstGeom>
          <a:noFill/>
          <a:ln w="57150" cmpd="thickThin">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a:cs typeface="Arial" panose="020B0604020202020204" pitchFamily="34" charset="0"/>
              </a:rPr>
              <a:t>People that donate to university sports programs will typically receive preferential treatment from the athletic department –perks can include better seats for games and higher priority to attend in-demand events.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3" name="Group 2">
            <a:extLst>
              <a:ext uri="{FF2B5EF4-FFF2-40B4-BE49-F238E27FC236}">
                <a16:creationId xmlns:a16="http://schemas.microsoft.com/office/drawing/2014/main" id="{10434380-9046-40D3-BCF6-DA50B4926338}"/>
              </a:ext>
            </a:extLst>
          </p:cNvPr>
          <p:cNvGrpSpPr>
            <a:grpSpLocks/>
          </p:cNvGrpSpPr>
          <p:nvPr/>
        </p:nvGrpSpPr>
        <p:grpSpPr bwMode="auto">
          <a:xfrm>
            <a:off x="0" y="0"/>
            <a:ext cx="9144000" cy="976313"/>
            <a:chOff x="0" y="0"/>
            <a:chExt cx="5760" cy="615"/>
          </a:xfrm>
        </p:grpSpPr>
        <p:sp>
          <p:nvSpPr>
            <p:cNvPr id="100359" name="Text Box 3">
              <a:extLst>
                <a:ext uri="{FF2B5EF4-FFF2-40B4-BE49-F238E27FC236}">
                  <a16:creationId xmlns:a16="http://schemas.microsoft.com/office/drawing/2014/main" id="{95344080-F5A2-4546-BAC6-FBC2E763979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0360" name="Text Box 4">
              <a:extLst>
                <a:ext uri="{FF2B5EF4-FFF2-40B4-BE49-F238E27FC236}">
                  <a16:creationId xmlns:a16="http://schemas.microsoft.com/office/drawing/2014/main" id="{9F471941-E564-4569-A04A-614FECA074C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0354" name="Text Box 5">
            <a:extLst>
              <a:ext uri="{FF2B5EF4-FFF2-40B4-BE49-F238E27FC236}">
                <a16:creationId xmlns:a16="http://schemas.microsoft.com/office/drawing/2014/main" id="{12FD0887-EE25-49AF-9C25-08962BDA6BE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0355" name="Text Box 6">
            <a:extLst>
              <a:ext uri="{FF2B5EF4-FFF2-40B4-BE49-F238E27FC236}">
                <a16:creationId xmlns:a16="http://schemas.microsoft.com/office/drawing/2014/main" id="{BFC84E8B-615B-42DB-8FD3-7DE45E808CBC}"/>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151559" name="Text Box 7">
            <a:extLst>
              <a:ext uri="{FF2B5EF4-FFF2-40B4-BE49-F238E27FC236}">
                <a16:creationId xmlns:a16="http://schemas.microsoft.com/office/drawing/2014/main" id="{41E15B66-B464-4A03-BFB7-F3F5DB33434C}"/>
              </a:ext>
            </a:extLst>
          </p:cNvPr>
          <p:cNvSpPr txBox="1">
            <a:spLocks noChangeArrowheads="1"/>
          </p:cNvSpPr>
          <p:nvPr/>
        </p:nvSpPr>
        <p:spPr bwMode="auto">
          <a:xfrm>
            <a:off x="457200" y="1828800"/>
            <a:ext cx="8153400" cy="15696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400" dirty="0">
                <a:solidFill>
                  <a:schemeClr val="accent2">
                    <a:lumMod val="75000"/>
                  </a:schemeClr>
                </a:solidFill>
                <a:latin typeface="Verdana" charset="0"/>
                <a:ea typeface="ＭＳ Ｐゴシック" charset="0"/>
                <a:cs typeface="Arial" charset="0"/>
              </a:rPr>
              <a:t>Fundraising and donations (referred to as “contributions”) have helped Clemson to build one of the most successful football programs in the country</a:t>
            </a:r>
          </a:p>
        </p:txBody>
      </p:sp>
      <p:pic>
        <p:nvPicPr>
          <p:cNvPr id="2" name="Picture 1">
            <a:extLst>
              <a:ext uri="{FF2B5EF4-FFF2-40B4-BE49-F238E27FC236}">
                <a16:creationId xmlns:a16="http://schemas.microsoft.com/office/drawing/2014/main" id="{04E2EA7C-2095-584D-A972-F435A6288474}"/>
              </a:ext>
            </a:extLst>
          </p:cNvPr>
          <p:cNvPicPr>
            <a:picLocks noChangeAspect="1"/>
          </p:cNvPicPr>
          <p:nvPr/>
        </p:nvPicPr>
        <p:blipFill>
          <a:blip r:embed="rId3"/>
          <a:stretch>
            <a:fillRect/>
          </a:stretch>
        </p:blipFill>
        <p:spPr>
          <a:xfrm>
            <a:off x="4909740" y="3398460"/>
            <a:ext cx="3799920" cy="2849940"/>
          </a:xfrm>
          <a:prstGeom prst="rect">
            <a:avLst/>
          </a:prstGeom>
        </p:spPr>
      </p:pic>
      <p:sp>
        <p:nvSpPr>
          <p:cNvPr id="3" name="Rectangle 2">
            <a:extLst>
              <a:ext uri="{FF2B5EF4-FFF2-40B4-BE49-F238E27FC236}">
                <a16:creationId xmlns:a16="http://schemas.microsoft.com/office/drawing/2014/main" id="{21FABE82-0C7F-9C41-B593-478C143B21CE}"/>
              </a:ext>
            </a:extLst>
          </p:cNvPr>
          <p:cNvSpPr/>
          <p:nvPr/>
        </p:nvSpPr>
        <p:spPr>
          <a:xfrm>
            <a:off x="449580" y="3748980"/>
            <a:ext cx="3975100" cy="2246769"/>
          </a:xfrm>
          <a:prstGeom prst="rect">
            <a:avLst/>
          </a:prstGeom>
        </p:spPr>
        <p:txBody>
          <a:bodyPr wrap="square">
            <a:spAutoFit/>
          </a:bodyPr>
          <a:lstStyle/>
          <a:p>
            <a:pPr>
              <a:spcBef>
                <a:spcPct val="50000"/>
              </a:spcBef>
              <a:defRPr/>
            </a:pPr>
            <a:r>
              <a:rPr lang="en-US" sz="2000" dirty="0">
                <a:solidFill>
                  <a:srgbClr val="FF9300"/>
                </a:solidFill>
                <a:latin typeface="Verdana" charset="0"/>
                <a:ea typeface="ＭＳ Ｐゴシック" charset="0"/>
                <a:cs typeface="Arial" charset="0"/>
              </a:rPr>
              <a:t>Each of the past four years, Clemson has generated at least $20.5 in its annual fund, which according to a USA Today report, supplies cash directly to the athletic department</a:t>
            </a:r>
          </a:p>
        </p:txBody>
      </p:sp>
    </p:spTree>
    <p:extLst>
      <p:ext uri="{BB962C8B-B14F-4D97-AF65-F5344CB8AC3E}">
        <p14:creationId xmlns:p14="http://schemas.microsoft.com/office/powerpoint/2010/main" val="109362894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1" name="Group 2">
            <a:extLst>
              <a:ext uri="{FF2B5EF4-FFF2-40B4-BE49-F238E27FC236}">
                <a16:creationId xmlns:a16="http://schemas.microsoft.com/office/drawing/2014/main" id="{775F83C6-B087-4B09-90A9-4E061B2319C0}"/>
              </a:ext>
            </a:extLst>
          </p:cNvPr>
          <p:cNvGrpSpPr>
            <a:grpSpLocks/>
          </p:cNvGrpSpPr>
          <p:nvPr/>
        </p:nvGrpSpPr>
        <p:grpSpPr bwMode="auto">
          <a:xfrm>
            <a:off x="0" y="0"/>
            <a:ext cx="9144000" cy="976313"/>
            <a:chOff x="0" y="0"/>
            <a:chExt cx="5760" cy="615"/>
          </a:xfrm>
        </p:grpSpPr>
        <p:sp>
          <p:nvSpPr>
            <p:cNvPr id="102408" name="Text Box 3">
              <a:extLst>
                <a:ext uri="{FF2B5EF4-FFF2-40B4-BE49-F238E27FC236}">
                  <a16:creationId xmlns:a16="http://schemas.microsoft.com/office/drawing/2014/main" id="{42488818-0E65-4D91-A84E-DAD169663CD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2409" name="Text Box 4">
              <a:extLst>
                <a:ext uri="{FF2B5EF4-FFF2-40B4-BE49-F238E27FC236}">
                  <a16:creationId xmlns:a16="http://schemas.microsoft.com/office/drawing/2014/main" id="{1233E366-5536-486D-9527-235B5979A62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2402" name="Text Box 5">
            <a:extLst>
              <a:ext uri="{FF2B5EF4-FFF2-40B4-BE49-F238E27FC236}">
                <a16:creationId xmlns:a16="http://schemas.microsoft.com/office/drawing/2014/main" id="{F2231661-88AF-4BB5-9226-79FEE0A3D56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2403" name="Text Box 6">
            <a:extLst>
              <a:ext uri="{FF2B5EF4-FFF2-40B4-BE49-F238E27FC236}">
                <a16:creationId xmlns:a16="http://schemas.microsoft.com/office/drawing/2014/main" id="{35779553-1DA8-45AD-B906-2B1C4AC045A6}"/>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102404" name="Rectangle 2">
            <a:extLst>
              <a:ext uri="{FF2B5EF4-FFF2-40B4-BE49-F238E27FC236}">
                <a16:creationId xmlns:a16="http://schemas.microsoft.com/office/drawing/2014/main" id="{913E953D-361C-42A7-9A29-F21BB58F3A7A}"/>
              </a:ext>
            </a:extLst>
          </p:cNvPr>
          <p:cNvSpPr>
            <a:spLocks noChangeArrowheads="1"/>
          </p:cNvSpPr>
          <p:nvPr/>
        </p:nvSpPr>
        <p:spPr bwMode="auto">
          <a:xfrm>
            <a:off x="228600" y="1905000"/>
            <a:ext cx="8686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Pay-per-view refers to a satellite or cable television service by which customers can order access to a specific broadcast for a set, one-time fee</a:t>
            </a:r>
          </a:p>
          <a:p>
            <a:pPr eaLnBrk="1" hangingPunct="1"/>
            <a:endParaRPr lang="en-US" altLang="en-US">
              <a:latin typeface="Verdana" panose="020B0604030504040204" pitchFamily="34" charset="0"/>
            </a:endParaRPr>
          </a:p>
          <a:p>
            <a:pPr eaLnBrk="1" hangingPunct="1"/>
            <a:r>
              <a:rPr lang="en-US" altLang="en-US">
                <a:latin typeface="Verdana" panose="020B0604030504040204" pitchFamily="34" charset="0"/>
              </a:rPr>
              <a:t>Some sports and entertainment properties rely on pay-per-view sales as a significant revenue stream</a:t>
            </a:r>
          </a:p>
        </p:txBody>
      </p:sp>
      <p:pic>
        <p:nvPicPr>
          <p:cNvPr id="102405" name="Picture 3" descr="zsOyJO_c.jpg">
            <a:extLst>
              <a:ext uri="{FF2B5EF4-FFF2-40B4-BE49-F238E27FC236}">
                <a16:creationId xmlns:a16="http://schemas.microsoft.com/office/drawing/2014/main" id="{566B3519-B372-4158-BDF1-AAE060A23E7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48768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6" name="Picture 4" descr="photo.jpg">
            <a:extLst>
              <a:ext uri="{FF2B5EF4-FFF2-40B4-BE49-F238E27FC236}">
                <a16:creationId xmlns:a16="http://schemas.microsoft.com/office/drawing/2014/main" id="{16FF4FB4-79FF-4DE0-8BDD-2D4B80E3BC2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 y="4876800"/>
            <a:ext cx="1285875"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7" name="Picture 5" descr="HBO-PPV-Logo.jpg">
            <a:extLst>
              <a:ext uri="{FF2B5EF4-FFF2-40B4-BE49-F238E27FC236}">
                <a16:creationId xmlns:a16="http://schemas.microsoft.com/office/drawing/2014/main" id="{119BD41B-7AEB-496F-8766-344218D4632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4876800"/>
            <a:ext cx="228600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F2A70DD1-51A2-4C0A-A03E-9C639AB87E7A}"/>
              </a:ext>
            </a:extLst>
          </p:cNvPr>
          <p:cNvGrpSpPr>
            <a:grpSpLocks/>
          </p:cNvGrpSpPr>
          <p:nvPr/>
        </p:nvGrpSpPr>
        <p:grpSpPr bwMode="auto">
          <a:xfrm>
            <a:off x="0" y="0"/>
            <a:ext cx="9144000" cy="976313"/>
            <a:chOff x="0" y="0"/>
            <a:chExt cx="5760" cy="615"/>
          </a:xfrm>
        </p:grpSpPr>
        <p:sp>
          <p:nvSpPr>
            <p:cNvPr id="12296" name="Text Box 3">
              <a:extLst>
                <a:ext uri="{FF2B5EF4-FFF2-40B4-BE49-F238E27FC236}">
                  <a16:creationId xmlns:a16="http://schemas.microsoft.com/office/drawing/2014/main" id="{455BCD5E-DB44-4CF2-88AF-6C7F594FA4F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3.2</a:t>
              </a:r>
            </a:p>
          </p:txBody>
        </p:sp>
        <p:sp>
          <p:nvSpPr>
            <p:cNvPr id="12297" name="Text Box 4">
              <a:extLst>
                <a:ext uri="{FF2B5EF4-FFF2-40B4-BE49-F238E27FC236}">
                  <a16:creationId xmlns:a16="http://schemas.microsoft.com/office/drawing/2014/main" id="{CD4AB9F2-58AE-4F64-AFD3-6F011397010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Intro to Basic SEM Principles</a:t>
              </a:r>
            </a:p>
          </p:txBody>
        </p:sp>
      </p:grpSp>
      <p:sp>
        <p:nvSpPr>
          <p:cNvPr id="12290" name="Rectangle 5">
            <a:extLst>
              <a:ext uri="{FF2B5EF4-FFF2-40B4-BE49-F238E27FC236}">
                <a16:creationId xmlns:a16="http://schemas.microsoft.com/office/drawing/2014/main" id="{FDECD94A-F32C-4B3B-B00F-879CE7E60B16}"/>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The Financial Structure of Sports Business</a:t>
            </a:r>
          </a:p>
        </p:txBody>
      </p:sp>
      <p:sp>
        <p:nvSpPr>
          <p:cNvPr id="12291" name="Text Box 7">
            <a:extLst>
              <a:ext uri="{FF2B5EF4-FFF2-40B4-BE49-F238E27FC236}">
                <a16:creationId xmlns:a16="http://schemas.microsoft.com/office/drawing/2014/main" id="{5892F03F-48C1-4E8A-8D32-14F2B29FF0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2292"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9DAE9303-4FA7-4AE0-B663-BC280BA88569}"/>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2293"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3314B5AB-AFCF-4945-8759-2AD9E95B6212}"/>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altLang="en-US" sz="18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
        <p:nvSpPr>
          <p:cNvPr id="106510" name="Text Box 1038">
            <a:extLst>
              <a:ext uri="{FF2B5EF4-FFF2-40B4-BE49-F238E27FC236}">
                <a16:creationId xmlns:a16="http://schemas.microsoft.com/office/drawing/2014/main" id="{7F264883-BD96-49B9-913B-E4243B0B4B68}"/>
              </a:ext>
            </a:extLst>
          </p:cNvPr>
          <p:cNvSpPr txBox="1">
            <a:spLocks noChangeArrowheads="1"/>
          </p:cNvSpPr>
          <p:nvPr/>
        </p:nvSpPr>
        <p:spPr bwMode="auto">
          <a:xfrm>
            <a:off x="533400" y="2129602"/>
            <a:ext cx="8001000" cy="286232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0" eaLnBrk="1" hangingPunct="1">
              <a:spcBef>
                <a:spcPct val="50000"/>
              </a:spcBef>
            </a:pPr>
            <a:r>
              <a:rPr lang="en-US" altLang="en-US" sz="2000" dirty="0">
                <a:solidFill>
                  <a:srgbClr val="000000"/>
                </a:solidFill>
                <a:latin typeface="Verdana" panose="020B0604030504040204" pitchFamily="34" charset="0"/>
              </a:rPr>
              <a:t>Negotiations can take a long time and are often contentious between a sports league and its player union when it comes to agreeing to terms relating to fair compensation for players, often resulting in negative publicity </a:t>
            </a:r>
          </a:p>
          <a:p>
            <a:pPr lvl="0" eaLnBrk="1" hangingPunct="1">
              <a:spcBef>
                <a:spcPct val="50000"/>
              </a:spcBef>
            </a:pPr>
            <a:endParaRPr lang="en-US" altLang="en-US" sz="2000" dirty="0">
              <a:solidFill>
                <a:srgbClr val="000000"/>
              </a:solidFill>
              <a:latin typeface="Verdana" panose="020B0604030504040204" pitchFamily="34" charset="0"/>
            </a:endParaRPr>
          </a:p>
          <a:p>
            <a:pPr lvl="0" eaLnBrk="1" hangingPunct="1">
              <a:spcBef>
                <a:spcPct val="50000"/>
              </a:spcBef>
            </a:pPr>
            <a:r>
              <a:rPr lang="en-US" altLang="en-US" sz="2000" dirty="0">
                <a:solidFill>
                  <a:srgbClr val="000000"/>
                </a:solidFill>
                <a:latin typeface="Verdana" panose="020B0604030504040204" pitchFamily="34" charset="0"/>
              </a:rPr>
              <a:t>In 2020, MLB and MLBPA negotiations to play a shortened season due to the covid-19 pandemic took nearly 3 months, leading to a lot of unrest among fans </a:t>
            </a:r>
          </a:p>
        </p:txBody>
      </p:sp>
      <p:pic>
        <p:nvPicPr>
          <p:cNvPr id="2" name="Picture 2" descr="Opening Day 2020 - 2 Game Package – Pantone 294">
            <a:extLst>
              <a:ext uri="{FF2B5EF4-FFF2-40B4-BE49-F238E27FC236}">
                <a16:creationId xmlns:a16="http://schemas.microsoft.com/office/drawing/2014/main" id="{9F46F2F4-1498-42BA-AEAF-8F42C5BFE2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5669" y="5181600"/>
            <a:ext cx="2252662" cy="13814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266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118CCEAD-A46D-4862-A732-F265057156EB}"/>
              </a:ext>
            </a:extLst>
          </p:cNvPr>
          <p:cNvGrpSpPr>
            <a:grpSpLocks/>
          </p:cNvGrpSpPr>
          <p:nvPr/>
        </p:nvGrpSpPr>
        <p:grpSpPr bwMode="auto">
          <a:xfrm>
            <a:off x="0" y="0"/>
            <a:ext cx="9144000" cy="976313"/>
            <a:chOff x="0" y="0"/>
            <a:chExt cx="5760" cy="615"/>
          </a:xfrm>
        </p:grpSpPr>
        <p:sp>
          <p:nvSpPr>
            <p:cNvPr id="104454" name="Text Box 3">
              <a:extLst>
                <a:ext uri="{FF2B5EF4-FFF2-40B4-BE49-F238E27FC236}">
                  <a16:creationId xmlns:a16="http://schemas.microsoft.com/office/drawing/2014/main" id="{D42CBE08-EE13-4FEB-AC33-FA94A7343D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4455" name="Text Box 4">
              <a:extLst>
                <a:ext uri="{FF2B5EF4-FFF2-40B4-BE49-F238E27FC236}">
                  <a16:creationId xmlns:a16="http://schemas.microsoft.com/office/drawing/2014/main" id="{49D7E98A-DAC1-49F6-827A-B86ADF3DFD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4450" name="Text Box 5">
            <a:extLst>
              <a:ext uri="{FF2B5EF4-FFF2-40B4-BE49-F238E27FC236}">
                <a16:creationId xmlns:a16="http://schemas.microsoft.com/office/drawing/2014/main" id="{F191BCD4-FF4E-45ED-B95A-5F326276DCA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4451" name="Text Box 6">
            <a:extLst>
              <a:ext uri="{FF2B5EF4-FFF2-40B4-BE49-F238E27FC236}">
                <a16:creationId xmlns:a16="http://schemas.microsoft.com/office/drawing/2014/main" id="{6D015973-EF1C-45F3-82C7-5E9E3E77FBFE}"/>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3" name="Rectangle 2">
            <a:extLst>
              <a:ext uri="{FF2B5EF4-FFF2-40B4-BE49-F238E27FC236}">
                <a16:creationId xmlns:a16="http://schemas.microsoft.com/office/drawing/2014/main" id="{149BE03E-7B79-49BF-BE8B-1AC113FC4F9D}"/>
              </a:ext>
            </a:extLst>
          </p:cNvPr>
          <p:cNvSpPr/>
          <p:nvPr/>
        </p:nvSpPr>
        <p:spPr>
          <a:xfrm>
            <a:off x="228600" y="2590800"/>
            <a:ext cx="8686800" cy="3416320"/>
          </a:xfrm>
          <a:prstGeom prst="rect">
            <a:avLst/>
          </a:prstGeom>
        </p:spPr>
        <p:txBody>
          <a:bodyPr>
            <a:spAutoFit/>
          </a:bodyPr>
          <a:lstStyle/>
          <a:p>
            <a:pPr marL="0" lvl="5" fontAlgn="base">
              <a:spcBef>
                <a:spcPct val="0"/>
              </a:spcBef>
              <a:spcAft>
                <a:spcPct val="0"/>
              </a:spcAft>
              <a:defRPr/>
            </a:pPr>
            <a:r>
              <a:rPr lang="en-US" sz="2400" dirty="0">
                <a:latin typeface="Verdana"/>
                <a:ea typeface="ＭＳ Ｐゴシック" charset="0"/>
                <a:cs typeface="Verdana"/>
              </a:rPr>
              <a:t>WWE, UFC and boxing generate millions each year by broadcasting some of their biggest events on a pay-per-view basis</a:t>
            </a:r>
          </a:p>
          <a:p>
            <a:pPr marL="0" lvl="5" fontAlgn="base">
              <a:spcBef>
                <a:spcPct val="0"/>
              </a:spcBef>
              <a:spcAft>
                <a:spcPct val="0"/>
              </a:spcAft>
              <a:defRPr/>
            </a:pPr>
            <a:r>
              <a:rPr lang="en-US" sz="2400" dirty="0">
                <a:latin typeface="Verdana"/>
                <a:ea typeface="ＭＳ Ｐゴシック" charset="0"/>
                <a:cs typeface="Verdana"/>
              </a:rPr>
              <a:t>	</a:t>
            </a:r>
          </a:p>
          <a:p>
            <a:pPr marL="0" lvl="5" fontAlgn="base">
              <a:spcBef>
                <a:spcPct val="0"/>
              </a:spcBef>
              <a:spcAft>
                <a:spcPct val="0"/>
              </a:spcAft>
              <a:defRPr/>
            </a:pPr>
            <a:r>
              <a:rPr lang="en-US" sz="2400" dirty="0">
                <a:latin typeface="Verdana"/>
                <a:ea typeface="ＭＳ Ｐゴシック" charset="0"/>
                <a:cs typeface="Verdana"/>
              </a:rPr>
              <a:t>Over one million boxing fans bought the </a:t>
            </a:r>
            <a:r>
              <a:rPr lang="is-IS" sz="2400" dirty="0">
                <a:latin typeface="Verdana"/>
                <a:ea typeface="ＭＳ Ｐゴシック" charset="0"/>
                <a:cs typeface="Verdana"/>
              </a:rPr>
              <a:t>2017</a:t>
            </a:r>
            <a:r>
              <a:rPr lang="en-US" sz="2400" dirty="0">
                <a:latin typeface="Verdana"/>
                <a:ea typeface="ＭＳ Ｐゴシック" charset="0"/>
                <a:cs typeface="Verdana"/>
              </a:rPr>
              <a:t> fight between </a:t>
            </a:r>
            <a:r>
              <a:rPr lang="en-US" sz="2400" dirty="0" err="1">
                <a:latin typeface="Verdana"/>
                <a:ea typeface="ＭＳ Ｐゴシック" charset="0"/>
                <a:cs typeface="Verdana"/>
              </a:rPr>
              <a:t>Canelo</a:t>
            </a:r>
            <a:r>
              <a:rPr lang="en-US" sz="2400" dirty="0">
                <a:latin typeface="Verdana"/>
                <a:ea typeface="ＭＳ Ｐゴシック" charset="0"/>
                <a:cs typeface="Verdana"/>
              </a:rPr>
              <a:t> Alvarez vs. Julio Cesar Chavez Jr., making it the </a:t>
            </a:r>
            <a:r>
              <a:rPr lang="en-US" sz="2400" dirty="0">
                <a:solidFill>
                  <a:srgbClr val="000000"/>
                </a:solidFill>
                <a:latin typeface="Verdana"/>
                <a:ea typeface="ＭＳ Ｐゴシック" charset="0"/>
                <a:cs typeface="Verdana"/>
              </a:rPr>
              <a:t>biggest </a:t>
            </a:r>
            <a:r>
              <a:rPr lang="en-US" sz="2400" dirty="0">
                <a:latin typeface="Verdana"/>
                <a:ea typeface="ＭＳ Ｐゴシック" charset="0"/>
                <a:cs typeface="Verdana"/>
              </a:rPr>
              <a:t>PPV boxing event since </a:t>
            </a:r>
            <a:r>
              <a:rPr lang="en-US" sz="2400" dirty="0" err="1">
                <a:latin typeface="Verdana"/>
                <a:ea typeface="ＭＳ Ｐゴシック" charset="0"/>
                <a:cs typeface="Verdana"/>
              </a:rPr>
              <a:t>Mayweather</a:t>
            </a:r>
            <a:r>
              <a:rPr lang="en-US" sz="2400" dirty="0">
                <a:latin typeface="Verdana"/>
                <a:ea typeface="ＭＳ Ｐゴシック" charset="0"/>
                <a:cs typeface="Verdana"/>
              </a:rPr>
              <a:t> vs. </a:t>
            </a:r>
            <a:r>
              <a:rPr lang="en-US" sz="2400" dirty="0" err="1">
                <a:latin typeface="Verdana"/>
                <a:ea typeface="ＭＳ Ｐゴシック" charset="0"/>
                <a:cs typeface="Verdana"/>
              </a:rPr>
              <a:t>Pacquiao</a:t>
            </a:r>
            <a:endParaRPr lang="en-US" sz="2400" dirty="0">
              <a:latin typeface="Verdana"/>
              <a:ea typeface="ＭＳ Ｐゴシック" charset="0"/>
              <a:cs typeface="Verdana"/>
            </a:endParaRPr>
          </a:p>
          <a:p>
            <a:pPr marL="0" lvl="5" fontAlgn="base">
              <a:spcBef>
                <a:spcPct val="0"/>
              </a:spcBef>
              <a:spcAft>
                <a:spcPct val="0"/>
              </a:spcAft>
              <a:defRPr/>
            </a:pPr>
            <a:endParaRPr lang="en-US" sz="2400" dirty="0">
              <a:latin typeface="Verdana"/>
              <a:ea typeface="ＭＳ Ｐゴシック" charset="0"/>
              <a:cs typeface="Verdana"/>
            </a:endParaRPr>
          </a:p>
        </p:txBody>
      </p:sp>
      <p:sp>
        <p:nvSpPr>
          <p:cNvPr id="104453" name="Rectangle 1">
            <a:extLst>
              <a:ext uri="{FF2B5EF4-FFF2-40B4-BE49-F238E27FC236}">
                <a16:creationId xmlns:a16="http://schemas.microsoft.com/office/drawing/2014/main" id="{EE36C285-F5B0-4C6D-B54E-16EBD996D5B6}"/>
              </a:ext>
            </a:extLst>
          </p:cNvPr>
          <p:cNvSpPr>
            <a:spLocks noChangeArrowheads="1"/>
          </p:cNvSpPr>
          <p:nvPr/>
        </p:nvSpPr>
        <p:spPr bwMode="auto">
          <a:xfrm>
            <a:off x="3124200" y="1828800"/>
            <a:ext cx="2495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chemeClr val="accent2"/>
                </a:solidFill>
                <a:latin typeface="Verdana" panose="020B0604030504040204" pitchFamily="34" charset="0"/>
              </a:rPr>
              <a:t>Pay-per-view</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118CCEAD-A46D-4862-A732-F265057156EB}"/>
              </a:ext>
            </a:extLst>
          </p:cNvPr>
          <p:cNvGrpSpPr>
            <a:grpSpLocks/>
          </p:cNvGrpSpPr>
          <p:nvPr/>
        </p:nvGrpSpPr>
        <p:grpSpPr bwMode="auto">
          <a:xfrm>
            <a:off x="0" y="0"/>
            <a:ext cx="9144000" cy="976313"/>
            <a:chOff x="0" y="0"/>
            <a:chExt cx="5760" cy="615"/>
          </a:xfrm>
        </p:grpSpPr>
        <p:sp>
          <p:nvSpPr>
            <p:cNvPr id="104454" name="Text Box 3">
              <a:extLst>
                <a:ext uri="{FF2B5EF4-FFF2-40B4-BE49-F238E27FC236}">
                  <a16:creationId xmlns:a16="http://schemas.microsoft.com/office/drawing/2014/main" id="{D42CBE08-EE13-4FEB-AC33-FA94A7343D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4455" name="Text Box 4">
              <a:extLst>
                <a:ext uri="{FF2B5EF4-FFF2-40B4-BE49-F238E27FC236}">
                  <a16:creationId xmlns:a16="http://schemas.microsoft.com/office/drawing/2014/main" id="{49D7E98A-DAC1-49F6-827A-B86ADF3DFD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4450" name="Text Box 5">
            <a:extLst>
              <a:ext uri="{FF2B5EF4-FFF2-40B4-BE49-F238E27FC236}">
                <a16:creationId xmlns:a16="http://schemas.microsoft.com/office/drawing/2014/main" id="{F191BCD4-FF4E-45ED-B95A-5F326276DCA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4451" name="Text Box 6">
            <a:extLst>
              <a:ext uri="{FF2B5EF4-FFF2-40B4-BE49-F238E27FC236}">
                <a16:creationId xmlns:a16="http://schemas.microsoft.com/office/drawing/2014/main" id="{6D015973-EF1C-45F3-82C7-5E9E3E77FBFE}"/>
              </a:ext>
            </a:extLst>
          </p:cNvPr>
          <p:cNvSpPr txBox="1">
            <a:spLocks noChangeArrowheads="1"/>
          </p:cNvSpPr>
          <p:nvPr/>
        </p:nvSpPr>
        <p:spPr bwMode="auto">
          <a:xfrm>
            <a:off x="1409700" y="981075"/>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dirty="0">
                <a:solidFill>
                  <a:schemeClr val="tx2"/>
                </a:solidFill>
                <a:latin typeface="Verdana" panose="020B0604030504040204" pitchFamily="34" charset="0"/>
              </a:rPr>
              <a:t>Additional Media Contracts</a:t>
            </a:r>
          </a:p>
        </p:txBody>
      </p:sp>
      <p:sp>
        <p:nvSpPr>
          <p:cNvPr id="3" name="Rectangle 2">
            <a:extLst>
              <a:ext uri="{FF2B5EF4-FFF2-40B4-BE49-F238E27FC236}">
                <a16:creationId xmlns:a16="http://schemas.microsoft.com/office/drawing/2014/main" id="{149BE03E-7B79-49BF-BE8B-1AC113FC4F9D}"/>
              </a:ext>
            </a:extLst>
          </p:cNvPr>
          <p:cNvSpPr/>
          <p:nvPr/>
        </p:nvSpPr>
        <p:spPr>
          <a:xfrm>
            <a:off x="228600" y="2590800"/>
            <a:ext cx="8686800" cy="1938992"/>
          </a:xfrm>
          <a:prstGeom prst="rect">
            <a:avLst/>
          </a:prstGeom>
        </p:spPr>
        <p:txBody>
          <a:bodyPr>
            <a:spAutoFit/>
          </a:bodyPr>
          <a:lstStyle/>
          <a:p>
            <a:pPr marL="0" lvl="5" algn="ctr" fontAlgn="base">
              <a:spcBef>
                <a:spcPct val="0"/>
              </a:spcBef>
              <a:spcAft>
                <a:spcPct val="0"/>
              </a:spcAft>
              <a:defRPr/>
            </a:pPr>
            <a:r>
              <a:rPr lang="en-US" sz="2400" dirty="0">
                <a:latin typeface="Verdana"/>
                <a:ea typeface="ＭＳ Ｐゴシック" charset="0"/>
                <a:cs typeface="Verdana"/>
              </a:rPr>
              <a:t>WWE attempted to recoup some of the millions lost due to the COVID-19 pandemic by offering </a:t>
            </a:r>
            <a:r>
              <a:rPr lang="en-US" sz="2400" dirty="0" err="1">
                <a:latin typeface="Verdana"/>
                <a:ea typeface="ＭＳ Ｐゴシック" charset="0"/>
                <a:cs typeface="Verdana"/>
              </a:rPr>
              <a:t>SummerSlam</a:t>
            </a:r>
            <a:r>
              <a:rPr lang="en-US" sz="2400" dirty="0">
                <a:latin typeface="Verdana"/>
                <a:ea typeface="ＭＳ Ｐゴシック" charset="0"/>
                <a:cs typeface="Verdana"/>
              </a:rPr>
              <a:t> 2020 via pay-per-view in 2020, along with scheduling even more PPV events for the remainder of the calendar year </a:t>
            </a:r>
          </a:p>
        </p:txBody>
      </p:sp>
      <p:sp>
        <p:nvSpPr>
          <p:cNvPr id="104453" name="Rectangle 1">
            <a:extLst>
              <a:ext uri="{FF2B5EF4-FFF2-40B4-BE49-F238E27FC236}">
                <a16:creationId xmlns:a16="http://schemas.microsoft.com/office/drawing/2014/main" id="{EE36C285-F5B0-4C6D-B54E-16EBD996D5B6}"/>
              </a:ext>
            </a:extLst>
          </p:cNvPr>
          <p:cNvSpPr>
            <a:spLocks noChangeArrowheads="1"/>
          </p:cNvSpPr>
          <p:nvPr/>
        </p:nvSpPr>
        <p:spPr bwMode="auto">
          <a:xfrm>
            <a:off x="3324225" y="1840705"/>
            <a:ext cx="2495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chemeClr val="accent2"/>
                </a:solidFill>
                <a:latin typeface="Verdana" panose="020B0604030504040204" pitchFamily="34" charset="0"/>
              </a:rPr>
              <a:t>Pay-per-view</a:t>
            </a:r>
          </a:p>
        </p:txBody>
      </p:sp>
      <p:pic>
        <p:nvPicPr>
          <p:cNvPr id="6146" name="Picture 2" descr="WWE Officially Cancels Summerslam 2020 From Boston TD Garden">
            <a:extLst>
              <a:ext uri="{FF2B5EF4-FFF2-40B4-BE49-F238E27FC236}">
                <a16:creationId xmlns:a16="http://schemas.microsoft.com/office/drawing/2014/main" id="{EDDB8C4F-31D3-4304-8F9D-5EC7664928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4855229"/>
            <a:ext cx="2830800" cy="1592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16272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118CCEAD-A46D-4862-A732-F265057156EB}"/>
              </a:ext>
            </a:extLst>
          </p:cNvPr>
          <p:cNvGrpSpPr>
            <a:grpSpLocks/>
          </p:cNvGrpSpPr>
          <p:nvPr/>
        </p:nvGrpSpPr>
        <p:grpSpPr bwMode="auto">
          <a:xfrm>
            <a:off x="0" y="0"/>
            <a:ext cx="9144000" cy="976313"/>
            <a:chOff x="0" y="0"/>
            <a:chExt cx="5760" cy="615"/>
          </a:xfrm>
        </p:grpSpPr>
        <p:sp>
          <p:nvSpPr>
            <p:cNvPr id="104454" name="Text Box 3">
              <a:extLst>
                <a:ext uri="{FF2B5EF4-FFF2-40B4-BE49-F238E27FC236}">
                  <a16:creationId xmlns:a16="http://schemas.microsoft.com/office/drawing/2014/main" id="{D42CBE08-EE13-4FEB-AC33-FA94A7343D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4455" name="Text Box 4">
              <a:extLst>
                <a:ext uri="{FF2B5EF4-FFF2-40B4-BE49-F238E27FC236}">
                  <a16:creationId xmlns:a16="http://schemas.microsoft.com/office/drawing/2014/main" id="{49D7E98A-DAC1-49F6-827A-B86ADF3DFD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4450" name="Text Box 5">
            <a:extLst>
              <a:ext uri="{FF2B5EF4-FFF2-40B4-BE49-F238E27FC236}">
                <a16:creationId xmlns:a16="http://schemas.microsoft.com/office/drawing/2014/main" id="{F191BCD4-FF4E-45ED-B95A-5F326276DCA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4451" name="Text Box 6">
            <a:extLst>
              <a:ext uri="{FF2B5EF4-FFF2-40B4-BE49-F238E27FC236}">
                <a16:creationId xmlns:a16="http://schemas.microsoft.com/office/drawing/2014/main" id="{6D015973-EF1C-45F3-82C7-5E9E3E77FBFE}"/>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104453" name="Rectangle 1">
            <a:extLst>
              <a:ext uri="{FF2B5EF4-FFF2-40B4-BE49-F238E27FC236}">
                <a16:creationId xmlns:a16="http://schemas.microsoft.com/office/drawing/2014/main" id="{EE36C285-F5B0-4C6D-B54E-16EBD996D5B6}"/>
              </a:ext>
            </a:extLst>
          </p:cNvPr>
          <p:cNvSpPr>
            <a:spLocks noChangeArrowheads="1"/>
          </p:cNvSpPr>
          <p:nvPr/>
        </p:nvSpPr>
        <p:spPr bwMode="auto">
          <a:xfrm>
            <a:off x="3124200" y="1828800"/>
            <a:ext cx="2495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chemeClr val="accent2"/>
                </a:solidFill>
                <a:latin typeface="Verdana" panose="020B0604030504040204" pitchFamily="34" charset="0"/>
              </a:rPr>
              <a:t>Pay-per-view</a:t>
            </a:r>
          </a:p>
        </p:txBody>
      </p:sp>
      <p:sp>
        <p:nvSpPr>
          <p:cNvPr id="4" name="Rectangle 3">
            <a:extLst>
              <a:ext uri="{FF2B5EF4-FFF2-40B4-BE49-F238E27FC236}">
                <a16:creationId xmlns:a16="http://schemas.microsoft.com/office/drawing/2014/main" id="{EE7B02DD-7592-43A8-BCC9-9EB93D0A560F}"/>
              </a:ext>
            </a:extLst>
          </p:cNvPr>
          <p:cNvSpPr/>
          <p:nvPr/>
        </p:nvSpPr>
        <p:spPr>
          <a:xfrm>
            <a:off x="230981" y="2448878"/>
            <a:ext cx="8281988" cy="1446550"/>
          </a:xfrm>
          <a:prstGeom prst="rect">
            <a:avLst/>
          </a:prstGeom>
        </p:spPr>
        <p:txBody>
          <a:bodyPr wrap="square">
            <a:spAutoFit/>
          </a:bodyPr>
          <a:lstStyle/>
          <a:p>
            <a:pPr algn="ctr"/>
            <a:r>
              <a:rPr lang="en-US" sz="2200" dirty="0">
                <a:latin typeface="Verdana" panose="020B0604030504040204" pitchFamily="34" charset="0"/>
                <a:ea typeface="Verdana" panose="020B0604030504040204" pitchFamily="34" charset="0"/>
              </a:rPr>
              <a:t>Last year, several broadcasters streamed “The Match” via PPV, a one-on-one match between two of the most iconic golfers of all-time (Phil Mickelson and Tiger Woods), an event that attracted more than one million viewers</a:t>
            </a:r>
          </a:p>
        </p:txBody>
      </p:sp>
      <p:pic>
        <p:nvPicPr>
          <p:cNvPr id="2" name="Picture 1">
            <a:extLst>
              <a:ext uri="{FF2B5EF4-FFF2-40B4-BE49-F238E27FC236}">
                <a16:creationId xmlns:a16="http://schemas.microsoft.com/office/drawing/2014/main" id="{F2963DFF-90CC-E944-A066-7B9D231C09D2}"/>
              </a:ext>
            </a:extLst>
          </p:cNvPr>
          <p:cNvPicPr>
            <a:picLocks noChangeAspect="1"/>
          </p:cNvPicPr>
          <p:nvPr/>
        </p:nvPicPr>
        <p:blipFill>
          <a:blip r:embed="rId3"/>
          <a:stretch>
            <a:fillRect/>
          </a:stretch>
        </p:blipFill>
        <p:spPr>
          <a:xfrm>
            <a:off x="2720107" y="4336006"/>
            <a:ext cx="3833093" cy="2063973"/>
          </a:xfrm>
          <a:prstGeom prst="rect">
            <a:avLst/>
          </a:prstGeom>
        </p:spPr>
      </p:pic>
    </p:spTree>
    <p:extLst>
      <p:ext uri="{BB962C8B-B14F-4D97-AF65-F5344CB8AC3E}">
        <p14:creationId xmlns:p14="http://schemas.microsoft.com/office/powerpoint/2010/main" val="42296378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118CCEAD-A46D-4862-A732-F265057156EB}"/>
              </a:ext>
            </a:extLst>
          </p:cNvPr>
          <p:cNvGrpSpPr>
            <a:grpSpLocks/>
          </p:cNvGrpSpPr>
          <p:nvPr/>
        </p:nvGrpSpPr>
        <p:grpSpPr bwMode="auto">
          <a:xfrm>
            <a:off x="0" y="0"/>
            <a:ext cx="9144000" cy="976313"/>
            <a:chOff x="0" y="0"/>
            <a:chExt cx="5760" cy="615"/>
          </a:xfrm>
        </p:grpSpPr>
        <p:sp>
          <p:nvSpPr>
            <p:cNvPr id="104454" name="Text Box 3">
              <a:extLst>
                <a:ext uri="{FF2B5EF4-FFF2-40B4-BE49-F238E27FC236}">
                  <a16:creationId xmlns:a16="http://schemas.microsoft.com/office/drawing/2014/main" id="{D42CBE08-EE13-4FEB-AC33-FA94A7343D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4455" name="Text Box 4">
              <a:extLst>
                <a:ext uri="{FF2B5EF4-FFF2-40B4-BE49-F238E27FC236}">
                  <a16:creationId xmlns:a16="http://schemas.microsoft.com/office/drawing/2014/main" id="{49D7E98A-DAC1-49F6-827A-B86ADF3DFD3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4450" name="Text Box 5">
            <a:extLst>
              <a:ext uri="{FF2B5EF4-FFF2-40B4-BE49-F238E27FC236}">
                <a16:creationId xmlns:a16="http://schemas.microsoft.com/office/drawing/2014/main" id="{F191BCD4-FF4E-45ED-B95A-5F326276DCA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4451" name="Text Box 6">
            <a:extLst>
              <a:ext uri="{FF2B5EF4-FFF2-40B4-BE49-F238E27FC236}">
                <a16:creationId xmlns:a16="http://schemas.microsoft.com/office/drawing/2014/main" id="{6D015973-EF1C-45F3-82C7-5E9E3E77FBFE}"/>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3600">
                <a:solidFill>
                  <a:schemeClr val="tx2"/>
                </a:solidFill>
                <a:latin typeface="Verdana" panose="020B0604030504040204" pitchFamily="34" charset="0"/>
              </a:rPr>
              <a:t>Additional Media Contracts</a:t>
            </a:r>
          </a:p>
        </p:txBody>
      </p:sp>
      <p:sp>
        <p:nvSpPr>
          <p:cNvPr id="104453" name="Rectangle 1">
            <a:extLst>
              <a:ext uri="{FF2B5EF4-FFF2-40B4-BE49-F238E27FC236}">
                <a16:creationId xmlns:a16="http://schemas.microsoft.com/office/drawing/2014/main" id="{EE36C285-F5B0-4C6D-B54E-16EBD996D5B6}"/>
              </a:ext>
            </a:extLst>
          </p:cNvPr>
          <p:cNvSpPr>
            <a:spLocks noChangeArrowheads="1"/>
          </p:cNvSpPr>
          <p:nvPr/>
        </p:nvSpPr>
        <p:spPr bwMode="auto">
          <a:xfrm>
            <a:off x="3247430" y="1724426"/>
            <a:ext cx="2495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chemeClr val="accent2"/>
                </a:solidFill>
                <a:latin typeface="Verdana" panose="020B0604030504040204" pitchFamily="34" charset="0"/>
              </a:rPr>
              <a:t>Pay-per-view</a:t>
            </a:r>
          </a:p>
        </p:txBody>
      </p:sp>
      <p:sp>
        <p:nvSpPr>
          <p:cNvPr id="4" name="Rectangle 3">
            <a:extLst>
              <a:ext uri="{FF2B5EF4-FFF2-40B4-BE49-F238E27FC236}">
                <a16:creationId xmlns:a16="http://schemas.microsoft.com/office/drawing/2014/main" id="{EE7B02DD-7592-43A8-BCC9-9EB93D0A560F}"/>
              </a:ext>
            </a:extLst>
          </p:cNvPr>
          <p:cNvSpPr/>
          <p:nvPr/>
        </p:nvSpPr>
        <p:spPr>
          <a:xfrm>
            <a:off x="228600" y="2358432"/>
            <a:ext cx="8533210" cy="2554545"/>
          </a:xfrm>
          <a:prstGeom prst="rect">
            <a:avLst/>
          </a:prstGeom>
        </p:spPr>
        <p:txBody>
          <a:bodyPr wrap="square">
            <a:spAutoFit/>
          </a:bodyPr>
          <a:lstStyle/>
          <a:p>
            <a:pPr algn="ctr"/>
            <a:r>
              <a:rPr lang="en-US" sz="2000" dirty="0">
                <a:latin typeface="Verdana" panose="020B0604030504040204" pitchFamily="34" charset="0"/>
                <a:ea typeface="Verdana" panose="020B0604030504040204" pitchFamily="34" charset="0"/>
              </a:rPr>
              <a:t>In 2020, The Match II featuring Tiger Woods, Phil Mickelson, Peyton Manning and Tom Brady delivered record-setting cable TV ratings, averaging 5.8 million viewers across Turner networks and became the most-watched golf event in cable history. </a:t>
            </a:r>
          </a:p>
          <a:p>
            <a:pPr algn="ctr"/>
            <a:r>
              <a:rPr lang="en-US" sz="2000" dirty="0">
                <a:latin typeface="Verdana" panose="020B0604030504040204" pitchFamily="34" charset="0"/>
                <a:ea typeface="Verdana" panose="020B0604030504040204" pitchFamily="34" charset="0"/>
              </a:rPr>
              <a:t> </a:t>
            </a:r>
          </a:p>
          <a:p>
            <a:pPr algn="ctr"/>
            <a:r>
              <a:rPr lang="en-US" sz="2000" dirty="0">
                <a:latin typeface="Verdana" panose="020B0604030504040204" pitchFamily="34" charset="0"/>
                <a:ea typeface="Verdana" panose="020B0604030504040204" pitchFamily="34" charset="0"/>
              </a:rPr>
              <a:t>While the event broadcast shifted to cable television rather than a pay-per-view format, the exhibition still managed to raised $20 million for COVID-19 relief.</a:t>
            </a:r>
          </a:p>
        </p:txBody>
      </p:sp>
      <p:pic>
        <p:nvPicPr>
          <p:cNvPr id="7170" name="Picture 2" descr="What time is 'The Match 2'? TV schedule for Tiger Woods-Peyton ...">
            <a:extLst>
              <a:ext uri="{FF2B5EF4-FFF2-40B4-BE49-F238E27FC236}">
                <a16:creationId xmlns:a16="http://schemas.microsoft.com/office/drawing/2014/main" id="{128DE2B8-0EBD-4F89-A653-ADFDA8DEC3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2000" y="5085020"/>
            <a:ext cx="2540000"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832525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497" name="Group 2">
            <a:extLst>
              <a:ext uri="{FF2B5EF4-FFF2-40B4-BE49-F238E27FC236}">
                <a16:creationId xmlns:a16="http://schemas.microsoft.com/office/drawing/2014/main" id="{80AEE126-A231-4BEB-91E5-44709A9D0F42}"/>
              </a:ext>
            </a:extLst>
          </p:cNvPr>
          <p:cNvGrpSpPr>
            <a:grpSpLocks/>
          </p:cNvGrpSpPr>
          <p:nvPr/>
        </p:nvGrpSpPr>
        <p:grpSpPr bwMode="auto">
          <a:xfrm>
            <a:off x="0" y="0"/>
            <a:ext cx="9144000" cy="976313"/>
            <a:chOff x="0" y="0"/>
            <a:chExt cx="5760" cy="615"/>
          </a:xfrm>
        </p:grpSpPr>
        <p:sp>
          <p:nvSpPr>
            <p:cNvPr id="106503" name="Text Box 3">
              <a:extLst>
                <a:ext uri="{FF2B5EF4-FFF2-40B4-BE49-F238E27FC236}">
                  <a16:creationId xmlns:a16="http://schemas.microsoft.com/office/drawing/2014/main" id="{748EFD72-C27A-4656-A077-410197708CA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6504" name="Text Box 4">
              <a:extLst>
                <a:ext uri="{FF2B5EF4-FFF2-40B4-BE49-F238E27FC236}">
                  <a16:creationId xmlns:a16="http://schemas.microsoft.com/office/drawing/2014/main" id="{A453C9A8-625F-46F8-A43A-6813AF6511C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6498" name="Text Box 5">
            <a:extLst>
              <a:ext uri="{FF2B5EF4-FFF2-40B4-BE49-F238E27FC236}">
                <a16:creationId xmlns:a16="http://schemas.microsoft.com/office/drawing/2014/main" id="{A1ACBF50-D286-4495-A58E-6E619237189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6499" name="Text Box 6">
            <a:extLst>
              <a:ext uri="{FF2B5EF4-FFF2-40B4-BE49-F238E27FC236}">
                <a16:creationId xmlns:a16="http://schemas.microsoft.com/office/drawing/2014/main" id="{A865D4D9-26E8-411C-9431-4BF06901E6D1}"/>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pic>
        <p:nvPicPr>
          <p:cNvPr id="210956" name="Picture 12">
            <a:extLst>
              <a:ext uri="{FF2B5EF4-FFF2-40B4-BE49-F238E27FC236}">
                <a16:creationId xmlns:a16="http://schemas.microsoft.com/office/drawing/2014/main" id="{7C8623FE-F1EF-464D-8675-1BC9415FA5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143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957" name="Picture 13">
            <a:extLst>
              <a:ext uri="{FF2B5EF4-FFF2-40B4-BE49-F238E27FC236}">
                <a16:creationId xmlns:a16="http://schemas.microsoft.com/office/drawing/2014/main" id="{63849D56-3A20-49DA-85C5-6ACABB5F91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5105400"/>
            <a:ext cx="1676400"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9" name="Text Box 11">
            <a:extLst>
              <a:ext uri="{FF2B5EF4-FFF2-40B4-BE49-F238E27FC236}">
                <a16:creationId xmlns:a16="http://schemas.microsoft.com/office/drawing/2014/main" id="{A31EDFEE-BE1C-4282-8433-8BB222A13D70}"/>
              </a:ext>
            </a:extLst>
          </p:cNvPr>
          <p:cNvSpPr txBox="1">
            <a:spLocks noChangeArrowheads="1"/>
          </p:cNvSpPr>
          <p:nvPr/>
        </p:nvSpPr>
        <p:spPr bwMode="auto">
          <a:xfrm>
            <a:off x="457200" y="2438400"/>
            <a:ext cx="7924800" cy="26781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When the Green Bay Packers renovated Lambeau Field, the goal was to open up new revenue streams by building an atrium that could host events (from corporate outings to weddings) year-round.  Thanks in large part to the number of events hosted in the atrium, the franchise is enjoying record profits.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10956"/>
                                        </p:tgtEl>
                                        <p:attrNameLst>
                                          <p:attrName>style.visibility</p:attrName>
                                        </p:attrNameLst>
                                      </p:cBhvr>
                                      <p:to>
                                        <p:strVal val="visible"/>
                                      </p:to>
                                    </p:set>
                                    <p:animEffect transition="in" filter="dissolve">
                                      <p:cBhvr>
                                        <p:cTn id="7" dur="500"/>
                                        <p:tgtEl>
                                          <p:spTgt spid="210956"/>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10957"/>
                                        </p:tgtEl>
                                        <p:attrNameLst>
                                          <p:attrName>style.visibility</p:attrName>
                                        </p:attrNameLst>
                                      </p:cBhvr>
                                      <p:to>
                                        <p:strVal val="visible"/>
                                      </p:to>
                                    </p:set>
                                    <p:animEffect transition="in" filter="dissolve">
                                      <p:cBhvr>
                                        <p:cTn id="11" dur="500"/>
                                        <p:tgtEl>
                                          <p:spTgt spid="2109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5" name="Group 2">
            <a:extLst>
              <a:ext uri="{FF2B5EF4-FFF2-40B4-BE49-F238E27FC236}">
                <a16:creationId xmlns:a16="http://schemas.microsoft.com/office/drawing/2014/main" id="{AD738A75-3346-4133-B876-0F3E91851F93}"/>
              </a:ext>
            </a:extLst>
          </p:cNvPr>
          <p:cNvGrpSpPr>
            <a:grpSpLocks/>
          </p:cNvGrpSpPr>
          <p:nvPr/>
        </p:nvGrpSpPr>
        <p:grpSpPr bwMode="auto">
          <a:xfrm>
            <a:off x="0" y="0"/>
            <a:ext cx="9144000" cy="976313"/>
            <a:chOff x="0" y="0"/>
            <a:chExt cx="5760" cy="615"/>
          </a:xfrm>
        </p:grpSpPr>
        <p:sp>
          <p:nvSpPr>
            <p:cNvPr id="108550" name="Text Box 3">
              <a:extLst>
                <a:ext uri="{FF2B5EF4-FFF2-40B4-BE49-F238E27FC236}">
                  <a16:creationId xmlns:a16="http://schemas.microsoft.com/office/drawing/2014/main" id="{59C7538E-31ED-470A-B45D-FCB1EF9C1C4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08551" name="Text Box 4">
              <a:extLst>
                <a:ext uri="{FF2B5EF4-FFF2-40B4-BE49-F238E27FC236}">
                  <a16:creationId xmlns:a16="http://schemas.microsoft.com/office/drawing/2014/main" id="{C8117991-0CFA-4FE7-9FCA-A49D027D493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8546" name="Text Box 5">
            <a:extLst>
              <a:ext uri="{FF2B5EF4-FFF2-40B4-BE49-F238E27FC236}">
                <a16:creationId xmlns:a16="http://schemas.microsoft.com/office/drawing/2014/main" id="{D9BA1200-FE3F-4010-B723-F1DA350B288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8547" name="Text Box 6">
            <a:extLst>
              <a:ext uri="{FF2B5EF4-FFF2-40B4-BE49-F238E27FC236}">
                <a16:creationId xmlns:a16="http://schemas.microsoft.com/office/drawing/2014/main" id="{9D188179-0288-4A98-80F8-9D990B5B3A00}"/>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53609" name="Text Box 9">
            <a:extLst>
              <a:ext uri="{FF2B5EF4-FFF2-40B4-BE49-F238E27FC236}">
                <a16:creationId xmlns:a16="http://schemas.microsoft.com/office/drawing/2014/main" id="{7C5C8976-CE40-4CCA-9D9C-90BFD533DAA5}"/>
              </a:ext>
            </a:extLst>
          </p:cNvPr>
          <p:cNvSpPr txBox="1">
            <a:spLocks noChangeArrowheads="1"/>
          </p:cNvSpPr>
          <p:nvPr/>
        </p:nvSpPr>
        <p:spPr bwMode="auto">
          <a:xfrm>
            <a:off x="457200" y="1752600"/>
            <a:ext cx="8229600" cy="3416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Arial" panose="020B0604020202020204" pitchFamily="34" charset="0"/>
              </a:rPr>
              <a:t>The franchise also committed $65 million to another expansion project that will result in further development of </a:t>
            </a:r>
            <a:r>
              <a:rPr lang="ja-JP" altLang="en-US" dirty="0">
                <a:latin typeface="Verdana" panose="020B0604030504040204" pitchFamily="34" charset="0"/>
                <a:cs typeface="Arial" panose="020B0604020202020204" pitchFamily="34" charset="0"/>
              </a:rPr>
              <a:t>“</a:t>
            </a:r>
            <a:r>
              <a:rPr lang="en-US" altLang="ja-JP" dirty="0">
                <a:latin typeface="Verdana" panose="020B0604030504040204" pitchFamily="34" charset="0"/>
                <a:cs typeface="Arial" panose="020B0604020202020204" pitchFamily="34" charset="0"/>
              </a:rPr>
              <a:t> Titletown District</a:t>
            </a:r>
            <a:r>
              <a:rPr lang="ja-JP" altLang="en-US" dirty="0">
                <a:latin typeface="Verdana" panose="020B0604030504040204" pitchFamily="34" charset="0"/>
                <a:cs typeface="Arial" panose="020B0604020202020204" pitchFamily="34" charset="0"/>
              </a:rPr>
              <a:t>”</a:t>
            </a:r>
            <a:r>
              <a:rPr lang="en-US" altLang="ja-JP" dirty="0">
                <a:latin typeface="Verdana" panose="020B0604030504040204" pitchFamily="34" charset="0"/>
                <a:cs typeface="Arial" panose="020B0604020202020204" pitchFamily="34" charset="0"/>
              </a:rPr>
              <a:t> , a 10-acre plaza that will host year-round community events.</a:t>
            </a:r>
          </a:p>
          <a:p>
            <a:pPr eaLnBrk="1" hangingPunct="1">
              <a:spcBef>
                <a:spcPct val="50000"/>
              </a:spcBef>
            </a:pPr>
            <a:r>
              <a:rPr lang="en-US" altLang="en-US" dirty="0">
                <a:latin typeface="Verdana" panose="020B0604030504040204" pitchFamily="34" charset="0"/>
                <a:cs typeface="Arial" panose="020B0604020202020204" pitchFamily="34" charset="0"/>
              </a:rPr>
              <a:t>The Titletown District area features a Green Bay Packers' snow-tubing hill and ice-skating pond that opened to the public in 2018</a:t>
            </a:r>
          </a:p>
          <a:p>
            <a:pPr eaLnBrk="1" hangingPunct="1">
              <a:spcBef>
                <a:spcPct val="50000"/>
              </a:spcBef>
            </a:pPr>
            <a:endParaRPr lang="en-US" altLang="en-US" dirty="0">
              <a:latin typeface="Verdana" panose="020B0604030504040204" pitchFamily="34" charset="0"/>
              <a:cs typeface="Arial" panose="020B0604020202020204" pitchFamily="34" charset="0"/>
            </a:endParaRPr>
          </a:p>
        </p:txBody>
      </p:sp>
      <p:pic>
        <p:nvPicPr>
          <p:cNvPr id="108549" name="Picture 11" descr="I:\temp\title.jpg">
            <a:extLst>
              <a:ext uri="{FF2B5EF4-FFF2-40B4-BE49-F238E27FC236}">
                <a16:creationId xmlns:a16="http://schemas.microsoft.com/office/drawing/2014/main" id="{EF4B1924-FECD-40D8-B5F3-DC22D3244A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724400"/>
            <a:ext cx="3124200" cy="180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3" name="Group 2">
            <a:extLst>
              <a:ext uri="{FF2B5EF4-FFF2-40B4-BE49-F238E27FC236}">
                <a16:creationId xmlns:a16="http://schemas.microsoft.com/office/drawing/2014/main" id="{997C60D0-24DA-4F25-81FF-2108D43F069B}"/>
              </a:ext>
            </a:extLst>
          </p:cNvPr>
          <p:cNvGrpSpPr>
            <a:grpSpLocks/>
          </p:cNvGrpSpPr>
          <p:nvPr/>
        </p:nvGrpSpPr>
        <p:grpSpPr bwMode="auto">
          <a:xfrm>
            <a:off x="0" y="0"/>
            <a:ext cx="9144000" cy="976313"/>
            <a:chOff x="0" y="0"/>
            <a:chExt cx="5760" cy="615"/>
          </a:xfrm>
        </p:grpSpPr>
        <p:sp>
          <p:nvSpPr>
            <p:cNvPr id="110600" name="Text Box 3">
              <a:extLst>
                <a:ext uri="{FF2B5EF4-FFF2-40B4-BE49-F238E27FC236}">
                  <a16:creationId xmlns:a16="http://schemas.microsoft.com/office/drawing/2014/main" id="{2C58387D-4B8C-4B69-AD60-19DFEBBB91E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10601" name="Text Box 4">
              <a:extLst>
                <a:ext uri="{FF2B5EF4-FFF2-40B4-BE49-F238E27FC236}">
                  <a16:creationId xmlns:a16="http://schemas.microsoft.com/office/drawing/2014/main" id="{0E904602-43DE-4F9E-A942-50F535BAFE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0594" name="Text Box 5">
            <a:extLst>
              <a:ext uri="{FF2B5EF4-FFF2-40B4-BE49-F238E27FC236}">
                <a16:creationId xmlns:a16="http://schemas.microsoft.com/office/drawing/2014/main" id="{C64EB46D-C0A6-4A0D-9C6B-83310C29787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0595" name="Text Box 6">
            <a:extLst>
              <a:ext uri="{FF2B5EF4-FFF2-40B4-BE49-F238E27FC236}">
                <a16:creationId xmlns:a16="http://schemas.microsoft.com/office/drawing/2014/main" id="{5AF3B309-F09C-42AD-AA59-5C2D0A42C11C}"/>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210951" name="Rectangle 7">
            <a:extLst>
              <a:ext uri="{FF2B5EF4-FFF2-40B4-BE49-F238E27FC236}">
                <a16:creationId xmlns:a16="http://schemas.microsoft.com/office/drawing/2014/main" id="{0C88BC20-8729-4ADE-91C7-D5CD4BD8FA54}"/>
              </a:ext>
            </a:extLst>
          </p:cNvPr>
          <p:cNvSpPr>
            <a:spLocks noChangeArrowheads="1"/>
          </p:cNvSpPr>
          <p:nvPr/>
        </p:nvSpPr>
        <p:spPr bwMode="auto">
          <a:xfrm>
            <a:off x="152400" y="1752600"/>
            <a:ext cx="86868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80000"/>
              </a:lnSpc>
              <a:spcBef>
                <a:spcPct val="20000"/>
              </a:spcBef>
            </a:pPr>
            <a:r>
              <a:rPr lang="en-US" altLang="en-US" sz="2800">
                <a:solidFill>
                  <a:schemeClr val="accent2"/>
                </a:solidFill>
                <a:latin typeface="Verdana" panose="020B0604030504040204" pitchFamily="34" charset="0"/>
              </a:rPr>
              <a:t> </a:t>
            </a:r>
            <a:r>
              <a:rPr lang="en-US" altLang="en-US" sz="2600">
                <a:solidFill>
                  <a:schemeClr val="accent2"/>
                </a:solidFill>
                <a:latin typeface="Verdana" panose="020B0604030504040204" pitchFamily="34" charset="0"/>
              </a:rPr>
              <a:t>The Boston Red Sox created Fenway Sports Group, a marketing firm that develops publicity campaigns for such organizations as Boston College, NASCAR, online ads, and many more areas (and owns equity in other properties like Red Sox Destinations and Roush Fenway Racing)</a:t>
            </a:r>
          </a:p>
          <a:p>
            <a:pPr algn="ctr" eaLnBrk="1" hangingPunct="1">
              <a:lnSpc>
                <a:spcPct val="80000"/>
              </a:lnSpc>
              <a:spcBef>
                <a:spcPct val="20000"/>
              </a:spcBef>
            </a:pPr>
            <a:endParaRPr lang="en-US" altLang="en-US" sz="2000">
              <a:solidFill>
                <a:schemeClr val="accent2"/>
              </a:solidFill>
              <a:latin typeface="Verdana" panose="020B0604030504040204" pitchFamily="34" charset="0"/>
            </a:endParaRPr>
          </a:p>
          <a:p>
            <a:pPr algn="ctr" eaLnBrk="1" hangingPunct="1">
              <a:lnSpc>
                <a:spcPct val="80000"/>
              </a:lnSpc>
              <a:spcBef>
                <a:spcPct val="20000"/>
              </a:spcBef>
            </a:pPr>
            <a:r>
              <a:rPr lang="en-US" altLang="en-US" sz="2600">
                <a:solidFill>
                  <a:schemeClr val="accent2"/>
                </a:solidFill>
                <a:latin typeface="Verdana" panose="020B0604030504040204" pitchFamily="34" charset="0"/>
              </a:rPr>
              <a:t>They were profitable in their first year, and brought in more that $200 million.</a:t>
            </a:r>
          </a:p>
        </p:txBody>
      </p:sp>
      <p:pic>
        <p:nvPicPr>
          <p:cNvPr id="263170" name="Picture 2">
            <a:extLst>
              <a:ext uri="{FF2B5EF4-FFF2-40B4-BE49-F238E27FC236}">
                <a16:creationId xmlns:a16="http://schemas.microsoft.com/office/drawing/2014/main" id="{6E3D3C92-9B0A-4509-BD5C-DABC344528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5562600"/>
            <a:ext cx="13335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1" name="Picture 3">
            <a:extLst>
              <a:ext uri="{FF2B5EF4-FFF2-40B4-BE49-F238E27FC236}">
                <a16:creationId xmlns:a16="http://schemas.microsoft.com/office/drawing/2014/main" id="{0A183C1A-7B70-41E6-9CC2-735AA5A66C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5410200"/>
            <a:ext cx="911225" cy="89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172" name="Picture 4">
            <a:extLst>
              <a:ext uri="{FF2B5EF4-FFF2-40B4-BE49-F238E27FC236}">
                <a16:creationId xmlns:a16="http://schemas.microsoft.com/office/drawing/2014/main" id="{8C740E19-AD31-4D88-AD13-B3797F2E435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4200" y="4876800"/>
            <a:ext cx="3048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10951"/>
                                        </p:tgtEl>
                                        <p:attrNameLst>
                                          <p:attrName>style.visibility</p:attrName>
                                        </p:attrNameLst>
                                      </p:cBhvr>
                                      <p:to>
                                        <p:strVal val="visible"/>
                                      </p:to>
                                    </p:set>
                                    <p:animEffect transition="in" filter="checkerboard(across)">
                                      <p:cBhvr>
                                        <p:cTn id="7" dur="500"/>
                                        <p:tgtEl>
                                          <p:spTgt spid="210951"/>
                                        </p:tgtEl>
                                      </p:cBhvr>
                                    </p:animEffect>
                                  </p:childTnLst>
                                </p:cTn>
                              </p:par>
                              <p:par>
                                <p:cTn id="8" presetID="5" presetClass="entr" presetSubtype="10" fill="hold" grpId="1" nodeType="withEffect">
                                  <p:stCondLst>
                                    <p:cond delay="0"/>
                                  </p:stCondLst>
                                  <p:childTnLst>
                                    <p:set>
                                      <p:cBhvr>
                                        <p:cTn id="9" dur="1" fill="hold">
                                          <p:stCondLst>
                                            <p:cond delay="0"/>
                                          </p:stCondLst>
                                        </p:cTn>
                                        <p:tgtEl>
                                          <p:spTgt spid="210951"/>
                                        </p:tgtEl>
                                        <p:attrNameLst>
                                          <p:attrName>style.visibility</p:attrName>
                                        </p:attrNameLst>
                                      </p:cBhvr>
                                      <p:to>
                                        <p:strVal val="visible"/>
                                      </p:to>
                                    </p:set>
                                    <p:animEffect transition="in" filter="checkerboard(across)">
                                      <p:cBhvr>
                                        <p:cTn id="10" dur="500"/>
                                        <p:tgtEl>
                                          <p:spTgt spid="210951"/>
                                        </p:tgtEl>
                                      </p:cBhvr>
                                    </p:animEffect>
                                  </p:childTnLst>
                                </p:cTn>
                              </p:par>
                              <p:par>
                                <p:cTn id="11" presetID="9" presetClass="entr" presetSubtype="0" fill="hold" nodeType="withEffect">
                                  <p:stCondLst>
                                    <p:cond delay="0"/>
                                  </p:stCondLst>
                                  <p:childTnLst>
                                    <p:set>
                                      <p:cBhvr>
                                        <p:cTn id="12" dur="1" fill="hold">
                                          <p:stCondLst>
                                            <p:cond delay="0"/>
                                          </p:stCondLst>
                                        </p:cTn>
                                        <p:tgtEl>
                                          <p:spTgt spid="263170"/>
                                        </p:tgtEl>
                                        <p:attrNameLst>
                                          <p:attrName>style.visibility</p:attrName>
                                        </p:attrNameLst>
                                      </p:cBhvr>
                                      <p:to>
                                        <p:strVal val="visible"/>
                                      </p:to>
                                    </p:set>
                                    <p:animEffect transition="in" filter="dissolve">
                                      <p:cBhvr>
                                        <p:cTn id="13" dur="500"/>
                                        <p:tgtEl>
                                          <p:spTgt spid="263170"/>
                                        </p:tgtEl>
                                      </p:cBhvr>
                                    </p:animEffect>
                                  </p:childTnLst>
                                </p:cTn>
                              </p:par>
                              <p:par>
                                <p:cTn id="14" presetID="9" presetClass="entr" presetSubtype="0" fill="hold" nodeType="withEffect">
                                  <p:stCondLst>
                                    <p:cond delay="0"/>
                                  </p:stCondLst>
                                  <p:childTnLst>
                                    <p:set>
                                      <p:cBhvr>
                                        <p:cTn id="15" dur="1" fill="hold">
                                          <p:stCondLst>
                                            <p:cond delay="0"/>
                                          </p:stCondLst>
                                        </p:cTn>
                                        <p:tgtEl>
                                          <p:spTgt spid="263172"/>
                                        </p:tgtEl>
                                        <p:attrNameLst>
                                          <p:attrName>style.visibility</p:attrName>
                                        </p:attrNameLst>
                                      </p:cBhvr>
                                      <p:to>
                                        <p:strVal val="visible"/>
                                      </p:to>
                                    </p:set>
                                    <p:animEffect transition="in" filter="dissolve">
                                      <p:cBhvr>
                                        <p:cTn id="16" dur="500"/>
                                        <p:tgtEl>
                                          <p:spTgt spid="263172"/>
                                        </p:tgtEl>
                                      </p:cBhvr>
                                    </p:animEffect>
                                  </p:childTnLst>
                                </p:cTn>
                              </p:par>
                              <p:par>
                                <p:cTn id="17" presetID="9" presetClass="entr" presetSubtype="0" fill="hold" nodeType="withEffect">
                                  <p:stCondLst>
                                    <p:cond delay="0"/>
                                  </p:stCondLst>
                                  <p:childTnLst>
                                    <p:set>
                                      <p:cBhvr>
                                        <p:cTn id="18" dur="1" fill="hold">
                                          <p:stCondLst>
                                            <p:cond delay="0"/>
                                          </p:stCondLst>
                                        </p:cTn>
                                        <p:tgtEl>
                                          <p:spTgt spid="263171"/>
                                        </p:tgtEl>
                                        <p:attrNameLst>
                                          <p:attrName>style.visibility</p:attrName>
                                        </p:attrNameLst>
                                      </p:cBhvr>
                                      <p:to>
                                        <p:strVal val="visible"/>
                                      </p:to>
                                    </p:set>
                                    <p:animEffect transition="in" filter="dissolve">
                                      <p:cBhvr>
                                        <p:cTn id="19" dur="500"/>
                                        <p:tgtEl>
                                          <p:spTgt spid="263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1" grpId="0"/>
      <p:bldP spid="210951"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1" name="Group 2">
            <a:extLst>
              <a:ext uri="{FF2B5EF4-FFF2-40B4-BE49-F238E27FC236}">
                <a16:creationId xmlns:a16="http://schemas.microsoft.com/office/drawing/2014/main" id="{E6651FE4-896D-4E8E-BF97-9D8CB68C88E1}"/>
              </a:ext>
            </a:extLst>
          </p:cNvPr>
          <p:cNvGrpSpPr>
            <a:grpSpLocks/>
          </p:cNvGrpSpPr>
          <p:nvPr/>
        </p:nvGrpSpPr>
        <p:grpSpPr bwMode="auto">
          <a:xfrm>
            <a:off x="0" y="0"/>
            <a:ext cx="9144000" cy="976313"/>
            <a:chOff x="0" y="0"/>
            <a:chExt cx="5760" cy="615"/>
          </a:xfrm>
        </p:grpSpPr>
        <p:sp>
          <p:nvSpPr>
            <p:cNvPr id="112646" name="Text Box 3">
              <a:extLst>
                <a:ext uri="{FF2B5EF4-FFF2-40B4-BE49-F238E27FC236}">
                  <a16:creationId xmlns:a16="http://schemas.microsoft.com/office/drawing/2014/main" id="{675949E6-1C55-48CA-9A62-31E416D2597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12647" name="Text Box 4">
              <a:extLst>
                <a:ext uri="{FF2B5EF4-FFF2-40B4-BE49-F238E27FC236}">
                  <a16:creationId xmlns:a16="http://schemas.microsoft.com/office/drawing/2014/main" id="{E914B4DE-0CEE-4A08-A175-1A9984A8BF4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2642" name="Text Box 5">
            <a:extLst>
              <a:ext uri="{FF2B5EF4-FFF2-40B4-BE49-F238E27FC236}">
                <a16:creationId xmlns:a16="http://schemas.microsoft.com/office/drawing/2014/main" id="{D8368B34-2C9D-4A09-A17D-DAC5F423F44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2643" name="Text Box 6">
            <a:extLst>
              <a:ext uri="{FF2B5EF4-FFF2-40B4-BE49-F238E27FC236}">
                <a16:creationId xmlns:a16="http://schemas.microsoft.com/office/drawing/2014/main" id="{05B994B3-3A77-4874-B5EB-C5C04D5A97CF}"/>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210951" name="Rectangle 7">
            <a:extLst>
              <a:ext uri="{FF2B5EF4-FFF2-40B4-BE49-F238E27FC236}">
                <a16:creationId xmlns:a16="http://schemas.microsoft.com/office/drawing/2014/main" id="{05D61A21-8F7C-4E5C-93DB-F0FED67380B5}"/>
              </a:ext>
            </a:extLst>
          </p:cNvPr>
          <p:cNvSpPr>
            <a:spLocks noChangeArrowheads="1"/>
          </p:cNvSpPr>
          <p:nvPr/>
        </p:nvSpPr>
        <p:spPr bwMode="auto">
          <a:xfrm>
            <a:off x="152400" y="1752600"/>
            <a:ext cx="86868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80000"/>
              </a:lnSpc>
              <a:spcBef>
                <a:spcPct val="20000"/>
              </a:spcBef>
            </a:pPr>
            <a:endParaRPr lang="en-US" altLang="en-US" sz="2600">
              <a:solidFill>
                <a:schemeClr val="accent2"/>
              </a:solidFill>
              <a:latin typeface="Verdana" panose="020B0604030504040204" pitchFamily="34" charset="0"/>
            </a:endParaRPr>
          </a:p>
        </p:txBody>
      </p:sp>
      <p:sp>
        <p:nvSpPr>
          <p:cNvPr id="112645" name="Rectangle 1">
            <a:extLst>
              <a:ext uri="{FF2B5EF4-FFF2-40B4-BE49-F238E27FC236}">
                <a16:creationId xmlns:a16="http://schemas.microsoft.com/office/drawing/2014/main" id="{5C2B746A-BAFD-4D68-9724-4FF9CAF0FF7E}"/>
              </a:ext>
            </a:extLst>
          </p:cNvPr>
          <p:cNvSpPr>
            <a:spLocks noChangeArrowheads="1"/>
          </p:cNvSpPr>
          <p:nvPr/>
        </p:nvSpPr>
        <p:spPr bwMode="auto">
          <a:xfrm>
            <a:off x="304800" y="1828800"/>
            <a:ext cx="85344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dirty="0">
                <a:latin typeface="Verdana" panose="020B0604030504040204" pitchFamily="34" charset="0"/>
              </a:rPr>
              <a:t>In 2018, the Indianapolis Motor Speedway found a creative way to generate more revenue by offering opportunities for fans to live in “tiny houses” at the track in the days leading up to the Indy 500</a:t>
            </a:r>
          </a:p>
          <a:p>
            <a:pPr eaLnBrk="1" hangingPunct="1"/>
            <a:endParaRPr lang="en-US" altLang="en-US" sz="2000" dirty="0">
              <a:latin typeface="Verdana" panose="020B0604030504040204" pitchFamily="34" charset="0"/>
            </a:endParaRPr>
          </a:p>
          <a:p>
            <a:pPr eaLnBrk="1" hangingPunct="1"/>
            <a:r>
              <a:rPr lang="en-US" altLang="en-US" sz="2000" dirty="0">
                <a:latin typeface="Verdana" panose="020B0604030504040204" pitchFamily="34" charset="0"/>
              </a:rPr>
              <a:t>According to a USA Today story, 15 different “houses” were available, each with slightly different floor plans, but all included air conditioning, electricity, kitchens and indoor plumbing with showers, a big step up in amenities from the traditional “</a:t>
            </a:r>
            <a:r>
              <a:rPr lang="en-US" altLang="ja-JP" sz="2000" dirty="0">
                <a:latin typeface="Verdana" panose="020B0604030504040204" pitchFamily="34" charset="0"/>
              </a:rPr>
              <a:t>glamping</a:t>
            </a:r>
            <a:r>
              <a:rPr lang="en-US" altLang="en-US" sz="2000" dirty="0">
                <a:latin typeface="Verdana" panose="020B0604030504040204" pitchFamily="34" charset="0"/>
              </a:rPr>
              <a:t>”</a:t>
            </a:r>
            <a:r>
              <a:rPr lang="en-US" altLang="ja-JP" sz="2000" dirty="0">
                <a:latin typeface="Verdana" panose="020B0604030504040204" pitchFamily="34" charset="0"/>
              </a:rPr>
              <a:t> that traditionally happens at the track</a:t>
            </a:r>
          </a:p>
          <a:p>
            <a:pPr eaLnBrk="1" hangingPunct="1"/>
            <a:endParaRPr lang="en-US" altLang="en-US" sz="2000" dirty="0">
              <a:latin typeface="Verdana" panose="020B0604030504040204" pitchFamily="34" charset="0"/>
            </a:endParaRPr>
          </a:p>
          <a:p>
            <a:pPr eaLnBrk="1" hangingPunct="1"/>
            <a:r>
              <a:rPr lang="en-US" altLang="en-US" sz="2000" dirty="0">
                <a:latin typeface="Verdana" panose="020B0604030504040204" pitchFamily="34" charset="0"/>
              </a:rPr>
              <a:t>For $3,000, fans got to “live” on the track, with as many as four people in a house that included tickets to the race, parking and other amenities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nodePh="1">
                                  <p:stCondLst>
                                    <p:cond delay="0"/>
                                  </p:stCondLst>
                                  <p:endCondLst>
                                    <p:cond evt="begin" delay="0">
                                      <p:tn val="5"/>
                                    </p:cond>
                                  </p:endCondLst>
                                  <p:childTnLst>
                                    <p:set>
                                      <p:cBhvr>
                                        <p:cTn id="6" dur="1" fill="hold">
                                          <p:stCondLst>
                                            <p:cond delay="0"/>
                                          </p:stCondLst>
                                        </p:cTn>
                                        <p:tgtEl>
                                          <p:spTgt spid="210951"/>
                                        </p:tgtEl>
                                        <p:attrNameLst>
                                          <p:attrName>style.visibility</p:attrName>
                                        </p:attrNameLst>
                                      </p:cBhvr>
                                      <p:to>
                                        <p:strVal val="visible"/>
                                      </p:to>
                                    </p:set>
                                    <p:animEffect transition="in" filter="checkerboard(across)">
                                      <p:cBhvr>
                                        <p:cTn id="7" dur="500"/>
                                        <p:tgtEl>
                                          <p:spTgt spid="210951"/>
                                        </p:tgtEl>
                                      </p:cBhvr>
                                    </p:animEffect>
                                  </p:childTnLst>
                                </p:cTn>
                              </p:par>
                              <p:par>
                                <p:cTn id="8" presetID="5" presetClass="entr" presetSubtype="10" fill="hold" grpId="1" nodeType="withEffect" nodePh="1">
                                  <p:stCondLst>
                                    <p:cond delay="0"/>
                                  </p:stCondLst>
                                  <p:endCondLst>
                                    <p:cond evt="begin" delay="0">
                                      <p:tn val="8"/>
                                    </p:cond>
                                  </p:endCondLst>
                                  <p:childTnLst>
                                    <p:set>
                                      <p:cBhvr>
                                        <p:cTn id="9" dur="1" fill="hold">
                                          <p:stCondLst>
                                            <p:cond delay="0"/>
                                          </p:stCondLst>
                                        </p:cTn>
                                        <p:tgtEl>
                                          <p:spTgt spid="210951"/>
                                        </p:tgtEl>
                                        <p:attrNameLst>
                                          <p:attrName>style.visibility</p:attrName>
                                        </p:attrNameLst>
                                      </p:cBhvr>
                                      <p:to>
                                        <p:strVal val="visible"/>
                                      </p:to>
                                    </p:set>
                                    <p:animEffect transition="in" filter="checkerboard(across)">
                                      <p:cBhvr>
                                        <p:cTn id="10" dur="500"/>
                                        <p:tgtEl>
                                          <p:spTgt spid="2109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1" grpId="0"/>
      <p:bldP spid="210951" grpId="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689" name="Group 2">
            <a:extLst>
              <a:ext uri="{FF2B5EF4-FFF2-40B4-BE49-F238E27FC236}">
                <a16:creationId xmlns:a16="http://schemas.microsoft.com/office/drawing/2014/main" id="{973400EA-F92A-49B0-88E1-24114E0E6915}"/>
              </a:ext>
            </a:extLst>
          </p:cNvPr>
          <p:cNvGrpSpPr>
            <a:grpSpLocks/>
          </p:cNvGrpSpPr>
          <p:nvPr/>
        </p:nvGrpSpPr>
        <p:grpSpPr bwMode="auto">
          <a:xfrm>
            <a:off x="0" y="0"/>
            <a:ext cx="9144000" cy="976313"/>
            <a:chOff x="0" y="0"/>
            <a:chExt cx="5760" cy="615"/>
          </a:xfrm>
        </p:grpSpPr>
        <p:sp>
          <p:nvSpPr>
            <p:cNvPr id="114694" name="Text Box 3">
              <a:extLst>
                <a:ext uri="{FF2B5EF4-FFF2-40B4-BE49-F238E27FC236}">
                  <a16:creationId xmlns:a16="http://schemas.microsoft.com/office/drawing/2014/main" id="{2374F7EC-1DC9-48C7-9FF1-F847EB1D452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14695" name="Text Box 4">
              <a:extLst>
                <a:ext uri="{FF2B5EF4-FFF2-40B4-BE49-F238E27FC236}">
                  <a16:creationId xmlns:a16="http://schemas.microsoft.com/office/drawing/2014/main" id="{81854896-9B21-4606-8921-A1DF53B87B8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4690" name="Text Box 5">
            <a:extLst>
              <a:ext uri="{FF2B5EF4-FFF2-40B4-BE49-F238E27FC236}">
                <a16:creationId xmlns:a16="http://schemas.microsoft.com/office/drawing/2014/main" id="{E11AB119-43D2-488F-B186-AF548C7C11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4691" name="Text Box 6">
            <a:extLst>
              <a:ext uri="{FF2B5EF4-FFF2-40B4-BE49-F238E27FC236}">
                <a16:creationId xmlns:a16="http://schemas.microsoft.com/office/drawing/2014/main" id="{26CF3CF4-E057-4D28-9FDE-D2822D7D1E0D}"/>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12651" name="Text Box 11">
            <a:extLst>
              <a:ext uri="{FF2B5EF4-FFF2-40B4-BE49-F238E27FC236}">
                <a16:creationId xmlns:a16="http://schemas.microsoft.com/office/drawing/2014/main" id="{8A63E322-BB7F-4868-AFCC-0409155868AF}"/>
              </a:ext>
            </a:extLst>
          </p:cNvPr>
          <p:cNvSpPr txBox="1">
            <a:spLocks noChangeArrowheads="1"/>
          </p:cNvSpPr>
          <p:nvPr/>
        </p:nvSpPr>
        <p:spPr bwMode="auto">
          <a:xfrm>
            <a:off x="381000" y="1981200"/>
            <a:ext cx="8458200" cy="15700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a:spcBef>
                <a:spcPct val="50000"/>
              </a:spcBef>
              <a:defRPr/>
            </a:pPr>
            <a:r>
              <a:rPr lang="en-US" sz="2400" dirty="0">
                <a:latin typeface="Verdana"/>
                <a:ea typeface="ＭＳ Ｐゴシック" charset="0"/>
                <a:cs typeface="Verdana"/>
              </a:rPr>
              <a:t>Many teams host viewing parties at their home arenas for fans during away games (or other venues when home games are sold out) to drive additional concession, merchandise and parking revenues</a:t>
            </a:r>
          </a:p>
        </p:txBody>
      </p:sp>
      <p:pic>
        <p:nvPicPr>
          <p:cNvPr id="114693" name="Picture 15" descr="I:\temp\party.jpg">
            <a:extLst>
              <a:ext uri="{FF2B5EF4-FFF2-40B4-BE49-F238E27FC236}">
                <a16:creationId xmlns:a16="http://schemas.microsoft.com/office/drawing/2014/main" id="{CCFB11B6-DC0C-453B-8D83-CC85F6335C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3886200"/>
            <a:ext cx="3810000" cy="252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737" name="Group 2">
            <a:extLst>
              <a:ext uri="{FF2B5EF4-FFF2-40B4-BE49-F238E27FC236}">
                <a16:creationId xmlns:a16="http://schemas.microsoft.com/office/drawing/2014/main" id="{C85CFB57-9615-4912-9D96-393741D855E6}"/>
              </a:ext>
            </a:extLst>
          </p:cNvPr>
          <p:cNvGrpSpPr>
            <a:grpSpLocks/>
          </p:cNvGrpSpPr>
          <p:nvPr/>
        </p:nvGrpSpPr>
        <p:grpSpPr bwMode="auto">
          <a:xfrm>
            <a:off x="0" y="0"/>
            <a:ext cx="9144000" cy="976313"/>
            <a:chOff x="0" y="0"/>
            <a:chExt cx="5760" cy="615"/>
          </a:xfrm>
        </p:grpSpPr>
        <p:sp>
          <p:nvSpPr>
            <p:cNvPr id="116742" name="Text Box 3">
              <a:extLst>
                <a:ext uri="{FF2B5EF4-FFF2-40B4-BE49-F238E27FC236}">
                  <a16:creationId xmlns:a16="http://schemas.microsoft.com/office/drawing/2014/main" id="{FAAA33D8-6E59-4254-9C2F-E313A38C9D9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16743" name="Text Box 4">
              <a:extLst>
                <a:ext uri="{FF2B5EF4-FFF2-40B4-BE49-F238E27FC236}">
                  <a16:creationId xmlns:a16="http://schemas.microsoft.com/office/drawing/2014/main" id="{142FE702-F709-4F3C-9A59-DCE7A67D25C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6738" name="Text Box 5">
            <a:extLst>
              <a:ext uri="{FF2B5EF4-FFF2-40B4-BE49-F238E27FC236}">
                <a16:creationId xmlns:a16="http://schemas.microsoft.com/office/drawing/2014/main" id="{6A58692D-3C51-4544-B2B6-C7593198D8F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6739" name="Text Box 6">
            <a:extLst>
              <a:ext uri="{FF2B5EF4-FFF2-40B4-BE49-F238E27FC236}">
                <a16:creationId xmlns:a16="http://schemas.microsoft.com/office/drawing/2014/main" id="{4E5F2F97-DBDA-452F-A513-CA3F4F510FA5}"/>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12651" name="Text Box 11">
            <a:extLst>
              <a:ext uri="{FF2B5EF4-FFF2-40B4-BE49-F238E27FC236}">
                <a16:creationId xmlns:a16="http://schemas.microsoft.com/office/drawing/2014/main" id="{FF42C74D-927F-45BF-AF1E-3010F0D30E84}"/>
              </a:ext>
            </a:extLst>
          </p:cNvPr>
          <p:cNvSpPr txBox="1">
            <a:spLocks noChangeArrowheads="1"/>
          </p:cNvSpPr>
          <p:nvPr/>
        </p:nvSpPr>
        <p:spPr bwMode="auto">
          <a:xfrm>
            <a:off x="304800" y="3581400"/>
            <a:ext cx="8534400" cy="3478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a:latin typeface="Verdana" panose="020B0604030504040204" pitchFamily="34" charset="0"/>
              </a:rPr>
              <a:t>The Nashville Predators’ popularity surged during their Stanley Cup run during the </a:t>
            </a:r>
            <a:r>
              <a:rPr lang="is-IS" altLang="en-US" sz="2200">
                <a:latin typeface="Verdana" panose="020B0604030504040204" pitchFamily="34" charset="0"/>
              </a:rPr>
              <a:t>2017</a:t>
            </a:r>
            <a:r>
              <a:rPr lang="en-US" altLang="en-US" sz="2200">
                <a:latin typeface="Verdana" panose="020B0604030504040204" pitchFamily="34" charset="0"/>
              </a:rPr>
              <a:t> NHL playoffs with the team selling out watch parties at Bridgestone Arena for away games</a:t>
            </a:r>
          </a:p>
          <a:p>
            <a:pPr eaLnBrk="1" hangingPunct="1">
              <a:spcBef>
                <a:spcPct val="50000"/>
              </a:spcBef>
            </a:pPr>
            <a:r>
              <a:rPr lang="en-US" altLang="en-US" sz="2200">
                <a:latin typeface="Verdana" panose="020B0604030504040204" pitchFamily="34" charset="0"/>
              </a:rPr>
              <a:t>Merchandise sales during the team’s Game 5 watch party were "at least double what they were during a regular-season game", according to a story published on tennessean.com</a:t>
            </a:r>
          </a:p>
          <a:p>
            <a:pPr eaLnBrk="1" hangingPunct="1">
              <a:spcBef>
                <a:spcPct val="50000"/>
              </a:spcBef>
            </a:pPr>
            <a:endParaRPr lang="en-US" altLang="en-US" sz="2200">
              <a:latin typeface="Verdana" panose="020B0604030504040204" pitchFamily="34" charset="0"/>
            </a:endParaRPr>
          </a:p>
        </p:txBody>
      </p:sp>
      <p:pic>
        <p:nvPicPr>
          <p:cNvPr id="116741" name="Picture 1" descr="stanleycup1.jpg">
            <a:extLst>
              <a:ext uri="{FF2B5EF4-FFF2-40B4-BE49-F238E27FC236}">
                <a16:creationId xmlns:a16="http://schemas.microsoft.com/office/drawing/2014/main" id="{6F5B6F9B-2684-4A44-ADB8-99E3A3F7E4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752600"/>
            <a:ext cx="2971800" cy="167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a:extLst>
              <a:ext uri="{FF2B5EF4-FFF2-40B4-BE49-F238E27FC236}">
                <a16:creationId xmlns:a16="http://schemas.microsoft.com/office/drawing/2014/main" id="{55B89BEE-AF23-4221-914A-4D674A9FD13C}"/>
              </a:ext>
            </a:extLst>
          </p:cNvPr>
          <p:cNvGrpSpPr>
            <a:grpSpLocks/>
          </p:cNvGrpSpPr>
          <p:nvPr/>
        </p:nvGrpSpPr>
        <p:grpSpPr bwMode="auto">
          <a:xfrm>
            <a:off x="0" y="0"/>
            <a:ext cx="9144000" cy="976313"/>
            <a:chOff x="0" y="0"/>
            <a:chExt cx="5760" cy="615"/>
          </a:xfrm>
        </p:grpSpPr>
        <p:sp>
          <p:nvSpPr>
            <p:cNvPr id="14344" name="Text Box 3">
              <a:extLst>
                <a:ext uri="{FF2B5EF4-FFF2-40B4-BE49-F238E27FC236}">
                  <a16:creationId xmlns:a16="http://schemas.microsoft.com/office/drawing/2014/main" id="{0EC6CBED-6A01-416B-8288-848B8F500EA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345" name="Text Box 4">
              <a:extLst>
                <a:ext uri="{FF2B5EF4-FFF2-40B4-BE49-F238E27FC236}">
                  <a16:creationId xmlns:a16="http://schemas.microsoft.com/office/drawing/2014/main" id="{FB52522C-20AB-46BF-A3CF-A60E6445CF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338" name="Rectangle 5">
            <a:extLst>
              <a:ext uri="{FF2B5EF4-FFF2-40B4-BE49-F238E27FC236}">
                <a16:creationId xmlns:a16="http://schemas.microsoft.com/office/drawing/2014/main" id="{5BC39CE3-49A8-4B5E-A53D-66B5E37AE3A2}"/>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14339" name="Text Box 7">
            <a:extLst>
              <a:ext uri="{FF2B5EF4-FFF2-40B4-BE49-F238E27FC236}">
                <a16:creationId xmlns:a16="http://schemas.microsoft.com/office/drawing/2014/main" id="{213FA017-855D-4E5B-95D7-B865A96C7BA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340"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31965FF0-763D-4D09-8400-8F4EA70A9950}"/>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4341"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9449974F-37F9-4F81-9703-9499829C0C70}"/>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35179" name="Text Box 11">
            <a:extLst>
              <a:ext uri="{FF2B5EF4-FFF2-40B4-BE49-F238E27FC236}">
                <a16:creationId xmlns:a16="http://schemas.microsoft.com/office/drawing/2014/main" id="{9337CD3A-0707-4DD5-969F-C632B521AC10}"/>
              </a:ext>
            </a:extLst>
          </p:cNvPr>
          <p:cNvSpPr txBox="1">
            <a:spLocks noChangeArrowheads="1"/>
          </p:cNvSpPr>
          <p:nvPr/>
        </p:nvSpPr>
        <p:spPr bwMode="auto">
          <a:xfrm>
            <a:off x="457200" y="2133600"/>
            <a:ext cx="5181600" cy="41544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Though soccer's popularity is growing in the U.S., Major League Soccer players' average salary is just $326,129. Average player salaries for NBA, MLB, NHL and NFL are about $8 million, $4.4 million, $2.9 million and $2.5 million, respectively.  Yet, some reports indicate just half the MLS clubs are currently profitable.</a:t>
            </a:r>
          </a:p>
        </p:txBody>
      </p:sp>
      <p:pic>
        <p:nvPicPr>
          <p:cNvPr id="14343" name="Picture 1">
            <a:extLst>
              <a:ext uri="{FF2B5EF4-FFF2-40B4-BE49-F238E27FC236}">
                <a16:creationId xmlns:a16="http://schemas.microsoft.com/office/drawing/2014/main" id="{8645741A-EE8C-44DC-9567-60B0DF6E84F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590800"/>
            <a:ext cx="2963863"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785" name="Group 2">
            <a:extLst>
              <a:ext uri="{FF2B5EF4-FFF2-40B4-BE49-F238E27FC236}">
                <a16:creationId xmlns:a16="http://schemas.microsoft.com/office/drawing/2014/main" id="{D63849E0-BA8F-4B72-A491-ED9B134C932C}"/>
              </a:ext>
            </a:extLst>
          </p:cNvPr>
          <p:cNvGrpSpPr>
            <a:grpSpLocks/>
          </p:cNvGrpSpPr>
          <p:nvPr/>
        </p:nvGrpSpPr>
        <p:grpSpPr bwMode="auto">
          <a:xfrm>
            <a:off x="0" y="0"/>
            <a:ext cx="9144000" cy="976313"/>
            <a:chOff x="0" y="0"/>
            <a:chExt cx="5760" cy="615"/>
          </a:xfrm>
        </p:grpSpPr>
        <p:sp>
          <p:nvSpPr>
            <p:cNvPr id="118790" name="Text Box 3">
              <a:extLst>
                <a:ext uri="{FF2B5EF4-FFF2-40B4-BE49-F238E27FC236}">
                  <a16:creationId xmlns:a16="http://schemas.microsoft.com/office/drawing/2014/main" id="{8698B1A9-D763-42A2-91EF-16B28E51DD9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18791" name="Text Box 4">
              <a:extLst>
                <a:ext uri="{FF2B5EF4-FFF2-40B4-BE49-F238E27FC236}">
                  <a16:creationId xmlns:a16="http://schemas.microsoft.com/office/drawing/2014/main" id="{0CEE18C4-A727-4FD2-85E2-3E8BC0AE466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8786" name="Text Box 5">
            <a:extLst>
              <a:ext uri="{FF2B5EF4-FFF2-40B4-BE49-F238E27FC236}">
                <a16:creationId xmlns:a16="http://schemas.microsoft.com/office/drawing/2014/main" id="{47267E71-4DA6-431E-871F-C7418E81BF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8787" name="Text Box 6">
            <a:extLst>
              <a:ext uri="{FF2B5EF4-FFF2-40B4-BE49-F238E27FC236}">
                <a16:creationId xmlns:a16="http://schemas.microsoft.com/office/drawing/2014/main" id="{44A3E2EE-4CFC-4DA8-A4FE-FDB496B1D7E3}"/>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57703" name="Text Box 7">
            <a:extLst>
              <a:ext uri="{FF2B5EF4-FFF2-40B4-BE49-F238E27FC236}">
                <a16:creationId xmlns:a16="http://schemas.microsoft.com/office/drawing/2014/main" id="{A81018FC-9D65-4B31-85E5-BCCAD7A3DD5F}"/>
              </a:ext>
            </a:extLst>
          </p:cNvPr>
          <p:cNvSpPr txBox="1">
            <a:spLocks noChangeArrowheads="1"/>
          </p:cNvSpPr>
          <p:nvPr/>
        </p:nvSpPr>
        <p:spPr bwMode="auto">
          <a:xfrm>
            <a:off x="533400" y="1828800"/>
            <a:ext cx="4724400" cy="44735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In some cases, viewing parties create opportunities for the organization to generate goodwill by donating portions of the proceeds to local charities. The Cleveland Cavaliers hosted a watch party for game 7 of the 2016 NBA Finals with proceeds from the ticket sales benefiting local charities.</a:t>
            </a:r>
          </a:p>
        </p:txBody>
      </p:sp>
      <p:pic>
        <p:nvPicPr>
          <p:cNvPr id="118789" name="Picture 9" descr="I:\temp\cav.jpg">
            <a:extLst>
              <a:ext uri="{FF2B5EF4-FFF2-40B4-BE49-F238E27FC236}">
                <a16:creationId xmlns:a16="http://schemas.microsoft.com/office/drawing/2014/main" id="{67F426A4-EFDF-48AC-8A11-2BFB65B7D1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0406" t="7799" r="22910" b="37611"/>
          <a:stretch>
            <a:fillRect/>
          </a:stretch>
        </p:blipFill>
        <p:spPr bwMode="auto">
          <a:xfrm>
            <a:off x="5410200" y="2667000"/>
            <a:ext cx="31242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785" name="Group 2">
            <a:extLst>
              <a:ext uri="{FF2B5EF4-FFF2-40B4-BE49-F238E27FC236}">
                <a16:creationId xmlns:a16="http://schemas.microsoft.com/office/drawing/2014/main" id="{D63849E0-BA8F-4B72-A491-ED9B134C932C}"/>
              </a:ext>
            </a:extLst>
          </p:cNvPr>
          <p:cNvGrpSpPr>
            <a:grpSpLocks/>
          </p:cNvGrpSpPr>
          <p:nvPr/>
        </p:nvGrpSpPr>
        <p:grpSpPr bwMode="auto">
          <a:xfrm>
            <a:off x="0" y="0"/>
            <a:ext cx="9144000" cy="976313"/>
            <a:chOff x="0" y="0"/>
            <a:chExt cx="5760" cy="615"/>
          </a:xfrm>
        </p:grpSpPr>
        <p:sp>
          <p:nvSpPr>
            <p:cNvPr id="118790" name="Text Box 3">
              <a:extLst>
                <a:ext uri="{FF2B5EF4-FFF2-40B4-BE49-F238E27FC236}">
                  <a16:creationId xmlns:a16="http://schemas.microsoft.com/office/drawing/2014/main" id="{8698B1A9-D763-42A2-91EF-16B28E51DD9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18791" name="Text Box 4">
              <a:extLst>
                <a:ext uri="{FF2B5EF4-FFF2-40B4-BE49-F238E27FC236}">
                  <a16:creationId xmlns:a16="http://schemas.microsoft.com/office/drawing/2014/main" id="{0CEE18C4-A727-4FD2-85E2-3E8BC0AE466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8786" name="Text Box 5">
            <a:extLst>
              <a:ext uri="{FF2B5EF4-FFF2-40B4-BE49-F238E27FC236}">
                <a16:creationId xmlns:a16="http://schemas.microsoft.com/office/drawing/2014/main" id="{47267E71-4DA6-431E-871F-C7418E81BF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8787" name="Text Box 6">
            <a:extLst>
              <a:ext uri="{FF2B5EF4-FFF2-40B4-BE49-F238E27FC236}">
                <a16:creationId xmlns:a16="http://schemas.microsoft.com/office/drawing/2014/main" id="{44A3E2EE-4CFC-4DA8-A4FE-FDB496B1D7E3}"/>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57703" name="Text Box 7">
            <a:extLst>
              <a:ext uri="{FF2B5EF4-FFF2-40B4-BE49-F238E27FC236}">
                <a16:creationId xmlns:a16="http://schemas.microsoft.com/office/drawing/2014/main" id="{A81018FC-9D65-4B31-85E5-BCCAD7A3DD5F}"/>
              </a:ext>
            </a:extLst>
          </p:cNvPr>
          <p:cNvSpPr txBox="1">
            <a:spLocks noChangeArrowheads="1"/>
          </p:cNvSpPr>
          <p:nvPr/>
        </p:nvSpPr>
        <p:spPr bwMode="auto">
          <a:xfrm>
            <a:off x="419100" y="1803618"/>
            <a:ext cx="8305800" cy="212365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200" dirty="0">
                <a:solidFill>
                  <a:schemeClr val="accent2">
                    <a:lumMod val="75000"/>
                  </a:schemeClr>
                </a:solidFill>
                <a:latin typeface="Verdana" panose="020B0604030504040204" pitchFamily="34" charset="0"/>
                <a:cs typeface="Arial" panose="020B0604020202020204" pitchFamily="34" charset="0"/>
              </a:rPr>
              <a:t>According to the National Hockey League, the St. Louis Blues (NHL) sold out their arena for a watch party for Game 7 of the 2019 Stanley Cup Final…so the St. Louis Cardinals (MLB) opened up their home (Busch Stadium), selling watch party seats for $20 each, with proceeds benefitting the team’s charitable foundation </a:t>
            </a:r>
          </a:p>
        </p:txBody>
      </p:sp>
      <p:pic>
        <p:nvPicPr>
          <p:cNvPr id="2" name="Picture 1">
            <a:extLst>
              <a:ext uri="{FF2B5EF4-FFF2-40B4-BE49-F238E27FC236}">
                <a16:creationId xmlns:a16="http://schemas.microsoft.com/office/drawing/2014/main" id="{ACD7FA4E-F963-7049-A6AE-14BE28AC1DAA}"/>
              </a:ext>
            </a:extLst>
          </p:cNvPr>
          <p:cNvPicPr>
            <a:picLocks noChangeAspect="1"/>
          </p:cNvPicPr>
          <p:nvPr/>
        </p:nvPicPr>
        <p:blipFill>
          <a:blip r:embed="rId3"/>
          <a:stretch>
            <a:fillRect/>
          </a:stretch>
        </p:blipFill>
        <p:spPr>
          <a:xfrm>
            <a:off x="2692400" y="4149308"/>
            <a:ext cx="4064000" cy="2266950"/>
          </a:xfrm>
          <a:prstGeom prst="rect">
            <a:avLst/>
          </a:prstGeom>
        </p:spPr>
      </p:pic>
    </p:spTree>
    <p:extLst>
      <p:ext uri="{BB962C8B-B14F-4D97-AF65-F5344CB8AC3E}">
        <p14:creationId xmlns:p14="http://schemas.microsoft.com/office/powerpoint/2010/main" val="229495884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33" name="Group 2">
            <a:extLst>
              <a:ext uri="{FF2B5EF4-FFF2-40B4-BE49-F238E27FC236}">
                <a16:creationId xmlns:a16="http://schemas.microsoft.com/office/drawing/2014/main" id="{8960D543-CFD4-420D-AD17-23E0E39FB8AD}"/>
              </a:ext>
            </a:extLst>
          </p:cNvPr>
          <p:cNvGrpSpPr>
            <a:grpSpLocks/>
          </p:cNvGrpSpPr>
          <p:nvPr/>
        </p:nvGrpSpPr>
        <p:grpSpPr bwMode="auto">
          <a:xfrm>
            <a:off x="0" y="0"/>
            <a:ext cx="9144000" cy="976313"/>
            <a:chOff x="0" y="0"/>
            <a:chExt cx="5760" cy="615"/>
          </a:xfrm>
        </p:grpSpPr>
        <p:sp>
          <p:nvSpPr>
            <p:cNvPr id="120839" name="Text Box 3">
              <a:extLst>
                <a:ext uri="{FF2B5EF4-FFF2-40B4-BE49-F238E27FC236}">
                  <a16:creationId xmlns:a16="http://schemas.microsoft.com/office/drawing/2014/main" id="{CA7A1FF0-7563-4FBC-9159-8CF8AB2B0E8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0840" name="Text Box 4">
              <a:extLst>
                <a:ext uri="{FF2B5EF4-FFF2-40B4-BE49-F238E27FC236}">
                  <a16:creationId xmlns:a16="http://schemas.microsoft.com/office/drawing/2014/main" id="{A4ECB5EE-BB9F-428F-B561-13987825F89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0834" name="Text Box 5">
            <a:extLst>
              <a:ext uri="{FF2B5EF4-FFF2-40B4-BE49-F238E27FC236}">
                <a16:creationId xmlns:a16="http://schemas.microsoft.com/office/drawing/2014/main" id="{A9E3FE3B-760A-4248-8E7B-9E3C778F88F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0835" name="Text Box 6">
            <a:extLst>
              <a:ext uri="{FF2B5EF4-FFF2-40B4-BE49-F238E27FC236}">
                <a16:creationId xmlns:a16="http://schemas.microsoft.com/office/drawing/2014/main" id="{D433DFA1-E7DE-4D2C-991C-B4545D0352BC}"/>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55655" name="Text Box 7">
            <a:extLst>
              <a:ext uri="{FF2B5EF4-FFF2-40B4-BE49-F238E27FC236}">
                <a16:creationId xmlns:a16="http://schemas.microsoft.com/office/drawing/2014/main" id="{34653F59-2FE2-4BF9-954A-885314627FBE}"/>
              </a:ext>
            </a:extLst>
          </p:cNvPr>
          <p:cNvSpPr txBox="1">
            <a:spLocks noChangeArrowheads="1"/>
          </p:cNvSpPr>
          <p:nvPr/>
        </p:nvSpPr>
        <p:spPr bwMode="auto">
          <a:xfrm>
            <a:off x="228600" y="2971800"/>
            <a:ext cx="8610600" cy="14462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dirty="0">
                <a:latin typeface="Verdana" panose="020B0604030504040204" pitchFamily="34" charset="0"/>
              </a:rPr>
              <a:t>The Seattle Seahawks allow fans to use the suites at CenturyLink Field as draft central for fantasy football leagues, charging $85 per </a:t>
            </a:r>
            <a:r>
              <a:rPr lang="ja-JP" altLang="en-US" sz="2200">
                <a:latin typeface="Verdana" panose="020B0604030504040204" pitchFamily="34" charset="0"/>
              </a:rPr>
              <a:t>“</a:t>
            </a:r>
            <a:r>
              <a:rPr lang="en-US" altLang="ja-JP" sz="2200" dirty="0">
                <a:latin typeface="Verdana" panose="020B0604030504040204" pitchFamily="34" charset="0"/>
              </a:rPr>
              <a:t> ticket</a:t>
            </a:r>
            <a:r>
              <a:rPr lang="ja-JP" altLang="en-US" sz="2200">
                <a:latin typeface="Verdana" panose="020B0604030504040204" pitchFamily="34" charset="0"/>
              </a:rPr>
              <a:t>”</a:t>
            </a:r>
            <a:r>
              <a:rPr lang="en-US" altLang="ja-JP" sz="2200" dirty="0">
                <a:latin typeface="Verdana" panose="020B0604030504040204" pitchFamily="34" charset="0"/>
              </a:rPr>
              <a:t> with a minimum of 8 people.</a:t>
            </a:r>
            <a:endParaRPr lang="en-US" altLang="en-US" sz="2200" dirty="0">
              <a:latin typeface="Verdana" panose="020B0604030504040204" pitchFamily="34" charset="0"/>
            </a:endParaRPr>
          </a:p>
        </p:txBody>
      </p:sp>
      <p:pic>
        <p:nvPicPr>
          <p:cNvPr id="120837" name="Picture 11" descr="I:\temp\sea.jpg">
            <a:extLst>
              <a:ext uri="{FF2B5EF4-FFF2-40B4-BE49-F238E27FC236}">
                <a16:creationId xmlns:a16="http://schemas.microsoft.com/office/drawing/2014/main" id="{9397532E-9CF2-4AC3-9F2A-50472F57B2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343400"/>
            <a:ext cx="4419600" cy="21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38" name="Picture 12" descr="I:\temp\sea2.jpg">
            <a:extLst>
              <a:ext uri="{FF2B5EF4-FFF2-40B4-BE49-F238E27FC236}">
                <a16:creationId xmlns:a16="http://schemas.microsoft.com/office/drawing/2014/main" id="{8018057D-95B6-4D07-8A39-FAB2E1DDDD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1676400"/>
            <a:ext cx="2187575"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81" name="Group 2">
            <a:extLst>
              <a:ext uri="{FF2B5EF4-FFF2-40B4-BE49-F238E27FC236}">
                <a16:creationId xmlns:a16="http://schemas.microsoft.com/office/drawing/2014/main" id="{DF085548-F76B-4EA7-AFD7-419C4F9BCAB5}"/>
              </a:ext>
            </a:extLst>
          </p:cNvPr>
          <p:cNvGrpSpPr>
            <a:grpSpLocks/>
          </p:cNvGrpSpPr>
          <p:nvPr/>
        </p:nvGrpSpPr>
        <p:grpSpPr bwMode="auto">
          <a:xfrm>
            <a:off x="0" y="0"/>
            <a:ext cx="9144000" cy="976313"/>
            <a:chOff x="0" y="0"/>
            <a:chExt cx="5760" cy="615"/>
          </a:xfrm>
        </p:grpSpPr>
        <p:sp>
          <p:nvSpPr>
            <p:cNvPr id="122886" name="Text Box 3">
              <a:extLst>
                <a:ext uri="{FF2B5EF4-FFF2-40B4-BE49-F238E27FC236}">
                  <a16:creationId xmlns:a16="http://schemas.microsoft.com/office/drawing/2014/main" id="{76C8ABF2-85FD-47DB-B08D-A449C719CD3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2887" name="Text Box 4">
              <a:extLst>
                <a:ext uri="{FF2B5EF4-FFF2-40B4-BE49-F238E27FC236}">
                  <a16:creationId xmlns:a16="http://schemas.microsoft.com/office/drawing/2014/main" id="{E4F92DC1-A320-4B57-9099-87AE95A587C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2882" name="Text Box 5">
            <a:extLst>
              <a:ext uri="{FF2B5EF4-FFF2-40B4-BE49-F238E27FC236}">
                <a16:creationId xmlns:a16="http://schemas.microsoft.com/office/drawing/2014/main" id="{084D8111-2865-425C-A3CC-E41A7C37BA9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2883" name="Text Box 6">
            <a:extLst>
              <a:ext uri="{FF2B5EF4-FFF2-40B4-BE49-F238E27FC236}">
                <a16:creationId xmlns:a16="http://schemas.microsoft.com/office/drawing/2014/main" id="{7432D7AB-9BE0-4B12-AE5A-57B91E092B92}"/>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26985" name="Text Box 9">
            <a:extLst>
              <a:ext uri="{FF2B5EF4-FFF2-40B4-BE49-F238E27FC236}">
                <a16:creationId xmlns:a16="http://schemas.microsoft.com/office/drawing/2014/main" id="{F3F25AC7-81EA-4207-BC86-D65DDA651156}"/>
              </a:ext>
            </a:extLst>
          </p:cNvPr>
          <p:cNvSpPr txBox="1">
            <a:spLocks noChangeArrowheads="1"/>
          </p:cNvSpPr>
          <p:nvPr/>
        </p:nvSpPr>
        <p:spPr bwMode="auto">
          <a:xfrm>
            <a:off x="497681" y="1806485"/>
            <a:ext cx="7620000" cy="12003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solidFill>
                  <a:srgbClr val="A50021"/>
                </a:solidFill>
                <a:latin typeface="Verdana" panose="020B0604030504040204" pitchFamily="34" charset="0"/>
              </a:rPr>
              <a:t>In 2019, Mississippi State opened residential apartment lofts with views overlooking the Bulldogs’ baseball field </a:t>
            </a:r>
          </a:p>
        </p:txBody>
      </p:sp>
      <p:pic>
        <p:nvPicPr>
          <p:cNvPr id="2" name="Picture 1">
            <a:extLst>
              <a:ext uri="{FF2B5EF4-FFF2-40B4-BE49-F238E27FC236}">
                <a16:creationId xmlns:a16="http://schemas.microsoft.com/office/drawing/2014/main" id="{BD0C0F0A-3D75-1D4E-A28E-24D03C212957}"/>
              </a:ext>
            </a:extLst>
          </p:cNvPr>
          <p:cNvPicPr>
            <a:picLocks noChangeAspect="1"/>
          </p:cNvPicPr>
          <p:nvPr/>
        </p:nvPicPr>
        <p:blipFill>
          <a:blip r:embed="rId3"/>
          <a:stretch>
            <a:fillRect/>
          </a:stretch>
        </p:blipFill>
        <p:spPr>
          <a:xfrm>
            <a:off x="2114537" y="3478759"/>
            <a:ext cx="4914926" cy="2774555"/>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Group 2">
            <a:extLst>
              <a:ext uri="{FF2B5EF4-FFF2-40B4-BE49-F238E27FC236}">
                <a16:creationId xmlns:a16="http://schemas.microsoft.com/office/drawing/2014/main" id="{4BCD8268-EB4C-4BA8-9C34-685A36EA22A6}"/>
              </a:ext>
            </a:extLst>
          </p:cNvPr>
          <p:cNvGrpSpPr>
            <a:grpSpLocks/>
          </p:cNvGrpSpPr>
          <p:nvPr/>
        </p:nvGrpSpPr>
        <p:grpSpPr bwMode="auto">
          <a:xfrm>
            <a:off x="0" y="0"/>
            <a:ext cx="9144000" cy="976313"/>
            <a:chOff x="0" y="0"/>
            <a:chExt cx="5760" cy="615"/>
          </a:xfrm>
        </p:grpSpPr>
        <p:sp>
          <p:nvSpPr>
            <p:cNvPr id="124935" name="Text Box 3">
              <a:extLst>
                <a:ext uri="{FF2B5EF4-FFF2-40B4-BE49-F238E27FC236}">
                  <a16:creationId xmlns:a16="http://schemas.microsoft.com/office/drawing/2014/main" id="{9B86EE43-D8A0-4F8F-9E0B-2700EE35A61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4936" name="Text Box 4">
              <a:extLst>
                <a:ext uri="{FF2B5EF4-FFF2-40B4-BE49-F238E27FC236}">
                  <a16:creationId xmlns:a16="http://schemas.microsoft.com/office/drawing/2014/main" id="{3FC8A7B8-C24B-49A4-AC4E-8037F8D5D7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4930" name="Text Box 5">
            <a:extLst>
              <a:ext uri="{FF2B5EF4-FFF2-40B4-BE49-F238E27FC236}">
                <a16:creationId xmlns:a16="http://schemas.microsoft.com/office/drawing/2014/main" id="{D93E6449-8DB3-4D2E-96DB-05B166298D6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4931" name="Text Box 6">
            <a:extLst>
              <a:ext uri="{FF2B5EF4-FFF2-40B4-BE49-F238E27FC236}">
                <a16:creationId xmlns:a16="http://schemas.microsoft.com/office/drawing/2014/main" id="{29C9422F-1F5B-4959-8D63-7A2322B1658F}"/>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sp>
        <p:nvSpPr>
          <p:cNvPr id="126985" name="Text Box 9">
            <a:extLst>
              <a:ext uri="{FF2B5EF4-FFF2-40B4-BE49-F238E27FC236}">
                <a16:creationId xmlns:a16="http://schemas.microsoft.com/office/drawing/2014/main" id="{B6928175-E258-460D-8EBB-A82DD006049A}"/>
              </a:ext>
            </a:extLst>
          </p:cNvPr>
          <p:cNvSpPr txBox="1">
            <a:spLocks noChangeArrowheads="1"/>
          </p:cNvSpPr>
          <p:nvPr/>
        </p:nvSpPr>
        <p:spPr bwMode="auto">
          <a:xfrm>
            <a:off x="381000" y="2362200"/>
            <a:ext cx="8382000" cy="45243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rPr>
              <a:t>Because the Jacksonville Jaguars play in one of the smallest NFL markets and lack the corporate support many other teams enjoy, they must get creative to find new ways to generate revenue to maximize franchise profits</a:t>
            </a:r>
          </a:p>
          <a:p>
            <a:pPr eaLnBrk="1" hangingPunct="1">
              <a:spcBef>
                <a:spcPct val="50000"/>
              </a:spcBef>
            </a:pPr>
            <a:r>
              <a:rPr lang="en-US" altLang="en-US" dirty="0">
                <a:latin typeface="Verdana" panose="020B0604030504040204" pitchFamily="34" charset="0"/>
              </a:rPr>
              <a:t>For example, in partnership with the city of Jacksonville, the team is building a “flex field” and amphitheater as a new home for its practice facility which will double as an entertainment hub (one that hopes to eventually attract events like the NFL draft)</a:t>
            </a:r>
          </a:p>
          <a:p>
            <a:pPr eaLnBrk="1" hangingPunct="1">
              <a:spcBef>
                <a:spcPct val="50000"/>
              </a:spcBef>
            </a:pPr>
            <a:endParaRPr lang="en-US" altLang="en-US" dirty="0">
              <a:latin typeface="Verdana" panose="020B0604030504040204" pitchFamily="34" charset="0"/>
            </a:endParaRPr>
          </a:p>
        </p:txBody>
      </p:sp>
      <p:pic>
        <p:nvPicPr>
          <p:cNvPr id="124933" name="Picture 1" descr="large.png">
            <a:extLst>
              <a:ext uri="{FF2B5EF4-FFF2-40B4-BE49-F238E27FC236}">
                <a16:creationId xmlns:a16="http://schemas.microsoft.com/office/drawing/2014/main" id="{6BAFFF69-D2A7-49D5-9E7C-0987119AA90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914400"/>
            <a:ext cx="13716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4" name="Picture 2" descr="Jacksonville_Jaguars_wordmark.svg.png">
            <a:extLst>
              <a:ext uri="{FF2B5EF4-FFF2-40B4-BE49-F238E27FC236}">
                <a16:creationId xmlns:a16="http://schemas.microsoft.com/office/drawing/2014/main" id="{C246EB49-B233-4DC2-9A49-C004290A2D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295400"/>
            <a:ext cx="15684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Group 2">
            <a:extLst>
              <a:ext uri="{FF2B5EF4-FFF2-40B4-BE49-F238E27FC236}">
                <a16:creationId xmlns:a16="http://schemas.microsoft.com/office/drawing/2014/main" id="{4BCD8268-EB4C-4BA8-9C34-685A36EA22A6}"/>
              </a:ext>
            </a:extLst>
          </p:cNvPr>
          <p:cNvGrpSpPr>
            <a:grpSpLocks/>
          </p:cNvGrpSpPr>
          <p:nvPr/>
        </p:nvGrpSpPr>
        <p:grpSpPr bwMode="auto">
          <a:xfrm>
            <a:off x="0" y="0"/>
            <a:ext cx="9144000" cy="976313"/>
            <a:chOff x="0" y="0"/>
            <a:chExt cx="5760" cy="615"/>
          </a:xfrm>
        </p:grpSpPr>
        <p:sp>
          <p:nvSpPr>
            <p:cNvPr id="124935" name="Text Box 3">
              <a:extLst>
                <a:ext uri="{FF2B5EF4-FFF2-40B4-BE49-F238E27FC236}">
                  <a16:creationId xmlns:a16="http://schemas.microsoft.com/office/drawing/2014/main" id="{9B86EE43-D8A0-4F8F-9E0B-2700EE35A61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4936" name="Text Box 4">
              <a:extLst>
                <a:ext uri="{FF2B5EF4-FFF2-40B4-BE49-F238E27FC236}">
                  <a16:creationId xmlns:a16="http://schemas.microsoft.com/office/drawing/2014/main" id="{3FC8A7B8-C24B-49A4-AC4E-8037F8D5D7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4930" name="Text Box 5">
            <a:extLst>
              <a:ext uri="{FF2B5EF4-FFF2-40B4-BE49-F238E27FC236}">
                <a16:creationId xmlns:a16="http://schemas.microsoft.com/office/drawing/2014/main" id="{D93E6449-8DB3-4D2E-96DB-05B166298D6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4931" name="Text Box 6">
            <a:extLst>
              <a:ext uri="{FF2B5EF4-FFF2-40B4-BE49-F238E27FC236}">
                <a16:creationId xmlns:a16="http://schemas.microsoft.com/office/drawing/2014/main" id="{29C9422F-1F5B-4959-8D63-7A2322B1658F}"/>
              </a:ext>
            </a:extLst>
          </p:cNvPr>
          <p:cNvSpPr txBox="1">
            <a:spLocks noChangeArrowheads="1"/>
          </p:cNvSpPr>
          <p:nvPr/>
        </p:nvSpPr>
        <p:spPr bwMode="auto">
          <a:xfrm>
            <a:off x="1371600" y="1128713"/>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dirty="0">
                <a:solidFill>
                  <a:schemeClr val="tx2"/>
                </a:solidFill>
                <a:latin typeface="Verdana" panose="020B0604030504040204" pitchFamily="34" charset="0"/>
              </a:rPr>
              <a:t>Additional Revenues</a:t>
            </a:r>
          </a:p>
        </p:txBody>
      </p:sp>
      <p:sp>
        <p:nvSpPr>
          <p:cNvPr id="126985" name="Text Box 9">
            <a:extLst>
              <a:ext uri="{FF2B5EF4-FFF2-40B4-BE49-F238E27FC236}">
                <a16:creationId xmlns:a16="http://schemas.microsoft.com/office/drawing/2014/main" id="{B6928175-E258-460D-8EBB-A82DD006049A}"/>
              </a:ext>
            </a:extLst>
          </p:cNvPr>
          <p:cNvSpPr txBox="1">
            <a:spLocks noChangeArrowheads="1"/>
          </p:cNvSpPr>
          <p:nvPr/>
        </p:nvSpPr>
        <p:spPr bwMode="auto">
          <a:xfrm>
            <a:off x="381000" y="2084949"/>
            <a:ext cx="8382000" cy="415498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rPr>
              <a:t>To make up for revenue lost during the pandemic, Minor League Baseball’s Pensacola Blue </a:t>
            </a:r>
            <a:r>
              <a:rPr lang="en-US" altLang="en-US" dirty="0" err="1">
                <a:latin typeface="Verdana" panose="020B0604030504040204" pitchFamily="34" charset="0"/>
              </a:rPr>
              <a:t>Wahoos</a:t>
            </a:r>
            <a:r>
              <a:rPr lang="en-US" altLang="en-US" dirty="0">
                <a:latin typeface="Verdana" panose="020B0604030504040204" pitchFamily="34" charset="0"/>
              </a:rPr>
              <a:t> listed their stadium on Airbnb for $1500 per night for groups of up to 10 people</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rPr>
              <a:t>Additional “experiences” were also available for purchase to add to the stay, including a fireworks show and a catered dinner from the Blue </a:t>
            </a:r>
            <a:r>
              <a:rPr lang="en-US" altLang="en-US" dirty="0" err="1">
                <a:latin typeface="Verdana" panose="020B0604030504040204" pitchFamily="34" charset="0"/>
              </a:rPr>
              <a:t>Wahoos’</a:t>
            </a:r>
            <a:r>
              <a:rPr lang="en-US" altLang="en-US" dirty="0">
                <a:latin typeface="Verdana" panose="020B0604030504040204" pitchFamily="34" charset="0"/>
              </a:rPr>
              <a:t> team’s chef</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rPr>
              <a:t>According to MiLB’s website, all 33 dates available were booked within 24 hours of the posting</a:t>
            </a:r>
          </a:p>
        </p:txBody>
      </p:sp>
      <p:pic>
        <p:nvPicPr>
          <p:cNvPr id="2050" name="Picture 2" descr="Pensacola Blue Wahoos unveil logo, look | Ballpark Digest">
            <a:extLst>
              <a:ext uri="{FF2B5EF4-FFF2-40B4-BE49-F238E27FC236}">
                <a16:creationId xmlns:a16="http://schemas.microsoft.com/office/drawing/2014/main" id="{04AA5FF5-EF35-44DB-A3D3-A1A32999A8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5" y="1083734"/>
            <a:ext cx="1238250" cy="7429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ensacola Blue Wahoos | MiLB.com">
            <a:extLst>
              <a:ext uri="{FF2B5EF4-FFF2-40B4-BE49-F238E27FC236}">
                <a16:creationId xmlns:a16="http://schemas.microsoft.com/office/drawing/2014/main" id="{D5115705-5C25-4ECF-943B-A04651150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3800" y="997268"/>
            <a:ext cx="753533" cy="904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32860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Group 2">
            <a:extLst>
              <a:ext uri="{FF2B5EF4-FFF2-40B4-BE49-F238E27FC236}">
                <a16:creationId xmlns:a16="http://schemas.microsoft.com/office/drawing/2014/main" id="{4BCD8268-EB4C-4BA8-9C34-685A36EA22A6}"/>
              </a:ext>
            </a:extLst>
          </p:cNvPr>
          <p:cNvGrpSpPr>
            <a:grpSpLocks/>
          </p:cNvGrpSpPr>
          <p:nvPr/>
        </p:nvGrpSpPr>
        <p:grpSpPr bwMode="auto">
          <a:xfrm>
            <a:off x="0" y="0"/>
            <a:ext cx="9144000" cy="976313"/>
            <a:chOff x="0" y="0"/>
            <a:chExt cx="5760" cy="615"/>
          </a:xfrm>
        </p:grpSpPr>
        <p:sp>
          <p:nvSpPr>
            <p:cNvPr id="124935" name="Text Box 3">
              <a:extLst>
                <a:ext uri="{FF2B5EF4-FFF2-40B4-BE49-F238E27FC236}">
                  <a16:creationId xmlns:a16="http://schemas.microsoft.com/office/drawing/2014/main" id="{9B86EE43-D8A0-4F8F-9E0B-2700EE35A61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4936" name="Text Box 4">
              <a:extLst>
                <a:ext uri="{FF2B5EF4-FFF2-40B4-BE49-F238E27FC236}">
                  <a16:creationId xmlns:a16="http://schemas.microsoft.com/office/drawing/2014/main" id="{3FC8A7B8-C24B-49A4-AC4E-8037F8D5D7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4930" name="Text Box 5">
            <a:extLst>
              <a:ext uri="{FF2B5EF4-FFF2-40B4-BE49-F238E27FC236}">
                <a16:creationId xmlns:a16="http://schemas.microsoft.com/office/drawing/2014/main" id="{D93E6449-8DB3-4D2E-96DB-05B166298D6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4931" name="Text Box 6">
            <a:extLst>
              <a:ext uri="{FF2B5EF4-FFF2-40B4-BE49-F238E27FC236}">
                <a16:creationId xmlns:a16="http://schemas.microsoft.com/office/drawing/2014/main" id="{29C9422F-1F5B-4959-8D63-7A2322B1658F}"/>
              </a:ext>
            </a:extLst>
          </p:cNvPr>
          <p:cNvSpPr txBox="1">
            <a:spLocks noChangeArrowheads="1"/>
          </p:cNvSpPr>
          <p:nvPr/>
        </p:nvSpPr>
        <p:spPr bwMode="auto">
          <a:xfrm>
            <a:off x="1371600" y="990600"/>
            <a:ext cx="662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tx2"/>
                </a:solidFill>
                <a:latin typeface="Verdana" panose="020B0604030504040204" pitchFamily="34" charset="0"/>
              </a:rPr>
              <a:t>Additional Revenues</a:t>
            </a:r>
          </a:p>
        </p:txBody>
      </p:sp>
      <p:pic>
        <p:nvPicPr>
          <p:cNvPr id="1026" name="Picture 2" descr="You can Airbnb the Pensacola Blue Wahoos Stadium for $1,500 - al.com">
            <a:extLst>
              <a:ext uri="{FF2B5EF4-FFF2-40B4-BE49-F238E27FC236}">
                <a16:creationId xmlns:a16="http://schemas.microsoft.com/office/drawing/2014/main" id="{88310896-D295-4CFB-920F-C6EDD660C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1603904"/>
            <a:ext cx="6705600" cy="31490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982474E-D6EB-4F96-9BC6-1D518D9A2D19}"/>
              </a:ext>
            </a:extLst>
          </p:cNvPr>
          <p:cNvPicPr>
            <a:picLocks noChangeAspect="1"/>
          </p:cNvPicPr>
          <p:nvPr/>
        </p:nvPicPr>
        <p:blipFill>
          <a:blip r:embed="rId4"/>
          <a:stretch>
            <a:fillRect/>
          </a:stretch>
        </p:blipFill>
        <p:spPr>
          <a:xfrm>
            <a:off x="4495800" y="3972304"/>
            <a:ext cx="4403676" cy="2474201"/>
          </a:xfrm>
          <a:prstGeom prst="rect">
            <a:avLst/>
          </a:prstGeom>
        </p:spPr>
      </p:pic>
    </p:spTree>
    <p:extLst>
      <p:ext uri="{BB962C8B-B14F-4D97-AF65-F5344CB8AC3E}">
        <p14:creationId xmlns:p14="http://schemas.microsoft.com/office/powerpoint/2010/main" val="16726459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Line 6">
            <a:extLst>
              <a:ext uri="{FF2B5EF4-FFF2-40B4-BE49-F238E27FC236}">
                <a16:creationId xmlns:a16="http://schemas.microsoft.com/office/drawing/2014/main" id="{D914B2F6-2DBC-4FD4-A34B-253E33037EB9}"/>
              </a:ext>
            </a:extLst>
          </p:cNvPr>
          <p:cNvSpPr>
            <a:spLocks noChangeShapeType="1"/>
          </p:cNvSpPr>
          <p:nvPr/>
        </p:nvSpPr>
        <p:spPr bwMode="auto">
          <a:xfrm>
            <a:off x="228600" y="22860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6978" name="Rectangle 7">
            <a:extLst>
              <a:ext uri="{FF2B5EF4-FFF2-40B4-BE49-F238E27FC236}">
                <a16:creationId xmlns:a16="http://schemas.microsoft.com/office/drawing/2014/main" id="{B267AE39-AC91-4225-BA0D-B8774DB00235}"/>
              </a:ext>
            </a:extLst>
          </p:cNvPr>
          <p:cNvSpPr>
            <a:spLocks noChangeArrowheads="1"/>
          </p:cNvSpPr>
          <p:nvPr/>
        </p:nvSpPr>
        <p:spPr bwMode="auto">
          <a:xfrm>
            <a:off x="2438400" y="1676400"/>
            <a:ext cx="4238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Sports Team Expenditures</a:t>
            </a:r>
          </a:p>
        </p:txBody>
      </p:sp>
      <p:sp>
        <p:nvSpPr>
          <p:cNvPr id="119816" name="Rectangle 8">
            <a:extLst>
              <a:ext uri="{FF2B5EF4-FFF2-40B4-BE49-F238E27FC236}">
                <a16:creationId xmlns:a16="http://schemas.microsoft.com/office/drawing/2014/main" id="{4E43570C-39BA-488F-95F8-F84B2A7D8D7B}"/>
              </a:ext>
            </a:extLst>
          </p:cNvPr>
          <p:cNvSpPr>
            <a:spLocks noChangeArrowheads="1"/>
          </p:cNvSpPr>
          <p:nvPr/>
        </p:nvSpPr>
        <p:spPr bwMode="auto">
          <a:xfrm>
            <a:off x="685800" y="2590800"/>
            <a:ext cx="76200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Facility Rental / leasing arrangements</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Staff / Player Salaries</a:t>
            </a:r>
          </a:p>
          <a:p>
            <a:pPr eaLnBrk="1" hangingPunct="1">
              <a:buFont typeface="Wingdings" panose="05000000000000000000" pitchFamily="2" charset="2"/>
              <a:buNone/>
            </a:pPr>
            <a:r>
              <a:rPr lang="en-US" altLang="en-US" sz="2800">
                <a:solidFill>
                  <a:srgbClr val="006600"/>
                </a:solidFill>
                <a:latin typeface="Verdana" panose="020B0604030504040204" pitchFamily="34" charset="0"/>
              </a:rPr>
              <a:t>    (Payroll)</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Marketing</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a:t>
            </a:r>
            <a:r>
              <a:rPr lang="it-IT" altLang="en-US" sz="2800">
                <a:solidFill>
                  <a:srgbClr val="006600"/>
                </a:solidFill>
                <a:latin typeface="Verdana" panose="020B0604030504040204" pitchFamily="34" charset="0"/>
              </a:rPr>
              <a:t>Investment in the Customer</a:t>
            </a:r>
          </a:p>
        </p:txBody>
      </p:sp>
      <p:grpSp>
        <p:nvGrpSpPr>
          <p:cNvPr id="126980" name="Group 10">
            <a:extLst>
              <a:ext uri="{FF2B5EF4-FFF2-40B4-BE49-F238E27FC236}">
                <a16:creationId xmlns:a16="http://schemas.microsoft.com/office/drawing/2014/main" id="{18ED23B2-AC33-4C09-A879-CF0771A6BA96}"/>
              </a:ext>
            </a:extLst>
          </p:cNvPr>
          <p:cNvGrpSpPr>
            <a:grpSpLocks/>
          </p:cNvGrpSpPr>
          <p:nvPr/>
        </p:nvGrpSpPr>
        <p:grpSpPr bwMode="auto">
          <a:xfrm>
            <a:off x="0" y="0"/>
            <a:ext cx="9144000" cy="976313"/>
            <a:chOff x="0" y="0"/>
            <a:chExt cx="5760" cy="615"/>
          </a:xfrm>
        </p:grpSpPr>
        <p:sp>
          <p:nvSpPr>
            <p:cNvPr id="126983" name="Text Box 11">
              <a:extLst>
                <a:ext uri="{FF2B5EF4-FFF2-40B4-BE49-F238E27FC236}">
                  <a16:creationId xmlns:a16="http://schemas.microsoft.com/office/drawing/2014/main" id="{5CDD3F80-2AA9-4D42-B806-8BA99126FA6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6984" name="Text Box 12">
              <a:extLst>
                <a:ext uri="{FF2B5EF4-FFF2-40B4-BE49-F238E27FC236}">
                  <a16:creationId xmlns:a16="http://schemas.microsoft.com/office/drawing/2014/main" id="{0BF06364-1117-4860-8545-D85D8C9EDCA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6981" name="Rectangle 13">
            <a:extLst>
              <a:ext uri="{FF2B5EF4-FFF2-40B4-BE49-F238E27FC236}">
                <a16:creationId xmlns:a16="http://schemas.microsoft.com/office/drawing/2014/main" id="{EEB26654-1F85-413E-ADB8-AB0487323DA6}"/>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26982" name="Text Box 14">
            <a:extLst>
              <a:ext uri="{FF2B5EF4-FFF2-40B4-BE49-F238E27FC236}">
                <a16:creationId xmlns:a16="http://schemas.microsoft.com/office/drawing/2014/main" id="{590B7F14-6DF1-48AD-90DD-1D5CE4B7154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19816"/>
                                        </p:tgtEl>
                                        <p:attrNameLst>
                                          <p:attrName>style.visibility</p:attrName>
                                        </p:attrNameLst>
                                      </p:cBhvr>
                                      <p:to>
                                        <p:strVal val="visible"/>
                                      </p:to>
                                    </p:set>
                                    <p:animEffect transition="in" filter="wedge">
                                      <p:cBhvr>
                                        <p:cTn id="7" dur="2000"/>
                                        <p:tgtEl>
                                          <p:spTgt spid="119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Line 2">
            <a:extLst>
              <a:ext uri="{FF2B5EF4-FFF2-40B4-BE49-F238E27FC236}">
                <a16:creationId xmlns:a16="http://schemas.microsoft.com/office/drawing/2014/main" id="{32189A7F-1D13-48A1-B151-6C06AE28C9C6}"/>
              </a:ext>
            </a:extLst>
          </p:cNvPr>
          <p:cNvSpPr>
            <a:spLocks noChangeShapeType="1"/>
          </p:cNvSpPr>
          <p:nvPr/>
        </p:nvSpPr>
        <p:spPr bwMode="auto">
          <a:xfrm>
            <a:off x="228600" y="22860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9026" name="Rectangle 3">
            <a:extLst>
              <a:ext uri="{FF2B5EF4-FFF2-40B4-BE49-F238E27FC236}">
                <a16:creationId xmlns:a16="http://schemas.microsoft.com/office/drawing/2014/main" id="{F639D053-E29E-4735-90EF-775274EEBAB1}"/>
              </a:ext>
            </a:extLst>
          </p:cNvPr>
          <p:cNvSpPr>
            <a:spLocks noChangeArrowheads="1"/>
          </p:cNvSpPr>
          <p:nvPr/>
        </p:nvSpPr>
        <p:spPr bwMode="auto">
          <a:xfrm>
            <a:off x="2438400" y="1676400"/>
            <a:ext cx="4238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Sports Team Expenditures</a:t>
            </a:r>
          </a:p>
        </p:txBody>
      </p:sp>
      <p:sp>
        <p:nvSpPr>
          <p:cNvPr id="176132" name="Rectangle 4">
            <a:extLst>
              <a:ext uri="{FF2B5EF4-FFF2-40B4-BE49-F238E27FC236}">
                <a16:creationId xmlns:a16="http://schemas.microsoft.com/office/drawing/2014/main" id="{085C4F43-2797-4B08-8707-038B6788A7ED}"/>
              </a:ext>
            </a:extLst>
          </p:cNvPr>
          <p:cNvSpPr>
            <a:spLocks noChangeArrowheads="1"/>
          </p:cNvSpPr>
          <p:nvPr/>
        </p:nvSpPr>
        <p:spPr bwMode="auto">
          <a:xfrm>
            <a:off x="1066800" y="2057400"/>
            <a:ext cx="70866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endParaRPr lang="it-IT" altLang="en-US" sz="2800">
              <a:solidFill>
                <a:srgbClr val="008000"/>
              </a:solidFill>
              <a:latin typeface="Verdana" panose="020B0604030504040204" pitchFamily="34" charset="0"/>
            </a:endParaRPr>
          </a:p>
          <a:p>
            <a:pPr eaLnBrk="1" hangingPunct="1">
              <a:buFont typeface="Wingdings" panose="05000000000000000000" pitchFamily="2" charset="2"/>
              <a:buChar char="Ø"/>
            </a:pPr>
            <a:r>
              <a:rPr lang="it-IT" altLang="en-US" sz="2800">
                <a:solidFill>
                  <a:srgbClr val="008000"/>
                </a:solidFill>
                <a:latin typeface="Verdana" panose="020B0604030504040204" pitchFamily="34" charset="0"/>
              </a:rPr>
              <a:t>  General Operating Expense</a:t>
            </a:r>
          </a:p>
          <a:p>
            <a:pPr eaLnBrk="1" hangingPunct="1">
              <a:buFont typeface="Wingdings" panose="05000000000000000000" pitchFamily="2" charset="2"/>
              <a:buChar char="Ø"/>
            </a:pPr>
            <a:endParaRPr lang="it-IT" altLang="en-US" sz="280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cs typeface="Times New Roman" panose="02020603050405020304" pitchFamily="18" charset="0"/>
              </a:rPr>
              <a:t>  Stadium/venue/facility financing</a:t>
            </a:r>
          </a:p>
          <a:p>
            <a:pPr eaLnBrk="1" hangingPunct="1">
              <a:buFont typeface="Wingdings" panose="05000000000000000000" pitchFamily="2" charset="2"/>
              <a:buNone/>
            </a:pPr>
            <a:endParaRPr lang="en-US" altLang="en-US" sz="2800">
              <a:solidFill>
                <a:srgbClr val="008000"/>
              </a:solidFill>
              <a:latin typeface="Verdana" panose="020B0604030504040204" pitchFamily="34" charset="0"/>
              <a:cs typeface="Times New Roman" panose="02020603050405020304" pitchFamily="18"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cs typeface="Times New Roman" panose="02020603050405020304" pitchFamily="18" charset="0"/>
              </a:rPr>
              <a:t>  Information management/research</a:t>
            </a:r>
          </a:p>
          <a:p>
            <a:pPr eaLnBrk="1" hangingPunct="1">
              <a:buFont typeface="Wingdings" panose="05000000000000000000" pitchFamily="2" charset="2"/>
              <a:buNone/>
            </a:pPr>
            <a:endParaRPr lang="en-US" altLang="en-US" sz="2800">
              <a:solidFill>
                <a:srgbClr val="008000"/>
              </a:solidFill>
              <a:latin typeface="Verdana" panose="020B0604030504040204" pitchFamily="34" charset="0"/>
              <a:cs typeface="Times New Roman" panose="02020603050405020304" pitchFamily="18"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cs typeface="Times New Roman" panose="02020603050405020304" pitchFamily="18" charset="0"/>
              </a:rPr>
              <a:t>  Team expenses (travel etc.)</a:t>
            </a:r>
          </a:p>
          <a:p>
            <a:pPr eaLnBrk="1" hangingPunct="1">
              <a:buFont typeface="Wingdings" panose="05000000000000000000" pitchFamily="2" charset="2"/>
              <a:buNone/>
            </a:pPr>
            <a:endParaRPr lang="en-US" altLang="en-US" sz="2800">
              <a:solidFill>
                <a:srgbClr val="008000"/>
              </a:solidFill>
              <a:latin typeface="Verdana" panose="020B0604030504040204" pitchFamily="34" charset="0"/>
              <a:cs typeface="Times New Roman" panose="02020603050405020304" pitchFamily="18" charset="0"/>
            </a:endParaRPr>
          </a:p>
          <a:p>
            <a:pPr eaLnBrk="1" hangingPunct="1">
              <a:buFont typeface="Wingdings" panose="05000000000000000000" pitchFamily="2" charset="2"/>
              <a:buChar char="Ø"/>
            </a:pPr>
            <a:r>
              <a:rPr lang="en-US" altLang="en-US" sz="2800">
                <a:solidFill>
                  <a:srgbClr val="008000"/>
                </a:solidFill>
                <a:latin typeface="Verdana" panose="020B0604030504040204" pitchFamily="34" charset="0"/>
                <a:cs typeface="Times New Roman" panose="02020603050405020304" pitchFamily="18" charset="0"/>
              </a:rPr>
              <a:t>  Maintenance and security</a:t>
            </a:r>
          </a:p>
        </p:txBody>
      </p:sp>
      <p:grpSp>
        <p:nvGrpSpPr>
          <p:cNvPr id="129028" name="Group 5">
            <a:extLst>
              <a:ext uri="{FF2B5EF4-FFF2-40B4-BE49-F238E27FC236}">
                <a16:creationId xmlns:a16="http://schemas.microsoft.com/office/drawing/2014/main" id="{42F3CA3C-6277-4090-9333-9E108DE6747E}"/>
              </a:ext>
            </a:extLst>
          </p:cNvPr>
          <p:cNvGrpSpPr>
            <a:grpSpLocks/>
          </p:cNvGrpSpPr>
          <p:nvPr/>
        </p:nvGrpSpPr>
        <p:grpSpPr bwMode="auto">
          <a:xfrm>
            <a:off x="0" y="0"/>
            <a:ext cx="9144000" cy="976313"/>
            <a:chOff x="0" y="0"/>
            <a:chExt cx="5760" cy="615"/>
          </a:xfrm>
        </p:grpSpPr>
        <p:sp>
          <p:nvSpPr>
            <p:cNvPr id="129031" name="Text Box 6">
              <a:extLst>
                <a:ext uri="{FF2B5EF4-FFF2-40B4-BE49-F238E27FC236}">
                  <a16:creationId xmlns:a16="http://schemas.microsoft.com/office/drawing/2014/main" id="{C95452D4-7117-49AC-A89B-959455D6C85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29032" name="Text Box 7">
              <a:extLst>
                <a:ext uri="{FF2B5EF4-FFF2-40B4-BE49-F238E27FC236}">
                  <a16:creationId xmlns:a16="http://schemas.microsoft.com/office/drawing/2014/main" id="{A82FBB72-4614-4E38-B227-D73AB20154D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9029" name="Rectangle 8">
            <a:extLst>
              <a:ext uri="{FF2B5EF4-FFF2-40B4-BE49-F238E27FC236}">
                <a16:creationId xmlns:a16="http://schemas.microsoft.com/office/drawing/2014/main" id="{7E84C7B7-E0BE-46A9-A2D2-9624CCECC801}"/>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29030" name="Text Box 9">
            <a:extLst>
              <a:ext uri="{FF2B5EF4-FFF2-40B4-BE49-F238E27FC236}">
                <a16:creationId xmlns:a16="http://schemas.microsoft.com/office/drawing/2014/main" id="{DC0E4308-B0A5-4687-84F6-43F8025B677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76132"/>
                                        </p:tgtEl>
                                        <p:attrNameLst>
                                          <p:attrName>style.visibility</p:attrName>
                                        </p:attrNameLst>
                                      </p:cBhvr>
                                      <p:to>
                                        <p:strVal val="visible"/>
                                      </p:to>
                                    </p:set>
                                    <p:animEffect transition="in" filter="wedge">
                                      <p:cBhvr>
                                        <p:cTn id="7" dur="2000"/>
                                        <p:tgtEl>
                                          <p:spTgt spid="176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73" name="Group 2">
            <a:extLst>
              <a:ext uri="{FF2B5EF4-FFF2-40B4-BE49-F238E27FC236}">
                <a16:creationId xmlns:a16="http://schemas.microsoft.com/office/drawing/2014/main" id="{747DDEB1-A9BB-4A67-871B-2D13A060EF00}"/>
              </a:ext>
            </a:extLst>
          </p:cNvPr>
          <p:cNvGrpSpPr>
            <a:grpSpLocks/>
          </p:cNvGrpSpPr>
          <p:nvPr/>
        </p:nvGrpSpPr>
        <p:grpSpPr bwMode="auto">
          <a:xfrm>
            <a:off x="0" y="0"/>
            <a:ext cx="9144000" cy="976313"/>
            <a:chOff x="0" y="0"/>
            <a:chExt cx="5760" cy="615"/>
          </a:xfrm>
        </p:grpSpPr>
        <p:sp>
          <p:nvSpPr>
            <p:cNvPr id="131077" name="Text Box 3">
              <a:extLst>
                <a:ext uri="{FF2B5EF4-FFF2-40B4-BE49-F238E27FC236}">
                  <a16:creationId xmlns:a16="http://schemas.microsoft.com/office/drawing/2014/main" id="{03865133-0F1A-451A-941F-F9F9D4E95B2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31078" name="Text Box 4">
              <a:extLst>
                <a:ext uri="{FF2B5EF4-FFF2-40B4-BE49-F238E27FC236}">
                  <a16:creationId xmlns:a16="http://schemas.microsoft.com/office/drawing/2014/main" id="{9AC2CC98-B08D-4C72-BD1D-424D7285B2F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1074" name="Text Box 6">
            <a:extLst>
              <a:ext uri="{FF2B5EF4-FFF2-40B4-BE49-F238E27FC236}">
                <a16:creationId xmlns:a16="http://schemas.microsoft.com/office/drawing/2014/main" id="{FC40A2EA-7A48-4766-9536-F4D258576B6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3801" name="Text Box 9">
            <a:extLst>
              <a:ext uri="{FF2B5EF4-FFF2-40B4-BE49-F238E27FC236}">
                <a16:creationId xmlns:a16="http://schemas.microsoft.com/office/drawing/2014/main" id="{2268484F-92DF-4015-BEF1-E7230E6A2E23}"/>
              </a:ext>
            </a:extLst>
          </p:cNvPr>
          <p:cNvSpPr txBox="1">
            <a:spLocks noChangeArrowheads="1"/>
          </p:cNvSpPr>
          <p:nvPr/>
        </p:nvSpPr>
        <p:spPr bwMode="auto">
          <a:xfrm>
            <a:off x="685800" y="1447800"/>
            <a:ext cx="7696200" cy="19383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solidFill>
                  <a:srgbClr val="008000"/>
                </a:solidFill>
                <a:latin typeface="Verdana" panose="020B0604030504040204" pitchFamily="34" charset="0"/>
              </a:rPr>
              <a:t>To gain a better understanding of the financial structure of sports business, let’s review the NFL’s Green Bay Packers’ financials for their 2019-20 season and how they compare to the team’s previous season</a:t>
            </a:r>
          </a:p>
        </p:txBody>
      </p:sp>
      <p:pic>
        <p:nvPicPr>
          <p:cNvPr id="8194" name="Picture 2">
            <a:extLst>
              <a:ext uri="{FF2B5EF4-FFF2-40B4-BE49-F238E27FC236}">
                <a16:creationId xmlns:a16="http://schemas.microsoft.com/office/drawing/2014/main" id="{60C01663-5AC7-425E-B1D2-2CCFA2C4F5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4654" y="4114800"/>
            <a:ext cx="3394692" cy="22383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Group 2">
            <a:extLst>
              <a:ext uri="{FF2B5EF4-FFF2-40B4-BE49-F238E27FC236}">
                <a16:creationId xmlns:a16="http://schemas.microsoft.com/office/drawing/2014/main" id="{AFA7719D-8E56-439D-A228-B1E43B5D5C4C}"/>
              </a:ext>
            </a:extLst>
          </p:cNvPr>
          <p:cNvGrpSpPr>
            <a:grpSpLocks/>
          </p:cNvGrpSpPr>
          <p:nvPr/>
        </p:nvGrpSpPr>
        <p:grpSpPr bwMode="auto">
          <a:xfrm>
            <a:off x="0" y="0"/>
            <a:ext cx="9144000" cy="976313"/>
            <a:chOff x="0" y="0"/>
            <a:chExt cx="5760" cy="615"/>
          </a:xfrm>
        </p:grpSpPr>
        <p:sp>
          <p:nvSpPr>
            <p:cNvPr id="16392" name="Text Box 3">
              <a:extLst>
                <a:ext uri="{FF2B5EF4-FFF2-40B4-BE49-F238E27FC236}">
                  <a16:creationId xmlns:a16="http://schemas.microsoft.com/office/drawing/2014/main" id="{DBB59BE7-61FA-458F-BC8E-99A892BD74A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6393" name="Text Box 4">
              <a:extLst>
                <a:ext uri="{FF2B5EF4-FFF2-40B4-BE49-F238E27FC236}">
                  <a16:creationId xmlns:a16="http://schemas.microsoft.com/office/drawing/2014/main" id="{9200A614-549F-4725-9DA7-3BA97B634C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6386" name="Rectangle 5">
            <a:extLst>
              <a:ext uri="{FF2B5EF4-FFF2-40B4-BE49-F238E27FC236}">
                <a16:creationId xmlns:a16="http://schemas.microsoft.com/office/drawing/2014/main" id="{212AEBC2-61F4-4633-901A-67BF3C357616}"/>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16387" name="Text Box 7">
            <a:extLst>
              <a:ext uri="{FF2B5EF4-FFF2-40B4-BE49-F238E27FC236}">
                <a16:creationId xmlns:a16="http://schemas.microsoft.com/office/drawing/2014/main" id="{C2734BF4-D794-4D83-AAF9-21774E53E9C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6388"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D4AE374C-8230-4A96-BFEA-377A7054AADE}"/>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6389"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F655AC59-F093-4833-8E46-AE20379FDC65}"/>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35179" name="Text Box 11">
            <a:extLst>
              <a:ext uri="{FF2B5EF4-FFF2-40B4-BE49-F238E27FC236}">
                <a16:creationId xmlns:a16="http://schemas.microsoft.com/office/drawing/2014/main" id="{8F88C0E4-3015-4B93-8A90-6E034606DEB7}"/>
              </a:ext>
            </a:extLst>
          </p:cNvPr>
          <p:cNvSpPr txBox="1">
            <a:spLocks noChangeArrowheads="1"/>
          </p:cNvSpPr>
          <p:nvPr/>
        </p:nvSpPr>
        <p:spPr bwMode="auto">
          <a:xfrm>
            <a:off x="3581400" y="3048000"/>
            <a:ext cx="5181600" cy="2308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dirty="0">
                <a:latin typeface="Verdana" charset="0"/>
                <a:ea typeface="ＭＳ Ｐゴシック" charset="0"/>
                <a:cs typeface="Arial" charset="0"/>
              </a:rPr>
              <a:t>Despite selling out every home game and winning the NBA championship (including 13 home sellout playoff games), the Cleveland Cavaliers lost a reported $40 million in 2016 </a:t>
            </a:r>
          </a:p>
        </p:txBody>
      </p:sp>
      <p:pic>
        <p:nvPicPr>
          <p:cNvPr id="16391" name="Picture 1">
            <a:extLst>
              <a:ext uri="{FF2B5EF4-FFF2-40B4-BE49-F238E27FC236}">
                <a16:creationId xmlns:a16="http://schemas.microsoft.com/office/drawing/2014/main" id="{C7F2B1BE-97AD-4403-AA45-63DA5FBA91B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2667000"/>
            <a:ext cx="3124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21" name="Group 5">
            <a:extLst>
              <a:ext uri="{FF2B5EF4-FFF2-40B4-BE49-F238E27FC236}">
                <a16:creationId xmlns:a16="http://schemas.microsoft.com/office/drawing/2014/main" id="{0FE10A41-D92C-4D25-81D2-1E9E6FE153FD}"/>
              </a:ext>
            </a:extLst>
          </p:cNvPr>
          <p:cNvGrpSpPr>
            <a:grpSpLocks/>
          </p:cNvGrpSpPr>
          <p:nvPr/>
        </p:nvGrpSpPr>
        <p:grpSpPr bwMode="auto">
          <a:xfrm>
            <a:off x="0" y="0"/>
            <a:ext cx="9144000" cy="976313"/>
            <a:chOff x="0" y="0"/>
            <a:chExt cx="5760" cy="615"/>
          </a:xfrm>
        </p:grpSpPr>
        <p:sp>
          <p:nvSpPr>
            <p:cNvPr id="133128" name="Text Box 6">
              <a:extLst>
                <a:ext uri="{FF2B5EF4-FFF2-40B4-BE49-F238E27FC236}">
                  <a16:creationId xmlns:a16="http://schemas.microsoft.com/office/drawing/2014/main" id="{B6652FF2-8BB1-4A0E-991B-4546DBAA89B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33129" name="Text Box 7">
              <a:extLst>
                <a:ext uri="{FF2B5EF4-FFF2-40B4-BE49-F238E27FC236}">
                  <a16:creationId xmlns:a16="http://schemas.microsoft.com/office/drawing/2014/main" id="{E8AEC0FC-44E1-4A95-AA7B-B0783629762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3122" name="Text Box 85">
            <a:extLst>
              <a:ext uri="{FF2B5EF4-FFF2-40B4-BE49-F238E27FC236}">
                <a16:creationId xmlns:a16="http://schemas.microsoft.com/office/drawing/2014/main" id="{5A96465A-15F0-489C-A8B1-C3DA7CF213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0918" name="Rectangle 86">
            <a:extLst>
              <a:ext uri="{FF2B5EF4-FFF2-40B4-BE49-F238E27FC236}">
                <a16:creationId xmlns:a16="http://schemas.microsoft.com/office/drawing/2014/main" id="{8A34EC7C-91C6-4433-8582-D98149D75CC6}"/>
              </a:ext>
            </a:extLst>
          </p:cNvPr>
          <p:cNvSpPr>
            <a:spLocks noChangeArrowheads="1"/>
          </p:cNvSpPr>
          <p:nvPr/>
        </p:nvSpPr>
        <p:spPr bwMode="auto">
          <a:xfrm>
            <a:off x="762000" y="2641560"/>
            <a:ext cx="8382000"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eaLnBrk="0" hangingPunct="0">
              <a:tabLst>
                <a:tab pos="457200" algn="l"/>
              </a:tabLst>
              <a:defRPr sz="2400">
                <a:solidFill>
                  <a:schemeClr val="tx1"/>
                </a:solidFill>
                <a:latin typeface="Arial" panose="020B0604020202020204" pitchFamily="34" charset="0"/>
                <a:ea typeface="MS PGothic" panose="020B0600070205080204" pitchFamily="34" charset="-128"/>
              </a:defRPr>
            </a:lvl1pPr>
            <a:lvl2pPr eaLnBrk="0" hangingPunct="0">
              <a:tabLst>
                <a:tab pos="457200" algn="l"/>
              </a:tabLst>
              <a:defRPr sz="2400">
                <a:solidFill>
                  <a:schemeClr val="tx1"/>
                </a:solidFill>
                <a:latin typeface="Arial" panose="020B0604020202020204" pitchFamily="34" charset="0"/>
                <a:ea typeface="MS PGothic" panose="020B0600070205080204" pitchFamily="34" charset="-128"/>
              </a:defRPr>
            </a:lvl2pPr>
            <a:lvl3pPr marL="1143000" indent="-228600" eaLnBrk="0" hangingPunct="0">
              <a:tabLst>
                <a:tab pos="457200" algn="l"/>
              </a:tabLst>
              <a:defRPr sz="2400">
                <a:solidFill>
                  <a:schemeClr val="tx1"/>
                </a:solidFill>
                <a:latin typeface="Arial" panose="020B0604020202020204" pitchFamily="34" charset="0"/>
                <a:ea typeface="MS PGothic" panose="020B0600070205080204" pitchFamily="34" charset="-128"/>
              </a:defRPr>
            </a:lvl3pPr>
            <a:lvl4pPr marL="1600200" indent="-228600" eaLnBrk="0" hangingPunct="0">
              <a:tabLst>
                <a:tab pos="457200" algn="l"/>
              </a:tabLst>
              <a:defRPr sz="2400">
                <a:solidFill>
                  <a:schemeClr val="tx1"/>
                </a:solidFill>
                <a:latin typeface="Arial" panose="020B0604020202020204" pitchFamily="34" charset="0"/>
                <a:ea typeface="MS PGothic" panose="020B0600070205080204" pitchFamily="34" charset="-128"/>
              </a:defRPr>
            </a:lvl4pPr>
            <a:lvl5pPr indent="457200" eaLnBrk="0" hangingPunct="0">
              <a:tabLst>
                <a:tab pos="457200" algn="l"/>
              </a:tabLst>
              <a:defRPr sz="2400">
                <a:solidFill>
                  <a:schemeClr val="tx1"/>
                </a:solidFill>
                <a:latin typeface="Arial" panose="020B0604020202020204" pitchFamily="34" charset="0"/>
                <a:ea typeface="MS PGothic" panose="020B0600070205080204" pitchFamily="34" charset="-128"/>
              </a:defRPr>
            </a:lvl5pPr>
            <a:lvl6pPr marL="457200" indent="457200" eaLnBrk="0" fontAlgn="base" hangingPunct="0">
              <a:spcBef>
                <a:spcPct val="0"/>
              </a:spcBef>
              <a:spcAft>
                <a:spcPct val="0"/>
              </a:spcAft>
              <a:tabLst>
                <a:tab pos="457200" algn="l"/>
              </a:tabLst>
              <a:defRPr sz="2400">
                <a:solidFill>
                  <a:schemeClr val="tx1"/>
                </a:solidFill>
                <a:latin typeface="Arial" panose="020B0604020202020204" pitchFamily="34" charset="0"/>
                <a:ea typeface="MS PGothic" panose="020B0600070205080204" pitchFamily="34" charset="-128"/>
              </a:defRPr>
            </a:lvl6pPr>
            <a:lvl7pPr marL="914400" indent="457200" eaLnBrk="0" fontAlgn="base" hangingPunct="0">
              <a:spcBef>
                <a:spcPct val="0"/>
              </a:spcBef>
              <a:spcAft>
                <a:spcPct val="0"/>
              </a:spcAft>
              <a:tabLst>
                <a:tab pos="457200" algn="l"/>
              </a:tabLst>
              <a:defRPr sz="2400">
                <a:solidFill>
                  <a:schemeClr val="tx1"/>
                </a:solidFill>
                <a:latin typeface="Arial" panose="020B0604020202020204" pitchFamily="34" charset="0"/>
                <a:ea typeface="MS PGothic" panose="020B0600070205080204" pitchFamily="34" charset="-128"/>
              </a:defRPr>
            </a:lvl7pPr>
            <a:lvl8pPr marL="1371600" indent="457200" eaLnBrk="0" fontAlgn="base" hangingPunct="0">
              <a:spcBef>
                <a:spcPct val="0"/>
              </a:spcBef>
              <a:spcAft>
                <a:spcPct val="0"/>
              </a:spcAft>
              <a:tabLst>
                <a:tab pos="457200" algn="l"/>
              </a:tabLst>
              <a:defRPr sz="2400">
                <a:solidFill>
                  <a:schemeClr val="tx1"/>
                </a:solidFill>
                <a:latin typeface="Arial" panose="020B0604020202020204" pitchFamily="34" charset="0"/>
                <a:ea typeface="MS PGothic" panose="020B0600070205080204" pitchFamily="34" charset="-128"/>
              </a:defRPr>
            </a:lvl8pPr>
            <a:lvl9pPr marL="1828800" indent="457200" eaLnBrk="0" fontAlgn="base" hangingPunct="0">
              <a:spcBef>
                <a:spcPct val="0"/>
              </a:spcBef>
              <a:spcAft>
                <a:spcPct val="0"/>
              </a:spcAft>
              <a:tabLst>
                <a:tab pos="457200" algn="l"/>
              </a:tabLst>
              <a:defRPr sz="2400">
                <a:solidFill>
                  <a:schemeClr val="tx1"/>
                </a:solidFill>
                <a:latin typeface="Arial" panose="020B0604020202020204" pitchFamily="34" charset="0"/>
                <a:ea typeface="MS PGothic" panose="020B0600070205080204" pitchFamily="34" charset="-128"/>
              </a:defRPr>
            </a:lvl9pPr>
          </a:lstStyle>
          <a:p>
            <a:pPr lvl="1" algn="ctr" eaLnBrk="1" hangingPunct="1"/>
            <a:r>
              <a:rPr lang="en-US" altLang="en-US" sz="2200" b="1" u="sng" dirty="0">
                <a:latin typeface="Verdana" panose="020B0604030504040204" pitchFamily="34" charset="0"/>
              </a:rPr>
              <a:t>Primary revenue streams:</a:t>
            </a:r>
          </a:p>
          <a:p>
            <a:pPr eaLnBrk="1" hangingPunct="1"/>
            <a:endParaRPr lang="en-US" altLang="en-US" sz="2200" b="1" dirty="0">
              <a:latin typeface="Verdana" panose="020B0604030504040204" pitchFamily="34" charset="0"/>
            </a:endParaRPr>
          </a:p>
          <a:p>
            <a:pPr eaLnBrk="1" hangingPunct="1"/>
            <a:r>
              <a:rPr lang="en-US" altLang="en-US" sz="2200" u="sng" dirty="0">
                <a:solidFill>
                  <a:srgbClr val="006600"/>
                </a:solidFill>
                <a:latin typeface="Verdana" panose="020B0604030504040204" pitchFamily="34" charset="0"/>
              </a:rPr>
              <a:t>National revenue from the NFL: $296 million</a:t>
            </a:r>
          </a:p>
          <a:p>
            <a:pPr eaLnBrk="1" hangingPunct="1"/>
            <a:endParaRPr lang="en-US" altLang="en-US" sz="2200" dirty="0">
              <a:latin typeface="Verdana" panose="020B0604030504040204" pitchFamily="34" charset="0"/>
            </a:endParaRPr>
          </a:p>
          <a:p>
            <a:pPr marL="0" lvl="4" eaLnBrk="1" hangingPunct="1"/>
            <a:r>
              <a:rPr lang="en-US" altLang="en-US" sz="2200" u="sng" dirty="0">
                <a:solidFill>
                  <a:srgbClr val="006600"/>
                </a:solidFill>
                <a:latin typeface="Verdana" panose="020B0604030504040204" pitchFamily="34" charset="0"/>
              </a:rPr>
              <a:t>Local revenue: $210.6</a:t>
            </a:r>
          </a:p>
          <a:p>
            <a:pPr marL="0" lvl="4" eaLnBrk="1" hangingPunct="1"/>
            <a:endParaRPr lang="en-US" altLang="en-US" sz="2200" u="sng" dirty="0">
              <a:solidFill>
                <a:srgbClr val="006600"/>
              </a:solidFill>
              <a:latin typeface="Verdana" panose="020B0604030504040204" pitchFamily="34" charset="0"/>
            </a:endParaRPr>
          </a:p>
          <a:p>
            <a:pPr marL="0" lvl="4" eaLnBrk="1" hangingPunct="1"/>
            <a:r>
              <a:rPr lang="en-US" altLang="en-US" sz="2200" dirty="0">
                <a:latin typeface="Verdana" panose="020B0604030504040204" pitchFamily="34" charset="0"/>
              </a:rPr>
              <a:t>(Includes ticket sales, suite and premium sales, 	sponsorships, broadcast fees, merchandise sales from 	the Packers Pro Shop, concessions, atrium-business 	revenue etc.)</a:t>
            </a:r>
          </a:p>
          <a:p>
            <a:pPr eaLnBrk="1" hangingPunct="1"/>
            <a:endParaRPr lang="en-US" altLang="en-US" sz="2200" u="sng" dirty="0">
              <a:solidFill>
                <a:srgbClr val="006600"/>
              </a:solidFill>
              <a:latin typeface="Verdana" panose="020B0604030504040204" pitchFamily="34" charset="0"/>
            </a:endParaRPr>
          </a:p>
        </p:txBody>
      </p:sp>
      <p:sp>
        <p:nvSpPr>
          <p:cNvPr id="133124" name="Rectangle 89">
            <a:extLst>
              <a:ext uri="{FF2B5EF4-FFF2-40B4-BE49-F238E27FC236}">
                <a16:creationId xmlns:a16="http://schemas.microsoft.com/office/drawing/2014/main" id="{42E7C19B-68F2-4E75-9192-A7924A4219AB}"/>
              </a:ext>
            </a:extLst>
          </p:cNvPr>
          <p:cNvSpPr>
            <a:spLocks noChangeArrowheads="1"/>
          </p:cNvSpPr>
          <p:nvPr/>
        </p:nvSpPr>
        <p:spPr bwMode="auto">
          <a:xfrm>
            <a:off x="2895600" y="1066800"/>
            <a:ext cx="3752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1" algn="ctr" eaLnBrk="1" hangingPunct="1"/>
            <a:r>
              <a:rPr lang="en-US" altLang="en-US" sz="2800" b="1" u="sng">
                <a:solidFill>
                  <a:srgbClr val="008000"/>
                </a:solidFill>
                <a:latin typeface="Verdana" panose="020B0604030504040204" pitchFamily="34" charset="0"/>
              </a:rPr>
              <a:t>Packer’s Revenue</a:t>
            </a:r>
          </a:p>
        </p:txBody>
      </p:sp>
      <p:sp>
        <p:nvSpPr>
          <p:cNvPr id="120923" name="Rectangle 91">
            <a:extLst>
              <a:ext uri="{FF2B5EF4-FFF2-40B4-BE49-F238E27FC236}">
                <a16:creationId xmlns:a16="http://schemas.microsoft.com/office/drawing/2014/main" id="{5D5630FC-9FF5-4BFA-81DF-51751454FACB}"/>
              </a:ext>
            </a:extLst>
          </p:cNvPr>
          <p:cNvSpPr>
            <a:spLocks noChangeArrowheads="1"/>
          </p:cNvSpPr>
          <p:nvPr/>
        </p:nvSpPr>
        <p:spPr bwMode="auto">
          <a:xfrm>
            <a:off x="1719262" y="1762125"/>
            <a:ext cx="60102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b="1" dirty="0"/>
              <a:t>Packers’ total revenue in the 2019-</a:t>
            </a:r>
            <a:r>
              <a:rPr lang="is-IS" altLang="en-US" sz="2000" b="1" dirty="0"/>
              <a:t>2020</a:t>
            </a:r>
            <a:r>
              <a:rPr lang="en-US" altLang="en-US" sz="2000" b="1" dirty="0"/>
              <a:t> season: A record $506.9 million</a:t>
            </a:r>
          </a:p>
        </p:txBody>
      </p:sp>
      <p:pic>
        <p:nvPicPr>
          <p:cNvPr id="133126" name="Picture 104">
            <a:extLst>
              <a:ext uri="{FF2B5EF4-FFF2-40B4-BE49-F238E27FC236}">
                <a16:creationId xmlns:a16="http://schemas.microsoft.com/office/drawing/2014/main" id="{0CF83864-686C-45A4-801D-C437D25207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9906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7" name="Picture 105">
            <a:extLst>
              <a:ext uri="{FF2B5EF4-FFF2-40B4-BE49-F238E27FC236}">
                <a16:creationId xmlns:a16="http://schemas.microsoft.com/office/drawing/2014/main" id="{24FF7A80-485A-4F85-BE2A-D6ED2B0936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24800" y="990600"/>
            <a:ext cx="9715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120923"/>
                                        </p:tgtEl>
                                        <p:attrNameLst>
                                          <p:attrName>style.visibility</p:attrName>
                                        </p:attrNameLst>
                                      </p:cBhvr>
                                      <p:to>
                                        <p:strVal val="visible"/>
                                      </p:to>
                                    </p:set>
                                    <p:animEffect transition="in" filter="dissolve">
                                      <p:cBhvr>
                                        <p:cTn id="7" dur="500"/>
                                        <p:tgtEl>
                                          <p:spTgt spid="120923"/>
                                        </p:tgtEl>
                                      </p:cBhvr>
                                    </p:animEffect>
                                  </p:childTnLst>
                                </p:cTn>
                              </p:par>
                            </p:childTnLst>
                          </p:cTn>
                        </p:par>
                        <p:par>
                          <p:cTn id="8" fill="hold" nodeType="afterGroup">
                            <p:stCondLst>
                              <p:cond delay="500"/>
                            </p:stCondLst>
                            <p:childTnLst>
                              <p:par>
                                <p:cTn id="9" presetID="2" presetClass="entr" presetSubtype="12" fill="hold" nodeType="afterEffect">
                                  <p:stCondLst>
                                    <p:cond delay="0"/>
                                  </p:stCondLst>
                                  <p:childTnLst>
                                    <p:set>
                                      <p:cBhvr>
                                        <p:cTn id="10" dur="1" fill="hold">
                                          <p:stCondLst>
                                            <p:cond delay="0"/>
                                          </p:stCondLst>
                                        </p:cTn>
                                        <p:tgtEl>
                                          <p:spTgt spid="120918">
                                            <p:txEl>
                                              <p:pRg st="2" end="2"/>
                                            </p:txEl>
                                          </p:spTgt>
                                        </p:tgtEl>
                                        <p:attrNameLst>
                                          <p:attrName>style.visibility</p:attrName>
                                        </p:attrNameLst>
                                      </p:cBhvr>
                                      <p:to>
                                        <p:strVal val="visible"/>
                                      </p:to>
                                    </p:set>
                                    <p:anim calcmode="lin" valueType="num">
                                      <p:cBhvr additive="base">
                                        <p:cTn id="11" dur="500" fill="hold"/>
                                        <p:tgtEl>
                                          <p:spTgt spid="120918">
                                            <p:txEl>
                                              <p:pRg st="2" end="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20918">
                                            <p:txEl>
                                              <p:pRg st="2" end="2"/>
                                            </p:txEl>
                                          </p:spTgt>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1000"/>
                            </p:stCondLst>
                            <p:childTnLst>
                              <p:par>
                                <p:cTn id="14" presetID="2" presetClass="entr" presetSubtype="12" fill="hold" nodeType="afterEffect">
                                  <p:stCondLst>
                                    <p:cond delay="0"/>
                                  </p:stCondLst>
                                  <p:childTnLst>
                                    <p:set>
                                      <p:cBhvr>
                                        <p:cTn id="15" dur="1" fill="hold">
                                          <p:stCondLst>
                                            <p:cond delay="0"/>
                                          </p:stCondLst>
                                        </p:cTn>
                                        <p:tgtEl>
                                          <p:spTgt spid="120918">
                                            <p:txEl>
                                              <p:pRg st="4" end="4"/>
                                            </p:txEl>
                                          </p:spTgt>
                                        </p:tgtEl>
                                        <p:attrNameLst>
                                          <p:attrName>style.visibility</p:attrName>
                                        </p:attrNameLst>
                                      </p:cBhvr>
                                      <p:to>
                                        <p:strVal val="visible"/>
                                      </p:to>
                                    </p:set>
                                    <p:anim calcmode="lin" valueType="num">
                                      <p:cBhvr additive="base">
                                        <p:cTn id="16" dur="500" fill="hold"/>
                                        <p:tgtEl>
                                          <p:spTgt spid="120918">
                                            <p:txEl>
                                              <p:pRg st="4" end="4"/>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120918">
                                            <p:txEl>
                                              <p:pRg st="4" end="4"/>
                                            </p:txEl>
                                          </p:spTgt>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2" fill="hold" nodeType="afterEffect">
                                  <p:stCondLst>
                                    <p:cond delay="0"/>
                                  </p:stCondLst>
                                  <p:childTnLst>
                                    <p:set>
                                      <p:cBhvr>
                                        <p:cTn id="20" dur="1" fill="hold">
                                          <p:stCondLst>
                                            <p:cond delay="0"/>
                                          </p:stCondLst>
                                        </p:cTn>
                                        <p:tgtEl>
                                          <p:spTgt spid="120918">
                                            <p:txEl>
                                              <p:pRg st="6" end="6"/>
                                            </p:txEl>
                                          </p:spTgt>
                                        </p:tgtEl>
                                        <p:attrNameLst>
                                          <p:attrName>style.visibility</p:attrName>
                                        </p:attrNameLst>
                                      </p:cBhvr>
                                      <p:to>
                                        <p:strVal val="visible"/>
                                      </p:to>
                                    </p:set>
                                    <p:anim calcmode="lin" valueType="num">
                                      <p:cBhvr additive="base">
                                        <p:cTn id="21" dur="500" fill="hold"/>
                                        <p:tgtEl>
                                          <p:spTgt spid="120918">
                                            <p:txEl>
                                              <p:pRg st="6" end="6"/>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12091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92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69" name="Group 2">
            <a:extLst>
              <a:ext uri="{FF2B5EF4-FFF2-40B4-BE49-F238E27FC236}">
                <a16:creationId xmlns:a16="http://schemas.microsoft.com/office/drawing/2014/main" id="{6C5D1CFC-FDAA-4FE7-953C-FEE2AB372372}"/>
              </a:ext>
            </a:extLst>
          </p:cNvPr>
          <p:cNvGrpSpPr>
            <a:grpSpLocks/>
          </p:cNvGrpSpPr>
          <p:nvPr/>
        </p:nvGrpSpPr>
        <p:grpSpPr bwMode="auto">
          <a:xfrm>
            <a:off x="0" y="0"/>
            <a:ext cx="9144000" cy="976313"/>
            <a:chOff x="0" y="0"/>
            <a:chExt cx="5760" cy="615"/>
          </a:xfrm>
        </p:grpSpPr>
        <p:sp>
          <p:nvSpPr>
            <p:cNvPr id="135177" name="Text Box 3">
              <a:extLst>
                <a:ext uri="{FF2B5EF4-FFF2-40B4-BE49-F238E27FC236}">
                  <a16:creationId xmlns:a16="http://schemas.microsoft.com/office/drawing/2014/main" id="{43CECB01-FB1D-4DCF-B4EA-2932E7CBADB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35178" name="Text Box 4">
              <a:extLst>
                <a:ext uri="{FF2B5EF4-FFF2-40B4-BE49-F238E27FC236}">
                  <a16:creationId xmlns:a16="http://schemas.microsoft.com/office/drawing/2014/main" id="{63A27907-5D21-40FE-9AF3-E400E17E64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5170" name="Text Box 7">
            <a:extLst>
              <a:ext uri="{FF2B5EF4-FFF2-40B4-BE49-F238E27FC236}">
                <a16:creationId xmlns:a16="http://schemas.microsoft.com/office/drawing/2014/main" id="{F3AB8B63-0BF6-48F5-8822-6080C1810F1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5171" name="Rectangle 12">
            <a:extLst>
              <a:ext uri="{FF2B5EF4-FFF2-40B4-BE49-F238E27FC236}">
                <a16:creationId xmlns:a16="http://schemas.microsoft.com/office/drawing/2014/main" id="{A21B60C6-9683-42E8-8E8D-4CDC344CAA79}"/>
              </a:ext>
            </a:extLst>
          </p:cNvPr>
          <p:cNvSpPr>
            <a:spLocks noChangeArrowheads="1"/>
          </p:cNvSpPr>
          <p:nvPr/>
        </p:nvSpPr>
        <p:spPr bwMode="auto">
          <a:xfrm>
            <a:off x="2743200" y="1143000"/>
            <a:ext cx="39068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eaLnBrk="0" hangingPunct="0">
              <a:defRPr sz="2400">
                <a:solidFill>
                  <a:schemeClr val="tx1"/>
                </a:solidFill>
                <a:latin typeface="Arial" panose="020B0604020202020204" pitchFamily="34" charset="0"/>
                <a:ea typeface="MS PGothic" panose="020B0600070205080204" pitchFamily="34" charset="-128"/>
              </a:defRPr>
            </a:lvl1pPr>
            <a:lvl2pPr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1" algn="ctr" eaLnBrk="1" hangingPunct="1"/>
            <a:r>
              <a:rPr lang="en-US" altLang="en-US" sz="2800" b="1" u="sng">
                <a:solidFill>
                  <a:srgbClr val="008000"/>
                </a:solidFill>
                <a:latin typeface="Verdana" panose="020B0604030504040204" pitchFamily="34" charset="0"/>
              </a:rPr>
              <a:t>Packers’ Expenses</a:t>
            </a:r>
          </a:p>
        </p:txBody>
      </p:sp>
      <p:sp>
        <p:nvSpPr>
          <p:cNvPr id="135172" name="Rectangle 13">
            <a:extLst>
              <a:ext uri="{FF2B5EF4-FFF2-40B4-BE49-F238E27FC236}">
                <a16:creationId xmlns:a16="http://schemas.microsoft.com/office/drawing/2014/main" id="{D3F85D91-642C-4336-B141-8B027824C02A}"/>
              </a:ext>
            </a:extLst>
          </p:cNvPr>
          <p:cNvSpPr>
            <a:spLocks noChangeArrowheads="1"/>
          </p:cNvSpPr>
          <p:nvPr/>
        </p:nvSpPr>
        <p:spPr bwMode="auto">
          <a:xfrm>
            <a:off x="1781855" y="2057400"/>
            <a:ext cx="558505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Green Bay Packers total </a:t>
            </a:r>
            <a:r>
              <a:rPr lang="en-US" altLang="en-US" i="1" dirty="0">
                <a:latin typeface="Verdana" panose="020B0604030504040204" pitchFamily="34" charset="0"/>
              </a:rPr>
              <a:t>expenses</a:t>
            </a:r>
            <a:r>
              <a:rPr lang="en-US" altLang="en-US" dirty="0">
                <a:latin typeface="Verdana" panose="020B0604030504040204" pitchFamily="34" charset="0"/>
              </a:rPr>
              <a:t>:</a:t>
            </a:r>
          </a:p>
          <a:p>
            <a:pPr algn="ctr" eaLnBrk="1" hangingPunct="1"/>
            <a:r>
              <a:rPr lang="en-US" altLang="en-US" b="1" dirty="0">
                <a:latin typeface="Verdana" panose="020B0604030504040204" pitchFamily="34" charset="0"/>
              </a:rPr>
              <a:t>$436.6 million</a:t>
            </a:r>
          </a:p>
        </p:txBody>
      </p:sp>
      <p:sp>
        <p:nvSpPr>
          <p:cNvPr id="135183" name="Rectangle 15">
            <a:extLst>
              <a:ext uri="{FF2B5EF4-FFF2-40B4-BE49-F238E27FC236}">
                <a16:creationId xmlns:a16="http://schemas.microsoft.com/office/drawing/2014/main" id="{4A1D8C89-A33D-44A6-94D2-2E37734500DF}"/>
              </a:ext>
            </a:extLst>
          </p:cNvPr>
          <p:cNvSpPr>
            <a:spLocks noChangeArrowheads="1"/>
          </p:cNvSpPr>
          <p:nvPr/>
        </p:nvSpPr>
        <p:spPr bwMode="auto">
          <a:xfrm>
            <a:off x="381000" y="3352800"/>
            <a:ext cx="81534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1" algn="ctr" eaLnBrk="1" hangingPunct="1"/>
            <a:r>
              <a:rPr lang="en-US" altLang="en-US" b="1" i="1" u="sng" dirty="0">
                <a:latin typeface="Verdana" panose="020B0604030504040204" pitchFamily="34" charset="0"/>
              </a:rPr>
              <a:t>Primary expense (cost):</a:t>
            </a:r>
            <a:endParaRPr lang="en-US" altLang="en-US" dirty="0">
              <a:latin typeface="Verdana" panose="020B0604030504040204" pitchFamily="34" charset="0"/>
            </a:endParaRPr>
          </a:p>
          <a:p>
            <a:pPr algn="ctr" eaLnBrk="1" hangingPunct="1"/>
            <a:r>
              <a:rPr lang="en-US" altLang="en-US" dirty="0">
                <a:latin typeface="Verdana" panose="020B0604030504040204" pitchFamily="34" charset="0"/>
              </a:rPr>
              <a:t>Player Payroll cost (includes team expenses):    		</a:t>
            </a:r>
            <a:r>
              <a:rPr lang="en-US" altLang="en-US" b="1" dirty="0">
                <a:latin typeface="Verdana" panose="020B0604030504040204" pitchFamily="34" charset="0"/>
              </a:rPr>
              <a:t>$226.5 million</a:t>
            </a:r>
          </a:p>
        </p:txBody>
      </p:sp>
      <p:sp>
        <p:nvSpPr>
          <p:cNvPr id="135184" name="Rectangle 16">
            <a:extLst>
              <a:ext uri="{FF2B5EF4-FFF2-40B4-BE49-F238E27FC236}">
                <a16:creationId xmlns:a16="http://schemas.microsoft.com/office/drawing/2014/main" id="{B3F66D65-0CE5-4C0A-9F27-0971B2EE8EF8}"/>
              </a:ext>
            </a:extLst>
          </p:cNvPr>
          <p:cNvSpPr>
            <a:spLocks noChangeArrowheads="1"/>
          </p:cNvSpPr>
          <p:nvPr/>
        </p:nvSpPr>
        <p:spPr bwMode="auto">
          <a:xfrm>
            <a:off x="1028700" y="4775656"/>
            <a:ext cx="7086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defRPr sz="2400">
                <a:solidFill>
                  <a:schemeClr val="tx1"/>
                </a:solidFill>
                <a:latin typeface="Arial" panose="020B0604020202020204" pitchFamily="34" charset="0"/>
                <a:ea typeface="MS PGothic" panose="020B0600070205080204" pitchFamily="34" charset="-128"/>
              </a:defRPr>
            </a:lvl1pPr>
            <a:lvl2pPr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1" algn="ctr" eaLnBrk="1" hangingPunct="1"/>
            <a:r>
              <a:rPr lang="en-US" altLang="en-US" sz="2800" b="1" u="sng" dirty="0">
                <a:solidFill>
                  <a:srgbClr val="008000"/>
                </a:solidFill>
                <a:latin typeface="Verdana" panose="020B0604030504040204" pitchFamily="34" charset="0"/>
              </a:rPr>
              <a:t>Net Income and Profit</a:t>
            </a:r>
          </a:p>
          <a:p>
            <a:pPr eaLnBrk="1" hangingPunct="1"/>
            <a:r>
              <a:rPr lang="en-US" altLang="en-US" dirty="0">
                <a:latin typeface="Verdana" panose="020B0604030504040204" pitchFamily="34" charset="0"/>
              </a:rPr>
              <a:t>	</a:t>
            </a:r>
          </a:p>
          <a:p>
            <a:pPr eaLnBrk="1" hangingPunct="1"/>
            <a:r>
              <a:rPr lang="en-US" altLang="ja-JP" b="1" dirty="0">
                <a:latin typeface="Verdana" panose="020B0604030504040204" pitchFamily="34" charset="0"/>
              </a:rPr>
              <a:t>Net income of 34.9 million (up 315% 	percent from the previous year)</a:t>
            </a:r>
            <a:endParaRPr lang="en-US" altLang="en-US" sz="2800" b="1" u="sng" dirty="0">
              <a:solidFill>
                <a:srgbClr val="008000"/>
              </a:solidFill>
              <a:latin typeface="Verdana" panose="020B0604030504040204" pitchFamily="34" charset="0"/>
            </a:endParaRPr>
          </a:p>
        </p:txBody>
      </p:sp>
      <p:pic>
        <p:nvPicPr>
          <p:cNvPr id="135175" name="Picture 19">
            <a:extLst>
              <a:ext uri="{FF2B5EF4-FFF2-40B4-BE49-F238E27FC236}">
                <a16:creationId xmlns:a16="http://schemas.microsoft.com/office/drawing/2014/main" id="{E1E42514-BAD4-41B6-B4FF-9C01521B17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066800"/>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76" name="Picture 20">
            <a:extLst>
              <a:ext uri="{FF2B5EF4-FFF2-40B4-BE49-F238E27FC236}">
                <a16:creationId xmlns:a16="http://schemas.microsoft.com/office/drawing/2014/main" id="{46EE0839-3986-493E-BE31-66DAFCB45D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990600"/>
            <a:ext cx="14287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2" fill="hold" nodeType="withEffect">
                                  <p:stCondLst>
                                    <p:cond delay="0"/>
                                  </p:stCondLst>
                                  <p:childTnLst>
                                    <p:set>
                                      <p:cBhvr>
                                        <p:cTn id="6" dur="1" fill="hold">
                                          <p:stCondLst>
                                            <p:cond delay="0"/>
                                          </p:stCondLst>
                                        </p:cTn>
                                        <p:tgtEl>
                                          <p:spTgt spid="135183">
                                            <p:txEl>
                                              <p:pRg st="0" end="0"/>
                                            </p:txEl>
                                          </p:spTgt>
                                        </p:tgtEl>
                                        <p:attrNameLst>
                                          <p:attrName>style.visibility</p:attrName>
                                        </p:attrNameLst>
                                      </p:cBhvr>
                                      <p:to>
                                        <p:strVal val="visible"/>
                                      </p:to>
                                    </p:set>
                                    <p:anim calcmode="lin" valueType="num">
                                      <p:cBhvr additive="base">
                                        <p:cTn id="7" dur="500" fill="hold"/>
                                        <p:tgtEl>
                                          <p:spTgt spid="13518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518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35183">
                                            <p:txEl>
                                              <p:pRg st="1" end="1"/>
                                            </p:txEl>
                                          </p:spTgt>
                                        </p:tgtEl>
                                        <p:attrNameLst>
                                          <p:attrName>style.visibility</p:attrName>
                                        </p:attrNameLst>
                                      </p:cBhvr>
                                      <p:to>
                                        <p:strVal val="visible"/>
                                      </p:to>
                                    </p:set>
                                    <p:anim calcmode="lin" valueType="num">
                                      <p:cBhvr additive="base">
                                        <p:cTn id="11" dur="500" fill="hold"/>
                                        <p:tgtEl>
                                          <p:spTgt spid="13518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135183">
                                            <p:txEl>
                                              <p:pRg st="1" end="1"/>
                                            </p:txEl>
                                          </p:spTgt>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35184"/>
                                        </p:tgtEl>
                                        <p:attrNameLst>
                                          <p:attrName>style.visibility</p:attrName>
                                        </p:attrNameLst>
                                      </p:cBhvr>
                                      <p:to>
                                        <p:strVal val="visible"/>
                                      </p:to>
                                    </p:set>
                                    <p:animEffect transition="in" filter="dissolve">
                                      <p:cBhvr>
                                        <p:cTn id="16" dur="500"/>
                                        <p:tgtEl>
                                          <p:spTgt spid="135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8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217" name="Group 2">
            <a:extLst>
              <a:ext uri="{FF2B5EF4-FFF2-40B4-BE49-F238E27FC236}">
                <a16:creationId xmlns:a16="http://schemas.microsoft.com/office/drawing/2014/main" id="{D3F31C2D-4431-4CCC-8C10-57BB19C33EF9}"/>
              </a:ext>
            </a:extLst>
          </p:cNvPr>
          <p:cNvGrpSpPr>
            <a:grpSpLocks/>
          </p:cNvGrpSpPr>
          <p:nvPr/>
        </p:nvGrpSpPr>
        <p:grpSpPr bwMode="auto">
          <a:xfrm>
            <a:off x="0" y="0"/>
            <a:ext cx="9144000" cy="976313"/>
            <a:chOff x="0" y="0"/>
            <a:chExt cx="5760" cy="615"/>
          </a:xfrm>
        </p:grpSpPr>
        <p:sp>
          <p:nvSpPr>
            <p:cNvPr id="137224" name="Text Box 3">
              <a:extLst>
                <a:ext uri="{FF2B5EF4-FFF2-40B4-BE49-F238E27FC236}">
                  <a16:creationId xmlns:a16="http://schemas.microsoft.com/office/drawing/2014/main" id="{FFC64D03-F270-47FF-BB89-D3A64077AD1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37225" name="Text Box 4">
              <a:extLst>
                <a:ext uri="{FF2B5EF4-FFF2-40B4-BE49-F238E27FC236}">
                  <a16:creationId xmlns:a16="http://schemas.microsoft.com/office/drawing/2014/main" id="{BA98EC83-9B4A-4AB4-9BA6-6A0517062E6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7218" name="Rectangle 5">
            <a:extLst>
              <a:ext uri="{FF2B5EF4-FFF2-40B4-BE49-F238E27FC236}">
                <a16:creationId xmlns:a16="http://schemas.microsoft.com/office/drawing/2014/main" id="{EBC9E2A6-B13F-4808-9410-62A39D959B71}"/>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96A69813-BBB8-45B8-BB5B-084A6D7CEC17}"/>
              </a:ext>
            </a:extLst>
          </p:cNvPr>
          <p:cNvSpPr>
            <a:spLocks noChangeArrowheads="1"/>
          </p:cNvSpPr>
          <p:nvPr/>
        </p:nvSpPr>
        <p:spPr bwMode="auto">
          <a:xfrm>
            <a:off x="2590800" y="2133600"/>
            <a:ext cx="632460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99"/>
                </a:solidFill>
                <a:latin typeface="Verdana" panose="020B0604030504040204" pitchFamily="34" charset="0"/>
              </a:rPr>
              <a:t>In </a:t>
            </a:r>
            <a:r>
              <a:rPr lang="en-US" altLang="en-US" sz="2800" b="1">
                <a:solidFill>
                  <a:srgbClr val="000099"/>
                </a:solidFill>
                <a:latin typeface="Verdana" panose="020B0604030504040204" pitchFamily="34" charset="0"/>
              </a:rPr>
              <a:t>2004</a:t>
            </a:r>
            <a:r>
              <a:rPr lang="en-US" altLang="en-US" sz="2800">
                <a:solidFill>
                  <a:srgbClr val="000099"/>
                </a:solidFill>
                <a:latin typeface="Verdana" panose="020B0604030504040204" pitchFamily="34" charset="0"/>
              </a:rPr>
              <a:t>, Frank McCourt purchased the LA Dodgers for $</a:t>
            </a:r>
            <a:r>
              <a:rPr lang="en-US" altLang="en-US" sz="2800" b="1">
                <a:solidFill>
                  <a:srgbClr val="000099"/>
                </a:solidFill>
                <a:latin typeface="Verdana" panose="020B0604030504040204" pitchFamily="34" charset="0"/>
              </a:rPr>
              <a:t>430</a:t>
            </a:r>
            <a:r>
              <a:rPr lang="en-US" altLang="en-US" sz="2800">
                <a:solidFill>
                  <a:srgbClr val="000099"/>
                </a:solidFill>
                <a:latin typeface="Verdana" panose="020B0604030504040204" pitchFamily="34" charset="0"/>
              </a:rPr>
              <a:t> million  </a:t>
            </a:r>
          </a:p>
        </p:txBody>
      </p:sp>
      <p:sp>
        <p:nvSpPr>
          <p:cNvPr id="137220" name="Text Box 10">
            <a:extLst>
              <a:ext uri="{FF2B5EF4-FFF2-40B4-BE49-F238E27FC236}">
                <a16:creationId xmlns:a16="http://schemas.microsoft.com/office/drawing/2014/main" id="{6A9E0E04-666C-4CED-AF32-CCC472D8D7B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4157" name="Rectangle 13">
            <a:extLst>
              <a:ext uri="{FF2B5EF4-FFF2-40B4-BE49-F238E27FC236}">
                <a16:creationId xmlns:a16="http://schemas.microsoft.com/office/drawing/2014/main" id="{E33F283D-A550-462C-8D67-27817CF2B774}"/>
              </a:ext>
            </a:extLst>
          </p:cNvPr>
          <p:cNvSpPr>
            <a:spLocks noChangeArrowheads="1"/>
          </p:cNvSpPr>
          <p:nvPr/>
        </p:nvSpPr>
        <p:spPr bwMode="auto">
          <a:xfrm>
            <a:off x="228600" y="4419600"/>
            <a:ext cx="66294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0099"/>
                </a:solidFill>
                <a:latin typeface="Verdana" panose="020B0604030504040204" pitchFamily="34" charset="0"/>
              </a:rPr>
              <a:t>In </a:t>
            </a:r>
            <a:r>
              <a:rPr lang="en-US" altLang="en-US" sz="2800" b="1">
                <a:solidFill>
                  <a:srgbClr val="000099"/>
                </a:solidFill>
                <a:latin typeface="Verdana" panose="020B0604030504040204" pitchFamily="34" charset="0"/>
              </a:rPr>
              <a:t>2012</a:t>
            </a:r>
            <a:r>
              <a:rPr lang="en-US" altLang="en-US" sz="2800">
                <a:solidFill>
                  <a:srgbClr val="000099"/>
                </a:solidFill>
                <a:latin typeface="Verdana" panose="020B0604030504040204" pitchFamily="34" charset="0"/>
              </a:rPr>
              <a:t>, he sold the franchise to an ownership group that included former Lakers star Magic Johnson for a reported $</a:t>
            </a:r>
            <a:r>
              <a:rPr lang="en-US" altLang="en-US" sz="2800" b="1">
                <a:solidFill>
                  <a:srgbClr val="000099"/>
                </a:solidFill>
                <a:latin typeface="Verdana" panose="020B0604030504040204" pitchFamily="34" charset="0"/>
              </a:rPr>
              <a:t>2</a:t>
            </a:r>
            <a:r>
              <a:rPr lang="en-US" altLang="en-US" sz="2800">
                <a:solidFill>
                  <a:srgbClr val="000099"/>
                </a:solidFill>
                <a:latin typeface="Verdana" panose="020B0604030504040204" pitchFamily="34" charset="0"/>
              </a:rPr>
              <a:t> </a:t>
            </a:r>
            <a:r>
              <a:rPr lang="en-US" altLang="en-US" sz="2800" b="1">
                <a:solidFill>
                  <a:srgbClr val="000099"/>
                </a:solidFill>
                <a:latin typeface="Verdana" panose="020B0604030504040204" pitchFamily="34" charset="0"/>
              </a:rPr>
              <a:t>billion</a:t>
            </a:r>
          </a:p>
        </p:txBody>
      </p:sp>
      <p:pic>
        <p:nvPicPr>
          <p:cNvPr id="34828" name="Picture 12" descr="https://encrypted-tbn2.google.com/images?q=tbn:ANd9GcQ8lDozrCZfr3dkQWCj3J8QXqfeUqqSIbBK8AXrlXlG7OrrArcI">
            <a:extLst>
              <a:ext uri="{FF2B5EF4-FFF2-40B4-BE49-F238E27FC236}">
                <a16:creationId xmlns:a16="http://schemas.microsoft.com/office/drawing/2014/main" id="{79AA556C-7877-4E6D-86C7-662055257A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4343400"/>
            <a:ext cx="21240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0" name="Picture 14" descr="https://encrypted-tbn3.google.com/images?q=tbn:ANd9GcTDYhFrC1qt_4kb0ivwTsMMSd0WU9-8gtbUUPMM4q5-bdXjeQM-">
            <a:extLst>
              <a:ext uri="{FF2B5EF4-FFF2-40B4-BE49-F238E27FC236}">
                <a16:creationId xmlns:a16="http://schemas.microsoft.com/office/drawing/2014/main" id="{D850E78B-106F-4B19-A749-BA8CA9C2B1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1828800"/>
            <a:ext cx="159385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34830"/>
                                        </p:tgtEl>
                                        <p:attrNameLst>
                                          <p:attrName>style.visibility</p:attrName>
                                        </p:attrNameLst>
                                      </p:cBhvr>
                                      <p:to>
                                        <p:strVal val="visible"/>
                                      </p:to>
                                    </p:set>
                                    <p:animEffect transition="in" filter="dissolve">
                                      <p:cBhvr>
                                        <p:cTn id="12" dur="500"/>
                                        <p:tgtEl>
                                          <p:spTgt spid="34830"/>
                                        </p:tgtEl>
                                      </p:cBhvr>
                                    </p:animEffect>
                                  </p:childTnLst>
                                </p:cTn>
                              </p:par>
                            </p:childTnLst>
                          </p:cTn>
                        </p:par>
                        <p:par>
                          <p:cTn id="13" fill="hold" nodeType="afterGroup">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34157"/>
                                        </p:tgtEl>
                                        <p:attrNameLst>
                                          <p:attrName>style.visibility</p:attrName>
                                        </p:attrNameLst>
                                      </p:cBhvr>
                                      <p:to>
                                        <p:strVal val="visible"/>
                                      </p:to>
                                    </p:set>
                                    <p:anim calcmode="lin" valueType="num">
                                      <p:cBhvr additive="base">
                                        <p:cTn id="16" dur="500" fill="hold"/>
                                        <p:tgtEl>
                                          <p:spTgt spid="134157"/>
                                        </p:tgtEl>
                                        <p:attrNameLst>
                                          <p:attrName>ppt_x</p:attrName>
                                        </p:attrNameLst>
                                      </p:cBhvr>
                                      <p:tavLst>
                                        <p:tav tm="0">
                                          <p:val>
                                            <p:strVal val="1+#ppt_w/2"/>
                                          </p:val>
                                        </p:tav>
                                        <p:tav tm="100000">
                                          <p:val>
                                            <p:strVal val="#ppt_x"/>
                                          </p:val>
                                        </p:tav>
                                      </p:tavLst>
                                    </p:anim>
                                    <p:anim calcmode="lin" valueType="num">
                                      <p:cBhvr additive="base">
                                        <p:cTn id="17" dur="500" fill="hold"/>
                                        <p:tgtEl>
                                          <p:spTgt spid="134157"/>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500"/>
                            </p:stCondLst>
                            <p:childTnLst>
                              <p:par>
                                <p:cTn id="19" presetID="9" presetClass="entr" presetSubtype="0" fill="hold" nodeType="afterEffect">
                                  <p:stCondLst>
                                    <p:cond delay="0"/>
                                  </p:stCondLst>
                                  <p:childTnLst>
                                    <p:set>
                                      <p:cBhvr>
                                        <p:cTn id="20" dur="1" fill="hold">
                                          <p:stCondLst>
                                            <p:cond delay="0"/>
                                          </p:stCondLst>
                                        </p:cTn>
                                        <p:tgtEl>
                                          <p:spTgt spid="34828"/>
                                        </p:tgtEl>
                                        <p:attrNameLst>
                                          <p:attrName>style.visibility</p:attrName>
                                        </p:attrNameLst>
                                      </p:cBhvr>
                                      <p:to>
                                        <p:strVal val="visible"/>
                                      </p:to>
                                    </p:set>
                                    <p:animEffect transition="in" filter="dissolve">
                                      <p:cBhvr>
                                        <p:cTn id="21" dur="500"/>
                                        <p:tgtEl>
                                          <p:spTgt spid="34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P spid="134157"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265" name="Group 2">
            <a:extLst>
              <a:ext uri="{FF2B5EF4-FFF2-40B4-BE49-F238E27FC236}">
                <a16:creationId xmlns:a16="http://schemas.microsoft.com/office/drawing/2014/main" id="{FB58D515-538D-4BE4-8AED-8AC93822E6C8}"/>
              </a:ext>
            </a:extLst>
          </p:cNvPr>
          <p:cNvGrpSpPr>
            <a:grpSpLocks/>
          </p:cNvGrpSpPr>
          <p:nvPr/>
        </p:nvGrpSpPr>
        <p:grpSpPr bwMode="auto">
          <a:xfrm>
            <a:off x="0" y="0"/>
            <a:ext cx="9144000" cy="976313"/>
            <a:chOff x="0" y="0"/>
            <a:chExt cx="5760" cy="615"/>
          </a:xfrm>
        </p:grpSpPr>
        <p:sp>
          <p:nvSpPr>
            <p:cNvPr id="139270" name="Text Box 3">
              <a:extLst>
                <a:ext uri="{FF2B5EF4-FFF2-40B4-BE49-F238E27FC236}">
                  <a16:creationId xmlns:a16="http://schemas.microsoft.com/office/drawing/2014/main" id="{778D5774-E671-411D-95D4-BB4AC6DBD57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39271" name="Text Box 4">
              <a:extLst>
                <a:ext uri="{FF2B5EF4-FFF2-40B4-BE49-F238E27FC236}">
                  <a16:creationId xmlns:a16="http://schemas.microsoft.com/office/drawing/2014/main" id="{0DA579BB-2D89-479F-8D80-89EA4F7EA9B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9266" name="Rectangle 5">
            <a:extLst>
              <a:ext uri="{FF2B5EF4-FFF2-40B4-BE49-F238E27FC236}">
                <a16:creationId xmlns:a16="http://schemas.microsoft.com/office/drawing/2014/main" id="{2C294624-E6B2-4B6F-A108-1480DC3B6398}"/>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743B3049-058B-43FA-A221-CF76421D388B}"/>
              </a:ext>
            </a:extLst>
          </p:cNvPr>
          <p:cNvSpPr>
            <a:spLocks noChangeArrowheads="1"/>
          </p:cNvSpPr>
          <p:nvPr/>
        </p:nvSpPr>
        <p:spPr bwMode="auto">
          <a:xfrm>
            <a:off x="762000" y="1981200"/>
            <a:ext cx="7848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In 2013, the San Diego Padres were sold for $800 million in a deal that ranked as the third largest in the history of Major League Baseball despite having appeared in the post-season just twice since 1999 </a:t>
            </a:r>
          </a:p>
        </p:txBody>
      </p:sp>
      <p:sp>
        <p:nvSpPr>
          <p:cNvPr id="139268" name="Text Box 10">
            <a:extLst>
              <a:ext uri="{FF2B5EF4-FFF2-40B4-BE49-F238E27FC236}">
                <a16:creationId xmlns:a16="http://schemas.microsoft.com/office/drawing/2014/main" id="{C9EB0D85-2147-4491-B742-9EE8DDB5373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36875" name="Picture 11" descr="http://www.rotarycluboflajolla.com/w/wp-content/uploads/SanDiegoPadres_SMK1a_2012_SCC_SRGB.png">
            <a:extLst>
              <a:ext uri="{FF2B5EF4-FFF2-40B4-BE49-F238E27FC236}">
                <a16:creationId xmlns:a16="http://schemas.microsoft.com/office/drawing/2014/main" id="{733F4FE2-0145-4F8A-99EE-62DD8A7543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3581400"/>
            <a:ext cx="32162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36875"/>
                                        </p:tgtEl>
                                        <p:attrNameLst>
                                          <p:attrName>style.visibility</p:attrName>
                                        </p:attrNameLst>
                                      </p:cBhvr>
                                      <p:to>
                                        <p:strVal val="visible"/>
                                      </p:to>
                                    </p:set>
                                    <p:animEffect transition="in" filter="blinds(horizontal)">
                                      <p:cBhvr>
                                        <p:cTn id="11" dur="500"/>
                                        <p:tgtEl>
                                          <p:spTgt spid="36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313" name="Group 2">
            <a:extLst>
              <a:ext uri="{FF2B5EF4-FFF2-40B4-BE49-F238E27FC236}">
                <a16:creationId xmlns:a16="http://schemas.microsoft.com/office/drawing/2014/main" id="{C32BE46A-CAD4-48F2-95DF-A26426C65AAB}"/>
              </a:ext>
            </a:extLst>
          </p:cNvPr>
          <p:cNvGrpSpPr>
            <a:grpSpLocks/>
          </p:cNvGrpSpPr>
          <p:nvPr/>
        </p:nvGrpSpPr>
        <p:grpSpPr bwMode="auto">
          <a:xfrm>
            <a:off x="0" y="0"/>
            <a:ext cx="9144000" cy="976313"/>
            <a:chOff x="0" y="0"/>
            <a:chExt cx="5760" cy="615"/>
          </a:xfrm>
        </p:grpSpPr>
        <p:sp>
          <p:nvSpPr>
            <p:cNvPr id="141318" name="Text Box 3">
              <a:extLst>
                <a:ext uri="{FF2B5EF4-FFF2-40B4-BE49-F238E27FC236}">
                  <a16:creationId xmlns:a16="http://schemas.microsoft.com/office/drawing/2014/main" id="{AABBA69D-61AD-456A-A486-B6AD6339B58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1319" name="Text Box 4">
              <a:extLst>
                <a:ext uri="{FF2B5EF4-FFF2-40B4-BE49-F238E27FC236}">
                  <a16:creationId xmlns:a16="http://schemas.microsoft.com/office/drawing/2014/main" id="{13521B4E-B2ED-46D9-802F-EC97715B40C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1314" name="Rectangle 5">
            <a:extLst>
              <a:ext uri="{FF2B5EF4-FFF2-40B4-BE49-F238E27FC236}">
                <a16:creationId xmlns:a16="http://schemas.microsoft.com/office/drawing/2014/main" id="{57D97CC8-AD2D-4CC1-A1B1-965DAC16A361}"/>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2C7ED8FA-FD8D-4C44-80C1-7FECD424CD0E}"/>
              </a:ext>
            </a:extLst>
          </p:cNvPr>
          <p:cNvSpPr>
            <a:spLocks noChangeArrowheads="1"/>
          </p:cNvSpPr>
          <p:nvPr/>
        </p:nvSpPr>
        <p:spPr bwMode="auto">
          <a:xfrm>
            <a:off x="533400" y="1905000"/>
            <a:ext cx="7848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 1981, former LA Clippers owner Donald Sterling paid $12.5 million for the team.  After his involvement in a very public racism scandal, the NBA forced him to sell the team.  At the time, it was valued by Forbes at $575 million, yet the sale price for the franchise fetched a whopping $2 billion (former Microsoft executive Steve Ballmer purchased the team). </a:t>
            </a:r>
          </a:p>
        </p:txBody>
      </p:sp>
      <p:sp>
        <p:nvSpPr>
          <p:cNvPr id="141316" name="Text Box 10">
            <a:extLst>
              <a:ext uri="{FF2B5EF4-FFF2-40B4-BE49-F238E27FC236}">
                <a16:creationId xmlns:a16="http://schemas.microsoft.com/office/drawing/2014/main" id="{DB84C8E8-7079-4A77-B9AC-E54C1978E9F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41317" name="Picture 9" descr="clip">
            <a:extLst>
              <a:ext uri="{FF2B5EF4-FFF2-40B4-BE49-F238E27FC236}">
                <a16:creationId xmlns:a16="http://schemas.microsoft.com/office/drawing/2014/main" id="{A301053B-51E4-4120-A5D3-565D4BFD2E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4724400"/>
            <a:ext cx="2190750" cy="160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61" name="Picture 9" descr="hawks">
            <a:extLst>
              <a:ext uri="{FF2B5EF4-FFF2-40B4-BE49-F238E27FC236}">
                <a16:creationId xmlns:a16="http://schemas.microsoft.com/office/drawing/2014/main" id="{B3F09BF4-D72E-4B0D-9F4F-7863F7B86F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3886200"/>
            <a:ext cx="3733800" cy="207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2" name="Picture 10" descr="dollar">
            <a:extLst>
              <a:ext uri="{FF2B5EF4-FFF2-40B4-BE49-F238E27FC236}">
                <a16:creationId xmlns:a16="http://schemas.microsoft.com/office/drawing/2014/main" id="{89FD37C5-98B3-4F77-9485-4DDE2120B9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0075" r="27820"/>
          <a:stretch>
            <a:fillRect/>
          </a:stretch>
        </p:blipFill>
        <p:spPr bwMode="auto">
          <a:xfrm>
            <a:off x="4343400" y="5257800"/>
            <a:ext cx="533400" cy="116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3363" name="Group 2">
            <a:extLst>
              <a:ext uri="{FF2B5EF4-FFF2-40B4-BE49-F238E27FC236}">
                <a16:creationId xmlns:a16="http://schemas.microsoft.com/office/drawing/2014/main" id="{F73C5E8C-818E-43D5-A901-D669849D091C}"/>
              </a:ext>
            </a:extLst>
          </p:cNvPr>
          <p:cNvGrpSpPr>
            <a:grpSpLocks/>
          </p:cNvGrpSpPr>
          <p:nvPr/>
        </p:nvGrpSpPr>
        <p:grpSpPr bwMode="auto">
          <a:xfrm>
            <a:off x="0" y="0"/>
            <a:ext cx="9144000" cy="976313"/>
            <a:chOff x="0" y="0"/>
            <a:chExt cx="5760" cy="615"/>
          </a:xfrm>
        </p:grpSpPr>
        <p:sp>
          <p:nvSpPr>
            <p:cNvPr id="143367" name="Text Box 3">
              <a:extLst>
                <a:ext uri="{FF2B5EF4-FFF2-40B4-BE49-F238E27FC236}">
                  <a16:creationId xmlns:a16="http://schemas.microsoft.com/office/drawing/2014/main" id="{4C25D2B6-CF99-4432-96CC-DDA389B84E1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3368" name="Text Box 4">
              <a:extLst>
                <a:ext uri="{FF2B5EF4-FFF2-40B4-BE49-F238E27FC236}">
                  <a16:creationId xmlns:a16="http://schemas.microsoft.com/office/drawing/2014/main" id="{6C71CB4E-67CF-464F-9170-1A84B494CAC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3364" name="Rectangle 5">
            <a:extLst>
              <a:ext uri="{FF2B5EF4-FFF2-40B4-BE49-F238E27FC236}">
                <a16:creationId xmlns:a16="http://schemas.microsoft.com/office/drawing/2014/main" id="{72F03434-D11E-4871-A444-947EE5C61A7D}"/>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C76897B6-B83C-43F7-8E0C-7A17BF7F5365}"/>
              </a:ext>
            </a:extLst>
          </p:cNvPr>
          <p:cNvSpPr>
            <a:spLocks noChangeArrowheads="1"/>
          </p:cNvSpPr>
          <p:nvPr/>
        </p:nvSpPr>
        <p:spPr bwMode="auto">
          <a:xfrm>
            <a:off x="533400" y="2057400"/>
            <a:ext cx="7848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 2015, Bruce Levenson sold the Atlanta Hawks for $850 million;  ten years ago he </a:t>
            </a:r>
            <a:r>
              <a:rPr lang="en-US" altLang="en-US">
                <a:latin typeface="Verdana" panose="020B0604030504040204" pitchFamily="34" charset="0"/>
                <a:hlinkClick r:id="rId5"/>
              </a:rPr>
              <a:t>acquired</a:t>
            </a:r>
            <a:r>
              <a:rPr lang="en-US" altLang="en-US">
                <a:latin typeface="Verdana" panose="020B0604030504040204" pitchFamily="34" charset="0"/>
              </a:rPr>
              <a:t> the franchise for $189 million</a:t>
            </a:r>
            <a:r>
              <a:rPr lang="en-US" altLang="en-US" sz="1800"/>
              <a:t> </a:t>
            </a:r>
          </a:p>
        </p:txBody>
      </p:sp>
      <p:sp>
        <p:nvSpPr>
          <p:cNvPr id="143366" name="Text Box 10">
            <a:extLst>
              <a:ext uri="{FF2B5EF4-FFF2-40B4-BE49-F238E27FC236}">
                <a16:creationId xmlns:a16="http://schemas.microsoft.com/office/drawing/2014/main" id="{A063E62A-DEA6-4E9E-8CB0-358E537B972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409" name="Group 2">
            <a:extLst>
              <a:ext uri="{FF2B5EF4-FFF2-40B4-BE49-F238E27FC236}">
                <a16:creationId xmlns:a16="http://schemas.microsoft.com/office/drawing/2014/main" id="{7D571A00-AD00-4A6D-A6D2-A2C3AD57F01C}"/>
              </a:ext>
            </a:extLst>
          </p:cNvPr>
          <p:cNvGrpSpPr>
            <a:grpSpLocks/>
          </p:cNvGrpSpPr>
          <p:nvPr/>
        </p:nvGrpSpPr>
        <p:grpSpPr bwMode="auto">
          <a:xfrm>
            <a:off x="0" y="0"/>
            <a:ext cx="9144000" cy="976313"/>
            <a:chOff x="0" y="0"/>
            <a:chExt cx="5760" cy="615"/>
          </a:xfrm>
        </p:grpSpPr>
        <p:sp>
          <p:nvSpPr>
            <p:cNvPr id="145414" name="Text Box 3">
              <a:extLst>
                <a:ext uri="{FF2B5EF4-FFF2-40B4-BE49-F238E27FC236}">
                  <a16:creationId xmlns:a16="http://schemas.microsoft.com/office/drawing/2014/main" id="{FD1F4BDE-57D7-4CCE-9DD5-3D6A81F861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5415" name="Text Box 4">
              <a:extLst>
                <a:ext uri="{FF2B5EF4-FFF2-40B4-BE49-F238E27FC236}">
                  <a16:creationId xmlns:a16="http://schemas.microsoft.com/office/drawing/2014/main" id="{6BE9E4C5-CEBC-4CB5-AE51-5729E07CACC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5410" name="Rectangle 5">
            <a:extLst>
              <a:ext uri="{FF2B5EF4-FFF2-40B4-BE49-F238E27FC236}">
                <a16:creationId xmlns:a16="http://schemas.microsoft.com/office/drawing/2014/main" id="{7E2D8CA8-796A-4906-8067-F3AF8D1C560C}"/>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5032E765-158D-490F-9D38-579EB0F0214E}"/>
              </a:ext>
            </a:extLst>
          </p:cNvPr>
          <p:cNvSpPr>
            <a:spLocks noChangeArrowheads="1"/>
          </p:cNvSpPr>
          <p:nvPr/>
        </p:nvSpPr>
        <p:spPr bwMode="auto">
          <a:xfrm>
            <a:off x="0" y="1981200"/>
            <a:ext cx="45720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71475" indent="-371475"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1800"/>
              <a:t>      </a:t>
            </a:r>
            <a:r>
              <a:rPr lang="en-US" altLang="en-US">
                <a:latin typeface="Verdana" panose="020B0604030504040204" pitchFamily="34" charset="0"/>
              </a:rPr>
              <a:t>From 2014 to 2015, the average value of a NBA franchise (according to </a:t>
            </a:r>
            <a:r>
              <a:rPr lang="en-US" altLang="en-US">
                <a:latin typeface="Verdana" panose="020B0604030504040204" pitchFamily="34" charset="0"/>
                <a:hlinkClick r:id="rId3"/>
              </a:rPr>
              <a:t>Forbes</a:t>
            </a:r>
            <a:r>
              <a:rPr lang="en-US" altLang="en-US">
                <a:latin typeface="Verdana" panose="020B0604030504040204" pitchFamily="34" charset="0"/>
              </a:rPr>
              <a:t>) skyrocketed from $634 million to $1.1 billion, a 74% increase in just one year. It is the biggest one-year gain since </a:t>
            </a:r>
            <a:r>
              <a:rPr lang="en-US" altLang="en-US" i="1">
                <a:latin typeface="Verdana" panose="020B0604030504040204" pitchFamily="34" charset="0"/>
              </a:rPr>
              <a:t>Forbes</a:t>
            </a:r>
            <a:r>
              <a:rPr lang="en-US" altLang="en-US">
                <a:latin typeface="Verdana" panose="020B0604030504040204" pitchFamily="34" charset="0"/>
              </a:rPr>
              <a:t> began valuing teams in the four major U.S. sports leagues in 1998.</a:t>
            </a:r>
          </a:p>
        </p:txBody>
      </p:sp>
      <p:sp>
        <p:nvSpPr>
          <p:cNvPr id="145412" name="Text Box 10">
            <a:extLst>
              <a:ext uri="{FF2B5EF4-FFF2-40B4-BE49-F238E27FC236}">
                <a16:creationId xmlns:a16="http://schemas.microsoft.com/office/drawing/2014/main" id="{1469A952-F855-481D-A813-0FA33140E1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45413" name="Picture 2">
            <a:extLst>
              <a:ext uri="{FF2B5EF4-FFF2-40B4-BE49-F238E27FC236}">
                <a16:creationId xmlns:a16="http://schemas.microsoft.com/office/drawing/2014/main" id="{B4DA0FE8-A2BE-4762-AFBB-7E17D2432C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24400" y="2590800"/>
            <a:ext cx="4038600"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457" name="Group 2">
            <a:extLst>
              <a:ext uri="{FF2B5EF4-FFF2-40B4-BE49-F238E27FC236}">
                <a16:creationId xmlns:a16="http://schemas.microsoft.com/office/drawing/2014/main" id="{86DD239B-4D20-48A4-9B7F-38331BC06566}"/>
              </a:ext>
            </a:extLst>
          </p:cNvPr>
          <p:cNvGrpSpPr>
            <a:grpSpLocks/>
          </p:cNvGrpSpPr>
          <p:nvPr/>
        </p:nvGrpSpPr>
        <p:grpSpPr bwMode="auto">
          <a:xfrm>
            <a:off x="0" y="0"/>
            <a:ext cx="9144000" cy="976313"/>
            <a:chOff x="0" y="0"/>
            <a:chExt cx="5760" cy="615"/>
          </a:xfrm>
        </p:grpSpPr>
        <p:sp>
          <p:nvSpPr>
            <p:cNvPr id="147462" name="Text Box 3">
              <a:extLst>
                <a:ext uri="{FF2B5EF4-FFF2-40B4-BE49-F238E27FC236}">
                  <a16:creationId xmlns:a16="http://schemas.microsoft.com/office/drawing/2014/main" id="{C490449B-3E73-4CE0-9EEC-2E8877276EB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7463" name="Text Box 4">
              <a:extLst>
                <a:ext uri="{FF2B5EF4-FFF2-40B4-BE49-F238E27FC236}">
                  <a16:creationId xmlns:a16="http://schemas.microsoft.com/office/drawing/2014/main" id="{BBC9EFB7-A4B9-44C8-8FDC-D66416D58E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7458" name="Rectangle 5">
            <a:extLst>
              <a:ext uri="{FF2B5EF4-FFF2-40B4-BE49-F238E27FC236}">
                <a16:creationId xmlns:a16="http://schemas.microsoft.com/office/drawing/2014/main" id="{A54A5A9B-D576-43C6-B85E-214195F2850A}"/>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D16DE179-B95F-4560-8583-40FD657142BB}"/>
              </a:ext>
            </a:extLst>
          </p:cNvPr>
          <p:cNvSpPr>
            <a:spLocks noChangeArrowheads="1"/>
          </p:cNvSpPr>
          <p:nvPr/>
        </p:nvSpPr>
        <p:spPr bwMode="auto">
          <a:xfrm>
            <a:off x="762000" y="2119775"/>
            <a:ext cx="7848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0099"/>
                </a:solidFill>
                <a:latin typeface="Verdana" panose="020B0604030504040204" pitchFamily="34" charset="0"/>
              </a:rPr>
              <a:t>In 2018, two sports teams were sold for record prices when the NFL’s Carolina Panthers were sold for $2.3 million and NBA’s Houston Rockets were sold for $2.2 billion</a:t>
            </a:r>
          </a:p>
        </p:txBody>
      </p:sp>
      <p:sp>
        <p:nvSpPr>
          <p:cNvPr id="147460" name="Text Box 10">
            <a:extLst>
              <a:ext uri="{FF2B5EF4-FFF2-40B4-BE49-F238E27FC236}">
                <a16:creationId xmlns:a16="http://schemas.microsoft.com/office/drawing/2014/main" id="{06943D7E-BE12-49F2-A8C2-F1912CB489F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050" name="Picture 2" descr="Image result for pile of cash">
            <a:extLst>
              <a:ext uri="{FF2B5EF4-FFF2-40B4-BE49-F238E27FC236}">
                <a16:creationId xmlns:a16="http://schemas.microsoft.com/office/drawing/2014/main" id="{BCBC43D7-00A1-4306-9937-CB3661D5A4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3225" y="4308620"/>
            <a:ext cx="3486150" cy="232078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rockets logo">
            <a:extLst>
              <a:ext uri="{FF2B5EF4-FFF2-40B4-BE49-F238E27FC236}">
                <a16:creationId xmlns:a16="http://schemas.microsoft.com/office/drawing/2014/main" id="{6D877725-7D07-45BB-8F87-9BDC29EDD5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045" y="5201526"/>
            <a:ext cx="2200275" cy="117934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Related image">
            <a:extLst>
              <a:ext uri="{FF2B5EF4-FFF2-40B4-BE49-F238E27FC236}">
                <a16:creationId xmlns:a16="http://schemas.microsoft.com/office/drawing/2014/main" id="{BB0A298C-1B3A-494C-B027-DEA1C18CA6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8835" y="5218506"/>
            <a:ext cx="2180360" cy="10552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457" name="Group 2">
            <a:extLst>
              <a:ext uri="{FF2B5EF4-FFF2-40B4-BE49-F238E27FC236}">
                <a16:creationId xmlns:a16="http://schemas.microsoft.com/office/drawing/2014/main" id="{86DD239B-4D20-48A4-9B7F-38331BC06566}"/>
              </a:ext>
            </a:extLst>
          </p:cNvPr>
          <p:cNvGrpSpPr>
            <a:grpSpLocks/>
          </p:cNvGrpSpPr>
          <p:nvPr/>
        </p:nvGrpSpPr>
        <p:grpSpPr bwMode="auto">
          <a:xfrm>
            <a:off x="0" y="0"/>
            <a:ext cx="9144000" cy="976313"/>
            <a:chOff x="0" y="0"/>
            <a:chExt cx="5760" cy="615"/>
          </a:xfrm>
        </p:grpSpPr>
        <p:sp>
          <p:nvSpPr>
            <p:cNvPr id="147462" name="Text Box 3">
              <a:extLst>
                <a:ext uri="{FF2B5EF4-FFF2-40B4-BE49-F238E27FC236}">
                  <a16:creationId xmlns:a16="http://schemas.microsoft.com/office/drawing/2014/main" id="{C490449B-3E73-4CE0-9EEC-2E8877276EB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7463" name="Text Box 4">
              <a:extLst>
                <a:ext uri="{FF2B5EF4-FFF2-40B4-BE49-F238E27FC236}">
                  <a16:creationId xmlns:a16="http://schemas.microsoft.com/office/drawing/2014/main" id="{BBC9EFB7-A4B9-44C8-8FDC-D66416D58E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7458" name="Rectangle 5">
            <a:extLst>
              <a:ext uri="{FF2B5EF4-FFF2-40B4-BE49-F238E27FC236}">
                <a16:creationId xmlns:a16="http://schemas.microsoft.com/office/drawing/2014/main" id="{A54A5A9B-D576-43C6-B85E-214195F2850A}"/>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D16DE179-B95F-4560-8583-40FD657142BB}"/>
              </a:ext>
            </a:extLst>
          </p:cNvPr>
          <p:cNvSpPr>
            <a:spLocks noChangeArrowheads="1"/>
          </p:cNvSpPr>
          <p:nvPr/>
        </p:nvSpPr>
        <p:spPr bwMode="auto">
          <a:xfrm>
            <a:off x="457200" y="2037308"/>
            <a:ext cx="54864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0099"/>
                </a:solidFill>
                <a:latin typeface="Verdana" panose="020B0604030504040204" pitchFamily="34" charset="0"/>
              </a:rPr>
              <a:t>The Kansas City Royals were purchased by Kansas City businessman John Sherman for $1 billion from David Glass. </a:t>
            </a:r>
          </a:p>
          <a:p>
            <a:pPr algn="ctr" eaLnBrk="1" hangingPunct="1"/>
            <a:endParaRPr lang="en-US" altLang="en-US" dirty="0">
              <a:solidFill>
                <a:srgbClr val="000099"/>
              </a:solidFill>
              <a:latin typeface="Verdana" panose="020B0604030504040204" pitchFamily="34" charset="0"/>
            </a:endParaRPr>
          </a:p>
          <a:p>
            <a:pPr algn="ctr" eaLnBrk="1" hangingPunct="1"/>
            <a:r>
              <a:rPr lang="en-US" altLang="en-US" dirty="0">
                <a:solidFill>
                  <a:srgbClr val="000099"/>
                </a:solidFill>
                <a:latin typeface="Verdana" panose="020B0604030504040204" pitchFamily="34" charset="0"/>
              </a:rPr>
              <a:t>Glass purchased the Royals for $96 million in 2000, giving the outgoing owner an annualized price appreciation of 13%. Forbes had recently valued the MLB franchise at $1.03 billion.</a:t>
            </a:r>
          </a:p>
        </p:txBody>
      </p:sp>
      <p:sp>
        <p:nvSpPr>
          <p:cNvPr id="147460" name="Text Box 10">
            <a:extLst>
              <a:ext uri="{FF2B5EF4-FFF2-40B4-BE49-F238E27FC236}">
                <a16:creationId xmlns:a16="http://schemas.microsoft.com/office/drawing/2014/main" id="{06943D7E-BE12-49F2-A8C2-F1912CB489F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0242" name="Picture 2" descr="Kansas City Royals Primary Logo | Sports Logo History">
            <a:extLst>
              <a:ext uri="{FF2B5EF4-FFF2-40B4-BE49-F238E27FC236}">
                <a16:creationId xmlns:a16="http://schemas.microsoft.com/office/drawing/2014/main" id="{DF9275EF-E8D2-4D34-80EC-3B5FB2585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2838971"/>
            <a:ext cx="238125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741617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457" name="Group 2">
            <a:extLst>
              <a:ext uri="{FF2B5EF4-FFF2-40B4-BE49-F238E27FC236}">
                <a16:creationId xmlns:a16="http://schemas.microsoft.com/office/drawing/2014/main" id="{86DD239B-4D20-48A4-9B7F-38331BC06566}"/>
              </a:ext>
            </a:extLst>
          </p:cNvPr>
          <p:cNvGrpSpPr>
            <a:grpSpLocks/>
          </p:cNvGrpSpPr>
          <p:nvPr/>
        </p:nvGrpSpPr>
        <p:grpSpPr bwMode="auto">
          <a:xfrm>
            <a:off x="0" y="0"/>
            <a:ext cx="9144000" cy="976313"/>
            <a:chOff x="0" y="0"/>
            <a:chExt cx="5760" cy="615"/>
          </a:xfrm>
        </p:grpSpPr>
        <p:sp>
          <p:nvSpPr>
            <p:cNvPr id="147462" name="Text Box 3">
              <a:extLst>
                <a:ext uri="{FF2B5EF4-FFF2-40B4-BE49-F238E27FC236}">
                  <a16:creationId xmlns:a16="http://schemas.microsoft.com/office/drawing/2014/main" id="{C490449B-3E73-4CE0-9EEC-2E8877276EB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7463" name="Text Box 4">
              <a:extLst>
                <a:ext uri="{FF2B5EF4-FFF2-40B4-BE49-F238E27FC236}">
                  <a16:creationId xmlns:a16="http://schemas.microsoft.com/office/drawing/2014/main" id="{BBC9EFB7-A4B9-44C8-8FDC-D66416D58E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7458" name="Rectangle 5">
            <a:extLst>
              <a:ext uri="{FF2B5EF4-FFF2-40B4-BE49-F238E27FC236}">
                <a16:creationId xmlns:a16="http://schemas.microsoft.com/office/drawing/2014/main" id="{A54A5A9B-D576-43C6-B85E-214195F2850A}"/>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D16DE179-B95F-4560-8583-40FD657142BB}"/>
              </a:ext>
            </a:extLst>
          </p:cNvPr>
          <p:cNvSpPr>
            <a:spLocks noChangeArrowheads="1"/>
          </p:cNvSpPr>
          <p:nvPr/>
        </p:nvSpPr>
        <p:spPr bwMode="auto">
          <a:xfrm>
            <a:off x="647700" y="2062708"/>
            <a:ext cx="78486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0099"/>
                </a:solidFill>
                <a:latin typeface="Verdana" panose="020B0604030504040204" pitchFamily="34" charset="0"/>
              </a:rPr>
              <a:t>The Minnesota Timberwolves, Glen Taylor is looking into the potential sale of the NBA franchise.  NBA sales have been robust recently, with big-market teams such as the Brooklyn Nets ($2.35 billion), Houston Rockets ($2.2 billion) and LA Clippers ($2 billion) pushing the average NBA franchise value to more than $2 billion, according to Forbes. However, it is Taylor’s wish that the franchise remains in Minnesota and the most comparable recent sales occurred last year when the Grizzlies were sold for $1.25 billion.</a:t>
            </a:r>
          </a:p>
        </p:txBody>
      </p:sp>
      <p:sp>
        <p:nvSpPr>
          <p:cNvPr id="147460" name="Text Box 10">
            <a:extLst>
              <a:ext uri="{FF2B5EF4-FFF2-40B4-BE49-F238E27FC236}">
                <a16:creationId xmlns:a16="http://schemas.microsoft.com/office/drawing/2014/main" id="{06943D7E-BE12-49F2-A8C2-F1912CB489F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extLst>
      <p:ext uri="{BB962C8B-B14F-4D97-AF65-F5344CB8AC3E}">
        <p14:creationId xmlns:p14="http://schemas.microsoft.com/office/powerpoint/2010/main" val="27729169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DE4C5E30-0AB2-40C1-8419-738F39B0F8D8}"/>
              </a:ext>
            </a:extLst>
          </p:cNvPr>
          <p:cNvGrpSpPr>
            <a:grpSpLocks/>
          </p:cNvGrpSpPr>
          <p:nvPr/>
        </p:nvGrpSpPr>
        <p:grpSpPr bwMode="auto">
          <a:xfrm>
            <a:off x="0" y="0"/>
            <a:ext cx="9144000" cy="976313"/>
            <a:chOff x="0" y="0"/>
            <a:chExt cx="5760" cy="615"/>
          </a:xfrm>
        </p:grpSpPr>
        <p:sp>
          <p:nvSpPr>
            <p:cNvPr id="18442" name="Text Box 3">
              <a:extLst>
                <a:ext uri="{FF2B5EF4-FFF2-40B4-BE49-F238E27FC236}">
                  <a16:creationId xmlns:a16="http://schemas.microsoft.com/office/drawing/2014/main" id="{55A2C6F1-0B90-4017-9DAB-2D7BEE75B0A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8443" name="Text Box 4">
              <a:extLst>
                <a:ext uri="{FF2B5EF4-FFF2-40B4-BE49-F238E27FC236}">
                  <a16:creationId xmlns:a16="http://schemas.microsoft.com/office/drawing/2014/main" id="{4B72FED2-9D73-492F-B70B-F1ECE4281D5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8434" name="Rectangle 5">
            <a:extLst>
              <a:ext uri="{FF2B5EF4-FFF2-40B4-BE49-F238E27FC236}">
                <a16:creationId xmlns:a16="http://schemas.microsoft.com/office/drawing/2014/main" id="{83B9E3CC-2FD0-407F-B8F0-6F97918ACB26}"/>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The Financial Structure of Sports Business</a:t>
            </a:r>
          </a:p>
        </p:txBody>
      </p:sp>
      <p:sp>
        <p:nvSpPr>
          <p:cNvPr id="18435" name="Text Box 7">
            <a:extLst>
              <a:ext uri="{FF2B5EF4-FFF2-40B4-BE49-F238E27FC236}">
                <a16:creationId xmlns:a16="http://schemas.microsoft.com/office/drawing/2014/main" id="{D023C3B5-F4B3-4525-ABA2-015F0C2C870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436" name="AutoShape 2" descr="data:image/jpg;base64,/9j/4AAQSkZJRgABAQAAAQABAAD/2wCEAAkGBhIQEBUUEBQUFBQUFBQUFBYVFxQVFxcWFBUVFRcUFRQXHSYeFxkjGhQVHy8gIycpLC0sFR4xNTAsNSYrLCkBCQoKDgwOGg8PGiwkHSUqLCwsKSksLCwsKSksKS0sKSwpKSwsLCwsLCwsLCwpKSkpLCksLCksLCwsLCwsLCwsKf/AABEIAOQA3QMBIgACEQEDEQH/xAAbAAACAgMBAAAAAAAAAAAAAAACAwUGAQQHAP/EAEsQAAIBAgMEBwQGBQgJBQAAAAECAwARBBIhBQYxQQcTIlFhcYEyUpGhFEJikrHBI3KC0fAVU2OissLD4RYkMzRDk7Pi8XN0g7Ty/8QAGgEAAgMBAQAAAAAAAAAAAAAAAQMAAgQFBv/EACwRAAICAQQABQMDBQAAAAAAAAABAhEDBBIhMSIyQWFxE1GRQrHwBTM0gaH/2gAMAwEAAhEDEQA/AONijArAFGBW4zGQKMCsAUYFEBkCmAUIFGBRAEBRgVhRRgUSGQKMCvKKMCrAPAUWWsqKPLRAMwmEMjBVF2N7DyBP5V1Po63WQxdZJGGzhvaB4qctiDoPrD1qJ6IIlaabMt+wozaaEk+oBt8hXU8PAsStHHZR7QAHva8eY4/CsefI72mjHFdnB9+d3xg8Uyr7L9tRYgKGJOUHgbeFBsGJGgxBkJssaEBQLmzjQE6DUrrY11vam7cGOly4rO3VhsuU2IBU6DxvY+JGtc23R2bEcVNBI2YGN1RgG5AtmCkA+yOBHGrRyXD4KuNSKniypclAVXkCcxHrzpBFT29G7bYPEtGAxU9qM8SyWvfQcRrfuqGmgZTZgVNgbEEGxFwbHkQQa0JprgW00a5WsEU0igIogFEUBFNIoSKqESRQkU0igIoEFkUBFNIpZoBFmgNMIoCKATC0YFCBTAKJAgKMChFGtEAQFMAqT3W2WmJxASQOyWJIjID8gMtwRe5BtblU9vR0az4PtRHr48vWGwtKiXsWkiBPZBI7SkjvtVd6Toi5KiBRqKwopiimFTKijArwWjUUQBRpcgDnW9Js1kIDjKCqtr7rWsfW/wAjRYTZUmUS2yoCpzX7ywBA48UI87VfTuHLPg4mMoDFWAVluTr2QD9XhqeVxS55FEvGDZN7t7tYXCKJopRIxiIzK10LX1ut+NiNNKkYdrl3KjTNb5VTjijhyYY5M6Jpc2u1gFB8ba2vyp67S7Qy8awy5ds0InDjgJ2LXKtdTbuIIvUVuzu9Ds+aV5WEgYIIjl7YUkkhwdASFXUX4+lbIXOL1sYPDtPZDc2Onl3VE2lQaJzZ2IWdUcIBIhKqxsSqc+0dQCDXNek5VEtnKtIBdHUWupIuji2hW9x3hhXQTiOolESjXg1VHpL2AvV9epN9FYGwF1BIbxJvb0Aq2J1NFZ9HLiKArTytAy10TMIIoCKcwpZFVCKIoSKYRQsKBBLCgIppFAwoBEkUJFMYUBFVCYApgFCBRgUQBAUYFYAowKIDpPRPGuHgxeMZQWQLFHfhci5+JaIeV6lMPvPiM+frpM3LtGw8BH7FvC1q1cDF9H2Fh14HEStKfEXJB+6sVRcUtc/I7mxGack0kyQ2jsfBYwkyf6pMbfpY1vh2Ous0ftRk6dsEjS5PKqrt3dPE4Igzp+jb2JUOeJweBWQaa9xsfCp9JiOFSmzNvSQKUWzRN7cTjNGwPG6nhfvHrerwzuPuSOe+J/k50gq07v7rLKuefMkfMjiQwOUrpqQR86s2E3T2ZjJLx58O7cYc4yX1uYWI/qn7o4ie2bu71GWHMTZSO665hZtDfUW8iPi6WdNeE1QinyTGxd3MIYoGVVIVFtYWUgKbM68CdTxvrUHvti2iIVW0A0ty0HdVgjkXDxAsSBmYKLWvfU3HdrVC3gxPWkm/PTyrMuWPZWQ5LXrdwMnboZILCl4ZrUWVLvHj1WO5sSRavbK3qWAm4HBiPMjS/hVQk2gbWvUbicYaFBstybwNLiOsPEmm9JDk4Ve0NLFgDc9vL2WsOzxB+NVLYeMCygte1+XGrptjY0LbOkmmzro7jW92OUISDoTdUHLj40yPEkwPlM5MaU9NIoCK6BlEEUBFbAiJNgCSeQFz8KN8EVUs/ZN7BTfMfHwA8aDCaRFLNOYULx2HrwoBEEUsinEUsiqhFEUBFNYUsigQwBTFoRRiiQJabGhJAHE6DzOg+dLFTu5uDMuOgAUNlfrMpIUN1QMuUsdBcoBfxqN0rIdA34QQnD4dTpBAo7tbBPwjHxqtqD++pPejFmXFyM1wQQlib2KKFIuOOoNRt9K5RjyO5MYhphakBqzmoCza63s1PbH33lhsswM0Y0FzaRAbXySHXgOBPLiKq+ejgK5hm1Hde3HS97Hhx9LUbLQk4u0zq02Nix+HJgOcquqjR1PcU4+vPleuebSQppUdh8U8bho2ZWU6MpsR693hzqyjbsOMGXHLkk4DERj/AKsY0I8R8BVlI2w1ClxLhkJ1uYAeFasgqfxG7r4dSxyyRNqksZzIw15jgfA/Oogrrbxq5oIqVjWpK1TWM2awF7aGtPB7LaV8qjWroBK7p7EEjdZIQsSEZidLk8FHwre6QN6o8Sv0eBDljY3bgNMlioB4aW15HvrS3qhkwvV4ZhlGRJCARqWzA5x33H8aVXRmYnmSNT4XFzWjHjvxMXKdeE0THQMtXJdnYTCmNpWWbQiWMEMczL9W3AKedVXFgZ2y+zmNrd19PlT4y3dC2qNVWINxpRyC9ixOtz4/OhIoDRYBDLSmFbEjaW86S1AsJYUsinNS2oEEsKAimkUBFAIIowKEUYqACWr/ANEOFH0madwCsEBOvDMzA/HLG9UEV0zcuPqNjYmXg08nVrpxUZY9D+1LSszqDCnXJFM5YljxYlj5k3NWTo/wYl2hGGAKqsjkEXFghUXHm4qsZ6vvRHhrzzye7GqffYn/AA6567MuJXNFk230d4XEXMQ6iTjdPZ196PgPS1cz23sCbByZJlte5VhqrAc1P5HUVMb7bXkTakjwuyNGI0DKbHRAxB7xdjodKtrMNrbJLOAJVDkEcpYr6juDDl3P4UeGOlGORtJU1/05TWBWQaxVDIZvRh9KXWL1CErsjb82GP6NuyfaRhmRuRzIfDmLHxqbigwuMYdURhpiR+ic3ic90Un1T9k+nfVQBo81FSobDLKHwdTn2MEweRo8zhuIGouM3EcRb+NK0sNsCLDiOdnEQDB2Le4Be479dPG4qA2Bv7Ph7JJ+mi4ZWPaA+y5/A3HlVj3oxke08GDhO26MCycHRSDfNHxOoXVbj0vTYO3RuhljNcdnPcdPJtHGM54yOBcDRUHZX4KBUmkI2etpEQytmCHst2T9YkElTa3ZtzqFwoZJbRtYk5M2otmNib8RzHqal95Bh+tijju0ccVnkU3JLEnNrpa5vfnmrfJcqPoLT7fqVaZizHhcnloNe6tVxUk0yowIW9uIJOvwqPYU5CzXYUphWzIhFJZKgTXYUBFbAYjgaQ1AIlhSyKc1LNVCKIpZFNYUBFAgAFGKEUYqECFdV2pF9H2VgoLEFlErjxK9Z+M5+Fc02Zg+umjjvbrJEQk6ABmAJJ5AAk+ldN3/AMar4lVjtkSJMuUhh27yAgjQgqyaisupfCRWbqDKzaurdEuFy4WV/fmt6Iij8WauViuy7nj6PshHPKKSY+peQfK1ZY9lNOvFZEbydGTTzPNBMAZGLMsgOhPuso4eBHrU1BhU2Vs1gzAlVck8M8j3sqjzsB4Cuebrb8z4RlEjNJDoGRjmKjm0ZOoI45eB4acRYelDZJZY8UjsyGyspZiozDsugJst7WNu8d5o2u0NUo05xXJz+OFiNFJA4kAkDzNBVu3K32jwETpJHI+eTOMmXQZVU+0Rr2asG1tj4XauGbEYMATLe4AylmAuY5F94jg3lqRVatGdYlKNxfP2OY1iiVCb2BNhc2B0Gmp7hqPjQ1USYNEDWKlcfu5PDBFOwBilVGVgeGcXCsOIPy8aAUmyMFPw2JaNw6MVZdQykgjyIrXr2aoAsh2th8XpjFySnQYmJdf/AJoho/6y61u4zZHUYNY0kzRzSAvMlnVlsAACPZAIBsddTVPzVv7L23LhiTE2je2jDMjjhZ0Oh8+PjTo5ZLh9GiGavN+TXxuxrYgxK2Zg2Uk6cLDX+OFqjcfGmc9WLL3Xv51bHigxjFoW6jENxika8bn+ilPsn7DachUDiNjSq0gkXqmiXMyuCDbgCORB7wdeVb8eRS5sb30Q0jfjetdqfKLUhqeVEvSWp7ClMKhYSRWYcK8jBUUsx4BQSak9hbO66dUK5gfaGosOF7jxIrqGH2YkEfV4dAoF7nS5PMk86RkybeBkY2caxWEeMkOpUgkWPG4/81rEVZt9cIUnuSDmF9NPlyqtGrJ2rKtUxYFMUUIFGoqwCzdHmGR8fGZDGEQMx6wgISw6pFN+N3lTSpXbEinES5AFUOyoqiwCJ2FAHIBVFJ6OwU62QPGhugtLGZFkWMPiJI1I9iS0SMp+zWqh765+odzF5fKhx4aV23buCePZTxRKzsMOsQVRckWVDYDjpc1xFWtYiug7B6V3QBcYmcfziWDftJoD5i3lSYtAwyirT9SiJCzPkCkuTlC27RY6Bbcb3rr29mF6rY7RtqUihT9pWjGnqK3cLvfs+TtieENbi9o38u2AarO8++MOKnw+HhOaL6RC0r6hWtItlW/Ea3J8BarUkNUI44vm7B2T0Uhog2IldXYXyIFst+RLA3Pfa3rxqe3R3ObZ8spEokjkVABbKwKluIuQdG4/Ko7pV2jLHDCsbMiu7ZypIJygWUkctSbfZr3RXipZIpjI7uquipnYtbsksATw9pdKnF0WioRntS5I3cfCgbXxQHBBiAPIzKAPhUpL0XwyNK8kjKzySMixhQiKWOUWI10tfh3eNaXRp+kxeMl7z/1JJG/u1Vtv7elG0ZZlc5opWCa8FjYqE/VIGo55j30OKF3FQW5eppbe2LJg52ik1tYqw4Mp4MPgRbkQauu+fZ2Pg1/9uPhAxrHSzAGiw8wGvbX0ZQ4HplPxoukoZcFhU7mX+rFb86lVYNuzejnNYNSWK3dxMUSzPEwjdQwYC4APDNbVb8dbcajTSzK012Yr169Q3qECDVMYTeU9X1OKX6RByViQ6eMUnFbdxuPKoS9YJoptcotGTj0SOP3V6xTJgXOIQC7RkWxEY+1GPbH2lv5VWGFTMGIaNg6MVZTdWUkEHwIqVm2hh8ZpjV6uXgMTCouTy6+IaSfrLZq249T6THRmn7FOy3NhWzjdiSwxrJIoVX9m5Gbn9Xjyrc2zu3NhgHOWSFvYniOaNvDN9RvstY1o9bLOUQsW1suY3tfzrZd8p8DPk39zHjXFp1trWNr2tmGovfxFdAx+KIJYkBbacNa5ViMO8MhU6EHj+dTf8pmWAKXu7EII14nQgEluGtqRkhudjYSrghN4sZ107OL6+N+HMWqINWbaewUw8eaRnJYaDsrc93M1WjTItNcFH7ggUYFdIxG62GxCdlerbLZSNFB5G3DiaqOO2K0UcmdCjxvobGzIdNG4GxsfU1WORSC4tFl2Xjlw+y8iSSB5rq6AxmJ+ubMToS+dIYApBAt1w7zUQprc2zsKPDmFo/rxZiQbi7CMkeBta4+0K01rnzdybM+V80MBrNCDWaWIDBogTxGh5EcvEUINZqEOs7P3lwW0sMI8YY1cWLq7dX2gLdZG1xodeBuLkHxmdh4jCph5BgsvVQlwStyCwUOTnPt+0O1+6uG1IbN2/Ph1ZYpCEcEOh1U5hlJyngbW1FjoKupGqOo55X+y+9EUf6Kd+941+6pP9+udY2TPI5953P3mJ/OrfuJvjBg4XilDKWcuHAzLfIqhWA1Gq8bEa8qqOzo88sS+9JGPiyj86DfCKTacYpHRelYWgw6D32+SZf71T28W7v0ubDK4/QxGR5PG2QKnqb38Aagek7tTYJO+Rvm8K/nVl2vvGIMXhoCBacuCx5WFlA8S5UVf1Zq43Sv2KV0i729YxwsB7Cm0rD6zD/hj7IPHvOnLXA3HXE4bBGEBJJUBmfUrlCXzFb6tfKNLXvrUDvrs36PjpVAsrN1i+Una08mzD0q74/bj4LY2GaKwkeOBFJAOW8eYtY6E2U8e+q9t2IXilLf6HPdsbvyYeWZNZFhZQ7qpyjOuZc3u6d/dUUa6PuXtB8RFtCWUgu8a5iBa5WKRb2HDQCqjulu+MdMYi5Q9Uzq1r6qyCxHMdo8xVa+wqWPrb6kLQ1uS7PkHWWUssTlHZQSoNyBfuBynjWpQF1QJrF/WjNAahDc2btmXDk9W2jCzowDxuO54zow+dbH8m4fEtmwpXC4j+Zdv0Ln+hlb/AGZPuvp3GogmhvTITlHoZGbRo7Sw8kcjJMrJIpsytxB/jnSRiiq2UAG98w9ryvy48qntrOZsIrtq8DrETzMUiuYwT9lkceTqOQqtmujjlvjY9O+R2Ox0kwUyNcKMo/fbmfGo8inNSyKvVBJnZ29s0R5FbWt8LfhTodvGZWjmzMWNxwyg242/gVXlp+GmKNcW9apKCp0uSNuqOl7SwwxGzoXhQ5owzPkVivZCRy5jwVrqjgc1zHlVTFb26W+/0STthjE5BdQdQRwdfHkRpcDiLCrcNk7NxwJw7hXyhj1RAOZja30dwNB9nLXNlFrsrLG58rsoqmjBqx7R6PsRGT1JWcBmXsnK911P6NuP7JNV6WBo2KurKw4qwKkeYOtUM8oOPZ5TWb0ANZFQoFesisiBspexyghSeVyCQPgKEVCBUcMzIyspsykMp7ipuDr4gUFeoAJ/Eb1yYifDSYqx6h1JKLYsokVzdb2zdnlYVI7+bxx4ieCXDPm6tMw0KlXD5gCDqDoKp9ZzUbGfUlTR0LpLgE0GGxacGUKf1ZF6xPh2h+1Xt9tNk4EeEP8A9c1UxvPN9EOFfK8RAChh2kKnMCrDlfkb6aaVLbz7zQ4nA4aKPMHiKh1YW9mIpmBFwRfxv4Va1yOc4tSa9USHR5/ueP8A1P8ACkrQ6Kf9/P8A6En9qOt/otkV/pUB/wCJGpHkM6N/bWi6N9354MdIZY2QRxtGSQQCzMlspPtCyk3Hh30V6FoK9jH7j4JZztKJyQruFYjjYvODag2zsLAY3DSPs4KJcOLkIGXOovoVI7VwCQ3Mi169uabNtW3Ht2+9iagujHFlMei8pY5EYeS9YPmnzqewU1UYtd3+4e7W7Sy4HFzyx3Cws0D5joyCXPoDxFkOoqntXUtx9oth3x2HYBosMZXRQBm0dwRfmCFHHvqoz7OXae0GGBURo6h+0uQIAihyVW49ru4lvWhQuUFtVdlYagqwbzbm4jAEdZZ0a+WRL2uBchgdVNgT3WB10NoHl6j8/wB9AU006Y+HtYbEr/RxuP2J4h+DtVeYVZNmC/Wr72GxA+7G0g+cYqutW/TPwv5HQ6EtSyKa1LNaS4tRTVoSljbupgWoQyKYtCBRqKNX2CywbL31xkFgJDIouMst3HaFjY3zD41cMD0k4XEKI8dBYdkXAEyKFFtARnUnwvXMxTFpEtPCXsXWR+p1D/RTA4wZsFNY2W6qetUFmtYoxEi20OpPlULtHcfFw3IQSrr2ojn0BsTk9v5VTojYhgSCOBBII8iNRW9snpZxsGjkTpfQSXzWDX9sENyHEmsWbF9OrYVijk6VGwLgEajkR5HmPjQirdhOkXZm0uzjIeqkse0QSOI/4qAOAL8xatnFdH8Uq9ZgcQrrxAYhh7VgBKn5j1pNCJ6eS65KRWQa3tpbv4jD6yxMB7wsyffW4+dR96AhprsK9YrF69eoAK9YvWL141CG/sbbEmEnWaL2l5HgynQqfAj8jyq/4PpTSWeIOvURdoysxz65CFAyjRc1jfy4C9cxrANWUmhkMkodHTej0q2K2hqCjNe4IsVMk+oPC1jxrQ3P3RxGH2oM6MI4esIkscjAqyJlbgSc17crG9B0WC/0wd8Kf4te2R0qvFhRHJGXlVAqSZhY2FgZBxuNL2425VbjizRFx2xcvc2922D7S2kBwZJ/lJl/Oo3ormEf0uW1zHh1YemdiP6grX6NdoBdoWkN+vjkQk82JEnxOQ/GpTdTYrYLaMuEmIIxGGcIQfaW5yk9xyrJp4VESHO1/JAbM34xLTwfSJC6LiUkJYC6hg0bgEfVyyNpytpT8Zun122JcKD1YZndSFuFBTrQMumlyBVVxWFaN2jcWZGKN4FTlNdU2Uet2hhMX/O7OZ3P24yqv/1APSouSkPHxL7nONkQ5cYsZIP6R4SRwOcNET5HNVUtpVgwWKyzxyd0qSfBw1Re1cP1c8qe5LIv3XYflWvSvtAh0aDClkU5hSyK1jCf3gwCk50DMCAQ66ju7fj40zZ+Bwk8aqWMcgtmPDN36HThULgdovEbg3HceFu6s4icOdFVRroB399L2votaNna2z1hcBWDAgHy8K1AKwKMCmpUijMgUxRQqKYoogMStZWPcpPyrY2LseKWBBIupBOYaNqSRr5LzrT2gbRN4i3xIH51Ytjx5UQW4KvyH/dXB/rGRx2pHS0MbTbNfY+5dpzlfMuQnkG9oC2unLj8qt+yo8KlyrFJRpeJ3U9kG93Bu4AtobjThVXxOLaN1KmxC6+taZnbNmuc17351r0cJZMEXJ/yxGeajkdHQDvbJh5cgdMQOzpIBG3PTrYxl8TmQceNBNiNmYnSeM4aT3tIwTl450vE125nWqNe9yTrppzP/gUbNqbMxU248bacf45U96ZejEvJfaLXj+juS2bCyJMh4XIVjrbQ3Kt8RVZx2zZYDlmjeM8swIv5Hg3pXsFjpIGvBI8Z+ybA211X2T6g1ZMF0gyhcmJjSdCLHQKTpbVSCrH4UiWnmuhTxwl1wVK9ZBq6fRdlYz2GOFkPI9gak/VYlDpbRWFaG0ej/Ex6xFZl5ZTlY8PqNx4jgTSGmuxcsMl7lboaZPA8bZZFZGHJgVPwOtKJqoosm5W9CYGSQyIzLKgUlbXWxbWxtf2u8etVocK9WaJZybSRlJCrBlJDKQQQbEEG4II4EGpTEb1YmTERYh2DSwhQrWC3CsTZgtgb5mB4aGok0JqJgTa6Ohb0Y3Z2OwcmJTImLypdS2WS4ZQQUuBJ2bgMAdB8NncrFhtlSuT28LHi0X9WVVl/tC3pXM6v+ztmvg9h4qWTRsUECC4PYfKqnTmQ7nytV07ZohNyk3Xoc8bQelHvQv8Arkx99hJ/zVWT+/QXpu8S3eNvfw8B+7GIj84jWjTPxFMfqQzClkU00BrcNFKKYorCimKKgDKijArAFMUUQGVFNUUKimKKJDU2iLqo951+Vz+VWjCaA+C6fC392q3OLyxDxJ/D/OrJAdPMqP61/wC9Xlv6vK8qR2NEqx2ae0WvIfDQelawFNmN2J7zeiGGbLmscpNr20v/AAa9BpVtwwXsjl5neSXyCFrIWiy6U7C4R5GCIpZibADnWixQoCjVa2f5MlCsxjcBfaJBAHxotnYAzSKg0udTYnKObEDuobl2Sma2WtrAbUmw/wDsZGQe6CCv3GuvwFWmTciIxkxytm0tmsF8iAL69/yNVza+xpMMwD5SDwZTcHvHeDrSt0MnBfbKHJMQ7851CY2BJkFhdQL8tcj6XsOTDjR/yDs3F/7tOYZDwje5100COQ3M8GI0qpGgZb8daXLTRfRN6l5lZN7S3GxcNyE61e+I5j6po3yqAYEGx0I4+HmKk8BvFicPpFKwX3G7ac/qtw48rVPjfSDFWXHYZXP85GBm43+sQw9GNZpYJRKvFF+V/kpl6E1cv9FMHitcDigH/mpePDhwDj7redQe1N1MVh7mSMlR9dO2vqR7PrakUKlilHtEPU5tbeqSfBYfC2ypCBc3uXK3VPIBTw118qhidLad/DX493hQ5uFEqm10LrZ20t4MK39HLH9yZ2/CUUkLrWzjRmwUZ9zESr/zI4mH9hqfgdTReHZBMKWRTmFLIroDizbE2S0dy2QkgWtyPr6Vu47Zga14lIuAWDC40Opv5Wqq4faUqCysfkfxrZXbM3vcRbgKQ4Suy+6NUa0kYDEDkSKOLDswJVSQONgTbzoSxY3P7vwp8WJcCwYgdwNqfzQoAJRqteFMUUQCDCRiEzAiy5rHuN9amUksBf3h8l/7ahUlLYhyeIUKOfcP31LM+nDk5/EfnXkde9+dnf0y24kZweCzKXYhVW1+8nuXx/fU6u1ojGVMY6sLZV0vfmxv6AVXKNa9T9PhJnD38tlp2VPFGg62xFwyrluFuNOWrW507/SNV7ESrGGa+gtqdNfPTWqvFi3X2TYd3L4VISxwNBmuTKLaaWufDu/jSlTxuxkZqi2YTaocOrEMVsutmB8PI/lQvtBFDCFUVrWNrDRbBRp4AD0qrYbDxIhcSDMLWUA+F9D5/Kn4rPlDRWKkatwN9b6d2lL+nzRffwJXbkyObMbnjpf8abtbaxxCKvE3v6gEfnUQxJ40eHIDAkXsb2PPwrRHGlyJeRvgmdjbEICStlN7lVIJ8j3E9wqXmw0BGaeJBplP1TqASdLEnh8ai4t52F9ONgALABR3Vq7S291uW66LyvzNKlGcmMTgkBj927J1kDdYpJ0tZgL/AD5cKhsbgnibK4sfMHj5VJQ7aeP2AB8T+dR+IlLMWPFjc+tOhv8A1CpbfQ1Q1u4+YB/HhSNk9JePwjWWXrVGmWXtiw5Bj2h6GtgrVUnS0h/WP4ms2r4pmjT82jo2B6QtnbQOXGYVoZTc9ZFrew1Jy2PxDVuyblxzgvs/ERzD3GIVx4EjS/6wWud4TDIsoIABuwFrjip5VLi4IIJBHAgkEeRGopOCCzQ3IGoxxjKmjb2hsqbDtaaNk7sw0Pkw0PoacYb7PlY8sTBbzMcwb5Fa3MBv1ioxlkKzx8CsoubfrDU/tBqXt/eZMRCsMMAgQMZGUWsz8LjKByJ+XC1NjilCSsz7EuUysMKWRT2FLIraQUopyihSmKKlkCApirWFFNVaNgMqKYq1u4LZfWKTmA7gefn3UWK2U8a5tGABJKm9rXJv8Kp9SIdrIDZwzSOe9/wb/OpcPyI+qPmRURsf2b+Z+R/yqZvqQO8D4A15R+PUL5X7ne8uF/BgLRhaN4GU2YEHjYi1ZtXrbPPgWolFZAogKlgNnZ2zzM+W9hxJ7h5czU2u7rZCGlsANABcceeo51CYXFtHfLbXQ3F6adoMTc2J8b/vpM97fA2LilyabxkGxFj414LTpZC5uxuTxJr3UtbNY5b2vbS/dem39xdCSKF1NNIoTUsggrQMK3JZAR7IHlekEVLDRrFaqG0GtM4+239o1dGWqXtpf9Yf9b8bGsmq5ijTp/MyRw7dtD3sPn/+qlyKhYDYofFT81qeK0nQPwte47WLxJ+whhSyK2GWlsK6FmIQRSyKc1KNSyC1pyCvV6iAaopqis16oAYprOMnIhcfYb8DWK9VJ+Vlodoj9ljsj+Oa1L4dyrkg2Nzr6AV6vV5jB/kx+TuZv7L+DZeVnN2JJ8TesWrFer1JwGEBRKK9XqgQyuleAr1eoEM2rZfHuwyk9m1rWFtOGler1BqwpmuRQMK9XqIAbUJFYr1QIDCqVvCLYlv2f7K16vVm1HlH6fzGwg0Ty/M1ZGr1erNof1fz7mjWfpFGgdtLV6vV0TCIalGvV6oQ/9k=">
            <a:extLst>
              <a:ext uri="{FF2B5EF4-FFF2-40B4-BE49-F238E27FC236}">
                <a16:creationId xmlns:a16="http://schemas.microsoft.com/office/drawing/2014/main" id="{F0555B65-DB50-4C06-9304-B367250B5C6A}"/>
              </a:ext>
            </a:extLst>
          </p:cNvPr>
          <p:cNvSpPr>
            <a:spLocks noChangeAspect="1" noChangeArrowheads="1"/>
          </p:cNvSpPr>
          <p:nvPr/>
        </p:nvSpPr>
        <p:spPr bwMode="auto">
          <a:xfrm>
            <a:off x="76200" y="-1049338"/>
            <a:ext cx="2105025" cy="217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8437" name="AutoShape 10" descr="data:image/jpg;base64,/9j/4AAQSkZJRgABAQAAAQABAAD/2wCEAAkGBhQSEBQUEBQWFRUUFxQXFBgXGRcaGBUaFRwYGhgVFxgXHCYfFxkjGhYWHy8gJCcpLCwsFh8xNTAqNSYrLCkBCQoKDgwOGg8PGiwkHyUtLCwqLCosLCwsLCwvLCwsLCwsLCosLCwsLCwsLCwsLCksLCwsLCwsLCwsLCwsLCwsKf/AABEIAOEA4QMBIgACEQEDEQH/xAAcAAACAgMBAQAAAAAAAAAAAAAABwUGAQQIAwL/xABOEAACAQMABgUFCgoJAwUAAAABAgMABBEFBhIhMUEHE1FhcRQiMoGRI0JSU2JykqGx0RczNUNUc4KzwdIVFjSTorLC4fBjlPEkJYOj4//EABsBAAIDAQEBAAAAAAAAAAAAAAAEAgMFBgEH/8QANhEAAQMCAwQHBwQDAQAAAAAAAQACAwQREiExBRNBUSIyYXGBkfAGFKGxwdHhFkJSUyM0YnL/2gAMAwEAAhEDEQA/AHjRRRQhFFFFCEUUUUIRRRXzJIACSQAN5J4AdpNCF9VjNUfWDpatbfKwnyiQckOEHi/A/sg0u9MdKF9cEhH6lfgxDB9bnzvZimWUr3C5yHaqDO2+FuZ5BPK+0rFCMzSJGO12VftNVq+6VdHx8JjIf+mjN9ZAH10jHid22pGJY8SxLH2msi0HfU8FOzrOv3LQi2ZtGfNseEf9H0U2Ljpvtx+LglbxKL9hNaTdOfZae2X7kpbi3Xsr66kdgqO9pho0nxTo9na09aVo8L/RMUdOfbaeyb/863LfpwgPp28q/NZG+3FK7qR2D2V8mBewUb6mP7CPFB9na0dWVp8E67LpasJPSd4z8tG+1cirLo/TsE4zBNHJ81lJ9YByK5tNoO8V8eTMDlTvHA8CPA16G07+q4jvScuytow5mMO/8n6arqMGs1z3ojpEv7XA60yKPey+ePAMfOHtpg6A6Y7eXC3SmBj770oz6wMr6xjvrx9K8C4zHYs7fgOwvBaeRyTDoryt7lZFDRsGU7wykEHwI4160qr0UUUUIRRRRQhFFFFCEUUUUIRRRRQhFFFFCEVjNBNK7XvpV2NqCwYFt4eYYIXuj7T8rh2Z41ZHE6Q2aq5JGxi5Vq1t1/t7EbLHrJsebEuM7+bn3g+s8gaTmsWul1fkiRtmPlGmQg+dzc95+qocRM7FpCSWJJySSxPMk1sKvLhTBkip8mdJ3PgFq0Ow56wbyo6DOXE/b1kvCO1HPf8AZW0YCFDbJCnIU4ODjGcHnjI9tMbRGp1rBZm9lzeBV2wqbk3cdzYLYPHa4YO6q9rHrdNew4MEaQxuuyVVsxkg4XazjeM7sUnJI+TN5XSUIgidgpIwGg2c45Z+OZKq9FFFUrdX0jkEEHBG8EciOBpq6OmXS+jXibC3EeM8ssudh/mtvB780qKYPRqhtY572chIAmwCR5zkEeh693efCpNWVtVg3QkHWBGHv5L2s/8A2ewYy4NzcnzIzgiPZBG0R3Zye0kCl3LKWYsxJZiSSeJJ4mmZ0oWHlFvDeQENGq+dgb9l8ENnsB3Ecs+NLCh3JebLIkjMx67j0uy3DyRRRRUVrorxktQeG77KvWq3R48jCS9BhhBXc25pS3BR2A5G/jv3dtenSroyGCeAQRqm1GxbZGM4IAz99WxvfHm02WLUPo6yUUz2h9758vH7Kn6D1lubF9qCQgc0O+NvFf4jBpvan9JsF5sxyYhnPvSfNc/Ibt+Sd/jSZNa8trzX2fdTrZo58pMjzC5uv2BNS3kpTibxadfDmuos1mk3qL0qNEVgviWj3BZTvZO5+bL38R38nDDMGUMpBBAIIOQQeBB5iqJYXRGxWLHKHjLxX3RRRVStRRRRQhFFFFCEUUUUIRWCaDSu6Vde9jas7ZvOIxO496D+aHeefccczVkUZkdhCrkkEbblR/SR0kGUta2be5+jLIv5ztRCPedp5+HFfwW+N54/ZRbwY3nj9lWKw1QuJrV7hFGwnacFgPSZc8QP/GcVdNMGDdRacTzXR7J2U2O1XW6nqg8OXioSiiis9domX0TaUUpNbSuuGOY424tkHrMDmMAbvGo/X3S0sDtYxxRxW+FKhVyXBwQ2TwOQRu35FUqzu2ikSSM4ZGDKe8b6ZOsHSTbgo8EKzTquBIw82PawSFJ3tv7MeNTBuFz09M+KrErGYw7O2gBGh5eiqFpXV+a2SJpl2RMpZe0Y5N2HGDjsNRtTF1pC60hMAxaZznZQcF7dleCjvr2sdUHdurldbeUnZjjnWVesPYH2dn2E+FAYXdUJ91dHTsHvLwHch6uoWBlDAuu0oO8A4yOzODjxqe1k1vN1FDEsQhjh4KrEqd2BuwOG/wBpq06O6Kgye6h45EYek6PFKOYHV7LqO84PjVks+jSyTa2otvJyNpm83tAIIyPHfXuAjisyXbFG54fhcSNOHwv8wl3q5r61rbtA0SzIxbczEABhhlxg7jvPrNVm6dWdjGuwpOQudrZ7skDNPFujuwI/s6jwZ/5q0Lroosm9ASRn5L5+pga8wleQ7Xo2Pc8NIJ19XSYq3apaopJG13eMFto95UHLPjkQN6j6zmpjSXQ7IMm3mVvkyDZPhtLkfUKp+lNBXVpkTI8atuJHoMOwsu4+Bry1tVomriq2YIJACfO3G1/mmTb6RttJT2zRXDRmBw3kzgDa2eYwd5A7zuHAVCdMLxGaEAt1qodoe92CTg/OyD/zFVjUzTENrdrLOrkLnZ2MeaSMZIPEYJ517a/aVS4vWkhcOhSPZIzuwN4IO8HOa9JyScNCYq1obfCAbHt5X468c1XKKKKgugXlNBnxq19H/SC1k4huCWtyfEwk++X5PavrHfWa8podobuNPQVAI3UnV+S5XbOxd7eopsnjUD935+a6ct5g6hkIKsAVIOQQd4IPMV6UmOi7XswOLS5b3JziJj+bY+9J5IT7D405gahNEYnWK5KKTGL8eKzRRRVStRRRRQhFFFfMkgAJJwAMk9gHOhCrWv2tosbUsuOukysI7+bnuUb+84HOkHEC7F3JJJJJO8kneSTzqZ121iN/es4Pua+ZEOxAfS8WO/1jsqNAxwp2Q+7xYB1na9gWjsOh98nNRIOgzTtP4+ysep2qpu5C0h2LeLfM53DA37IPaRz5Df2VfdctW3vLaE2EimJF82JSAjjkwPDIHI/bS1t9ZJktJLUEdVIQcc13gnB7DjeDUjqfru9jtLsdYjlSQWI2cZyV3YyQfqrPBC6arpqp798wi7T0W8COefFQF7ZtFI0cgwyEqw44I8K8Ka2suirLSFsb2OURFR5744495InN94A9XHdSz0do2SeVYoVLMx3Du7T2ADeTyqJFk5SVrZoy5wwlvWvwK8IYWdgqAszHAAGSSeQAq16E1RgeLbnvbaNzkKhdWAIODt4dSd/IH1mrZovQD6MMfU2hu5JFbblV1XYYYwgD+ihBO/ia39CaIMkr+U6LtoFbLF8xyM7E8MBfEk0wyMAYnfRc1tHbj3u3VNkOeefdy+a+NDasdYNm5t7CSDZHVyQKQxz2cfHaDVatH6NWGNY02iq+jtszkftOSa2EQAAAAAbgBwA7BX3XjnErnwM7nM81jFGKzRUVJYxRis0UIWMV8yQhgQwBB4gjIPiDxr7ooQqFrN0WQygvaYhf4P5tvVxT1bu6lZpPRUtvIY50KMOR594PAjvFdH4qL0/q5DeRGOZfmsPSQ9qn+HA1Etut2h2xJCQ2XpN+IXPNbt9oh4o4Xk2cTqXQA5OyDjJHLPKtvWXVmWym2JN6n8W44OP4HtH/AJqXGiX0jaQNbYaa2TqZI8gEqCTG653HcSKhZdS+qaAyRrhgJzPhl3Zq16sQLYaINy0SvIymQ8CWDHCDa34GMH21TdYjFd2/lkMQhZZBHcIvo5YZSRdw44IPf7aud9DJZaAMcpCybOxjccdY/ojlnZJ/4KVsWkXWJ4lPuchVmGBvKcDnjUjyWVQRmV8k7Tnj1vkW8rfJR1zDzHrp0dFmuPlUHUynM0IG88XTgG7yOB9R50n6+9C6Weyuo5o/eHJHwlO5kPiKfgdv2bp2o0+yxfaCg92lFXGOicnDt5+Pz710vWa1tH3yTRJLGcpIoZT3MM+2tmk9FkDNFFFFCEVR+lnWHyeyMaHElwSg7kGDIfYQv7VXc0hOlHTHlGkXQHzYMRL4je5+kSP2RTNKwOkudBmVROThwt1OQVZtU3Z7eHhXvQBXotuxQuAdlSoY8gWzgevZNKyyGR5cvplDSto6dkI4D48fivOiiiqk8veCSRh1SFiHZTsD3zcF3czvIpwarauRWMPVvIqXU0bszZGVCgZ2M7sJtA55nfy3QHRRqxtE3cg9ElYQe3gz+r0R6629O6dtLt+ruLO4mmt5ZV6qNWJ2RuBdlwNhhsnGeI7OLEMeIritu7R6RgjOXHtPgtrRWhjceY+l5ZnRRtLbuiBQN2TjJJPaeJq9QQhFVRkhQAMkk7u0neT31Gat2ESQq8VsLbrACybKqw7A+zzAPqzSz6Urt1v8K7qOqj3BmA99yBr2V9z6+iydnUXvMmAGxtfiU46K5s/pGX42T6bffWf6Rl+Nk+m331TiW/8Ap5/9g8vyukqK5t/pKX42T6bffWP6Rl+Nk+m330Yl5+nnf2Dy/K6Torm3+kZfjZPpt99Y/pKX42T6bffRiR+nnf2Dy/K6Tormz+kZfjZPpt99H9Iy/GyfTb76MS9/Tz/7B5fldH9eu1s5G1ja2c78ZxnHZmvs0idPaYlgg0ZNFIwkWKchs5J904HPpDlg07NEXRlt4ZGwDJHG5A4AsoJx3b6YdGWsa/muXecMz4v4my19P6Cju4GilG4+ieaNyYd//ikbe29xo+6ZAzRyJwZSRtKeDDtB7DXQhqndJOrHlNsZYx7rCCwxxZOLJ9WR4d9UOC2tlVu5fupOo7nw9cUpdJ6dnuceUSvJs8Ax3DvAG7PfWhRRVa7djGsFmiw7EV53EeV8K2DbtsB8HZLFQe8AEj2EV51ON5Y4OHBU1MDKmF0TtCCPXcUzehjWHbiktXO+M9ZH8xj5yjwY5/bpnVzfqlpbyS/hlzhQ4V/mSea3szn9mujwaeqmjFjboc18viDoy6J+rTYrNFYzWaUVy1dJ3ohhklbhGjuf2QT/AArmaOQvIztvZiWY97HJ+unp0p33V6LmA4yFIx+0wz/hDUjLQbvXTbOhTudzyTGzYt/tGNp0bd3rxVg0LqnPdqTbhGx6Q21DDxU78d9X/RWoDroueCQKJ5SXG8EApjqxteo/SNLXQk0q3EfkzFJGZVUj5Rxg9o38Dup7zayW8cq28kyiVhwPb3ngpPIGkWgLpdrzVLHtaw3HWAAzFufYk1pTUa6t4zJOI0UczIu89gHEnuFQ+j7FppUiT0pGCj18/Vxqe6Q5ZvL5VmcsFPueeARhlQBw4HGeeKkuiXRnWXjSnhChI+c+4fVtVG2a0veZI6QzyEE2uLaZ6Ji6QV7OxAs4xIYFTCc2RSOsxji5Xax3n1VraM07dTSrixaKFzlpJXVWxjcxiHnZOAMGvvWCK+EytYtGVZCjrL6MbA5EoxvY4JXHhWzq/Y3aFzeXCTZA2FSMIF47XeeXspoWDeHxuvnbnOe+5upoUl+lf8oH9VH/AKqdNJbpY/KJ/VR/6qodoug2H/teB+iqthYPNIscSlnY4AH2nsHfUw1pZQN1cjy3c2cbFtgIG+D1hyXPzRWLKY2+jbidd0kzpbI3NVILyY7MgAVcehvVtFga7dQZJGZYyfeou4kdhLZz4UzFC0R71/cApbY2vOKk01OcNtTxWto7VNZFZpNGtAgjkYO9wzOCFJX3Pjx8KXArpDSg9wl/Vyf5TXN44UtIQTkLLR2DLLI1+8eXaa+KmdULBJ72KOUbSMW2hkjOEY8RvG8Ct/RElpeS9VFYTB8M3udwCcLjJAlwp49ta+oP5Rg8ZP3b17dEP5U/+Kb7Vpmmja6N7nC9lne0FZPBVRtieWgjh3lbOlej91Utb9Y2yCWilTYmAHNcZWUfNNVGulytJXpO0MsF7tIMLMvWYHJskP8AXg/tUq4DULR2RtOSZ25mNzwP3URrd/YtG/qp/wB5Ty1b/sVt+oh/yLSN1u/sWjv1U/7ynlq3/Yrb9RD/AJFp+X/XZ4rjpv8Adm7z81JVgis15XE2yrEKWIBIUYyxx6IycZNJqaQ2u2iFtr6WNMbJIdQPeh9+yezGfZis6J1JubmPrIBG688SLkHsYHeD41Ma/R9aiXIVmDMQJSoBAO1m3nA9GSNwVBxvBxxG+I1HmmF9CsDlC7APjgUG9gw4HzQai5uF1iu3pKuSahErCA5t730y+6vN1qA50QkChfKEfreIwWYkMNr5hx+zVC0zqdcWqBrgRqDwHWKWbuCjeadUestu1wbdZl60D0c8+wHgWHZnNI7WaWY3cwuHLyK7KSewHcAOAGMHFeOASmyJ6mR7muNh1swbm/LsUFeLwPqrofUjSnlGj7eQnLFArfOTzW+tc+uufblcqabXQpfbVnLH8XKSPCQA/aGp7r0wPIrB2zFudokjR4B8dExaKxms0okUtum65xawJ8KUn6Ct/NSptx5opk9OT7rQd8x/dj+NU2z1Tu3jRktpWVlVlIXcQwyCO4g01LlTNHMrT2A5ja2RzyBZtsz2hadneNE4eM7LLnZPMEgjI799eTuWJJJJJySd5PeSeNS/9Tb39Fm+iaP6m3v6LN9E0hYrt9/Be+Jt+8KOu795dnrWLFFCqTvOyMkAnicZPGmn0RWgWzlkO7bkIz3RgD7S1L3+pt7+izfRNNbUrQ5TRghuEKF+tDq3mn3RiMdxINSaM81i7Znj91wRkZkZAjtK8m0BfCaZILoRW0jmUNs7cyl/TiTa80JnfnvwOdWTRNi0MSo8rzMM5kfG02STvxu3cPVVUtdTLzZ6p9ISpDGSsPVBesZPe9Y5G8gbt3ZV1iTCgZJwAMniccz30xIeFx4BcTGONivulR0iXVqt3m9trnaKgI6OgR1XO9c89+8HeKa9aOldCw3KdXcRrIuQcNyI5gjeKiwtv0xcK8SSx9KF2E80h9P6ftpLRLe0jmQLMZSZWVs5QrgbPqpwdG6AaLtcc0J9rMf41j8G2j/0VPa/81T1hYJBGsUShEQYVRnAHZvpiWaN0YYwEZ8Us1srpTLKbkr50qfcJf1cn+U1zcOFOvpI1je2tikaMTMCnWY8xAdxyfhEZwKStIvXcbAic2NzzoTl4Kwag/lGDxk/dvXt0Q/lQfqpvtWoLR2kHgmSWM4aNgw9XI9xG6rzomyitZ49JJi3jk2xJBMQjYfG01uT6a5wQDjs7KappAGvZxIWV7TUzzNHP+0ZfFNilx0nXFussRvLe4ZQCEkidApzvKnO8MMeyr7o7SkVxGJIHWRDwKnPqPYe41nSOjY542jmQOjDDKf+ZB7xVbbB3TGSxWySM6UTrHgVz5rVp2GdLeO2SREgSRfdCpJ22DZyvrp96t/2K2/UQ/5FqF/BZo79H/8Ask/mqxDYgixkJHEg3k7lVBzJ7AKYnlY5jWMGiVjZJjdJIbkr2nnVFLOwVVBLEkAADiSTwFVTWa5ErrDLhIZQrWlyjehOoLLtchnipzhhkc69tL6xGMxzERy6PlUK7rvMe3uEje9aI5APZUaNGLBJHADHNYXUrIqN53UvsSEqjZxsbabhxByKqY22Z9flSe6+Q9fhROmrWSSK4ymxLsHyxAxaNyI+tiuo+Qy0RXcOZB3jNL2zv3iJaJipZSuRxAOM4PLOMZHImnLq/odvJHEgYyCKW1BPv44XlWNu8lSN9Ksal3v6LL9H/eqps3ZLq/Z+WNsL2SkAXvmodWIOQcEb8889ua9r2+eV9uVtpiACx4nZGAT2nAG/uqT/AKl3v6LL9H/ej+pd7+iy/R/3qmxXTe8U9742+YUI43HwNX3oOucTXKcikbfRLD/VVdOpd7+iy/R/3qW6FWxfyjtgb6nSn6fOCQdy4z2jfG6eFzCDqMjfknVRRRSyxkqunNP7If14/dn+FVKy6Tb6KNI45FCRqqKDGhwqgADJG/cKvHTfb5trd/gysPpKT/ppO1tUrGvhAcL6rIqXOZKS02Vx/CzpH41P7tPuo/CzpH41P7tPuqnUUx7vF/EKnfyfyKuP4WdI/Gp/dp91MjQN8NIaJU3kgVpiULqQhDhz1ZXGMMCFx2kUhqauoN1bPoeaK9IESzbLE5GyZNko2R6JDk4PLFKVULWsBaLZjRMU8rnOIcb5HVWmy1Wu3KPd30uVK+5wYRCEPvjjLbQGTw9IirdVP0Tq+nWRsNJXEzpssV69SrgcA0a+9Iq4CsuQ3P4stKMer3WaKKKrVqKKKKEKO1hslltZkcAgxv8AUCQfEEA+qudRXSOlfxEv6uT/ACmubhwqD11ns8ThkHd9VNamWiy38CyDaXaJIPA7CswB7sqK+dAWT6V0mBcuTtbTuc7wib9hPgjeAOytjUH8oweMn7t69uiH8qD9VN9q0/RnDG9w1AWN7UEuqomHS31To0VoiG2QJBGsa9ijj3k8WPea3K+GlAxkgZ3DPM9g7ah9a/K+ozYFOtUglXGdtRxVSdwJ7/aONKAFxz+KyiQ0ZKRvdKRRFFlkVDI2zGGOCzdg/wCcx21C6w6Sntpkl/G2jbMcyBcvEWOBKuN7rk4IrVttI2ulrcw3ChJeDwsdmWJ14lM793EEDhx5is6otMlxdW0s7TpbCAIzABvPDMdojexAwMnsq0Mw68NR9lUXX046H7rS0eEiuIRasjWN+0nuRUkK6pIWMeeCMVGVxxzwrY1e0T10IGdlbfSFxIuBxCSSYUdgy2PAGvrVHV0+SWBl2kNsZnCkYJ6zbC5zwAV848KtyRgDdu8O/jXr32yHrX6IYy+Z9aLxv5tiKR/go7fRBP8ACkSOlfSOPxy/3cf3U49d7zqtHXT/APSdR4uNkfW1c3U5QxNcCXC6VrJHNIDSrd+FfSPxy/3cf3UfhX0j8cv93H91VGitDcR/xCQ38n8ircelbSPxy/3cf3VJ9Cozfynsgb63Sl9TM6D7fM9y/ZGi/SYn/TVNQxrInYRZWwPc+VuIpv0VnFFYa2bKndLFl1mi5COMbRyextk/UxpCV0/prR4ntpYT+cjdPpAgH24PqrmKRCpIbcQSCOwjjWts93RLVl1zekCva00dLKQIo3ck4GyrNv7Nw41fdXuh2WaJmumNu+RsLhXOzzLAHcezfy31E6ga7jR/X7al1dQUUc5FOBk8gVJyfkimbqfpW7uka5vNiG3ZD1cYGMjiZWdjkDAOOGd57KlUyysvbIc+PgvKeKN1r5nkoa/6MbWKznihO3cmPbUuVL+54PmqPRU8PWN9VTov0x1bXMRi68SxbYi3EyNEd6gMME7DMcfJq96r9Hkdnctd+UGVSrbOQNytvLO+Tt7hx3DnSet9KmC86+A42ZXZCPgkty+aeFQi/wArXNvfTPtU5f8AGWutZNjV6LQ8twggi6i4jYMqsHjfaHFQGOGwcgrv4d1MIVR7HSUryW3l1qkqlkMF5FgjabGy7L6UW1kZ34zuq7is+bX83T0Wn4svqiiiqVciiisMaELW0r+Il/Vyf5TXNo4V0HrNpiKC2laR1GUcKMjLEggADmcmufRUHrrPZ9pDXkjl9VYNQfyjB4yfu3rR1D04LS+EzqzIFdZCoJKK2MvgcQN2a99Tr1Ib6F5DsqGIJPAbSsuT3ZYVZujvU24t78yTIphMcq7avGyNtbOMANnBweIp2ke1sbw5ZPtPE91VE4DK2virxpnQ0Gk4EaOTzlO3BNGctG3aMerI+ytbQGmbpLvyK96p3EJlEsZI21DbI2kIwG4k4PKozV4QQ6duYoAiK0CYVAAA6tlxgcDgg1Y7nV0tpGO8WTZ2ImiZMZ2wSSN+d2Cc+qous3onS1wsEXPSGt7FQ+sKiPTGj5Nj0xcRswHMqNnaI8edT2i9AiG4uZ9os1yyMRjAUIuyAO3nvqV2ayKqLyQB2W+qsDACT4orNFYNQViXvTPpXYskhB3zSDPzY/OP+LYpXW2rZNlJdySLGgYJEp4zPu2gvYAM7+41K9KGnvKb9wpykA6pewkE7Z+lu/ZFWez1LGktGWHUzCMQiRZBjO9m88gA+mCOfHNbEZ3ETb5XOayZP80jrZ20S+0FqzcXjFbaMvs+kcgKvZljgZ7q+NN6vT2j7FzGUJGV4FWHarDcacGt+sUeibVYrNIxIx2VAC4XZUZkdRjLY2ePHNVPWXWBr7Qkc1wqiVLnq1YDG1hSSQOW47+9fVU2VEjyHW6JNu1QfAxoLb9IeSXVOXoSstm1nk+MlCjwjUfxY0mq6K6P9GdRo63QjDFNtvGTzj9oHqryvdaO3Ne0TbyX5KxUUZrNYy11giufOkrQvk+kZQBhZfdU/b9Iepw31V0JS+6YtX+utFnQefbnLd8bYDew7J9tNUkmCTvyS1XHjj7kmbOYJIjModVZWZTwYAglT3EDHrq99I/SD5R/6a1OIABtsv5w49H5g7OZHYKX1FbLomucHHgshsha0tHFbY0tN1XVdbJ1fwNttjw2c4x3VqUUVYABooEk6pg9GGmrrJht5VbZIbqJc7LJnzzE43o4444HOeRp1g1yxa3LRurxsVdTlWU4IPca6G1H1lW8tEcNtSKAswOAwfvA3YPEHn3cKyK6GxxjRalHLcYDqrFRWKzWctBFVXpP/Jk3zof3iVaSaq+uFyJbNykQu4vN20jk2W8xs7SsoO1ggZXju58K9DS7IK2CVsMrZHaAg+RSONYqZ/rHo/8AQJP+5f8Alo/rFo/9Ak/7l/5at9ym5fELp/1RQ/8AXl+VDV6W589fnL9oqW/rHo/9Ak/7l/5ayuslgCCLCTdv/tL/AMtHuU3JRd7T0JBGfl+VYtHXzprNIqMQssjLIOTAR5APgQDTdFIvVbS3lWn459nY6yRm2c5x7mRjPPhT0q2rbYtHYFxVK7EHHtKzRRWKUTaDVX6QtaBZWjFT7rJlIhzyRvfwUHPjjtqe0ppJLeJ5ZmCogJYn+Hae6ud9btZ3vrlpX81R5sa/AQcB4nie+mqWDeOudAlambdtsNSoUmpDRmsFxbBhbzSRhvSCnce/HDPfxqPordLQRYrFBINwtq1nRp1a523QuDKQfPYE+cQTxbxqV1o1jScRw20fU20APVITliW9KRzzY/8AONQFFeFguDyUg82I5qU1X0Obq8hh5O42vmjzn/wg10ui4GBwHClV0Lav/jbtx2xRfUZGHr2V9Rpr1j1smKTCOC1aNmFl+aKKKKRTqK8riBXVlcAqwKsDwIIwRXrWDQhc162avNZXckLeiDmM/CQ+ifHke8VD0++kvU/yy22oh7vDlk7XHvo/XxHeO+kIRW/TTb1naNVhVEO7f2cF9RRFiFUFmPAAEk+AG81ddBdE9zPEZJCLfeMCVTkjm2AfN8D9VauqHSA9jFLGEV9oExEgZRzj0jxZDxxniO+rZqtp8aZiks77a21PWq8fm5UEZVtncOON+4g9ozUJ5JW3IFgOOqnDHG61zc8l6L0U2UNrJLNO8mI2brAQFXAztKoJ2vAk5pb6uayS2U4lhPc6n0XXmrD+PI0zOl7SyR2iWsLopLJtxLxEag7O4cFyq0nq8pQ6RhMhvde1BDHgMysuk9Wdaob6ESQnePTQ42oz2EdnYeBqarl7RWl5baUSwOUccxzHYw4MO404dU+lmGfEd3iCXhtfm3PcT6B7j7aSno3MzZmE5BVtfk7Iq3acmnWPNtEkz5GUd9gbO/ODg7/HtpeaR0XDGytdaO8iSZjGZ4rkkRs4OwxSIhcbWN53VNafhE9yWNveeaAkc9pMuGHHBUOAuCSN4o0MrOTDhru1mOJVncGe1cDDpKrHLLlQRjeCd27BqtnQHr7281J/TPr7LV0DqFFOpF9a7MsTjMqNhLoY3PgHgRgnAG/nxFT34NNHfoy/Sf8AmqwWlqsaKkahVQBVA4ADcBXvVbp3k5E+atbCwDMBVj8Gmjv0ZfpP/NR+DTR36Mv0pP5qs9FR3sn8j5qW6ZyCgdH6i2UEqywwKjpnZYFzjIIPFscCanQKzRmoucXZkqQaG6BFamktKR28bSzOERRkk/YO0nsqv609IdtZZUt1svKNCMg/Lbgn291JfWbW2e+k2p280ehGvoJ4Dme876ZgpXSZnIJaapbHkMypLXjXiTSEoRAywq3uac2PAOwHFuwcvE1YdH6Ht9D28VxfwtNcSnzEABWEccEt5u3g/dwJpc2N88MiyRHZdDlTgHB7cEEU6NTNZ00tbSW95GC6KvWfBcHIDrzRgRy4HBFPztMbAGjo8bapKEiRxJPS4XUZ0l2UFzo6G8to/OJQqyphthgch9kciOfAjvpR0+tYtYZNFqgS1D2aqqBkfDR43YcEEAcMHO/mc1S9bekCyubc9TaqZ33bUsceYweLBhnaPZ7arpZHgYQ24vrdTqI2E3Jse5LmtvROjHuJ44YhlpGCju7Se4DJPhWpTl6I9T+pj8qmX3SUYiB4rGffeLfZjtpyeYRMvx4JWCIyPsr1obRaW0EcMfoxqFHfjix7ycn11vVjFZrnb3zK3gLZBFFFFC9RRRRQhYNJ/pW1F6tmvLdfMY5nUe8Y/nB8k8+w7+dOGviWMMCGAIIIIO8EHiCOYq2GUxOxBVSxCRtiuVaYPRprtDaJLHMiKdlnSQAAvsgnqnbn8k9+OytfpE6PTZsZrcE27HeOJhJ5H5HYeXA9po1bnQqI+xY3TgetrSuk3uJnmlOXkYse7PADuAwB4Vq0UVeAALBUE3NygCr/AK1dGQt7FbpHYFUiM0Tb8M2yG2W5YJ4H215dEmgknuneaPbSFVZWJOyr7Q2cj324Md/ZTCbSy6T0dfCMbgZ40+VsKGRvWcH1ikKidzZAG6DXxT0EDXMJOp0SPsNJyw742ZQeIDOoJ7fNI3jjV91V6VkjJN9FtSkBevjRQ7KOUm8bW/s9le+gLKKy0HLPdxrJ5QQ0cTjcSRsx94JGWyN+KWDtkkgAZ5DgO4ZqzCyfECNOKrxPhsQdeC6FseknR8o3XCqeyQMh/wAQAqWi1htm9G4hPhIn31zHW3ozREtxJ1dvG0jdijgO0ngo7zVDqBgzxWV7a55yw3XSbadtxxniHjIn31G3mv1hF6V1Ee5Ttn2JmlG3RLpALtdUh3ZwJEz9311VLq2aN2SRSrqSGU7ipHI1BlHG7R9+5SfVyN1bZOLSnTVbJkW8ckp5E+5r9eW+qqLpvpKvbs7Ct1StuCQggtnkW9JvVjwqpVaujnWLyW9TaC9XKQjkgZXO5WVuK7yM8iKa93ZE0ua257Uv7w+RwDjYL30J0XXUw258W0fEtL6Rz2Jxz87FVvTWjDb3EkJIbq2IDDgw4qw8QQabHSBqJc3t2jJKFg2Rt9Y52Iip3lU7xg+IOSKVusuiFtrqSKN1kRcbDqVIYEA+93Z4g+FFPLvDcnw5eKJ4sAsB4qMrKORwJHgcViim7JS6Yuhelt47OSO4HWzKAIWYZDZyD1vbs7j2tw76Xs0pZizcWJJ3AbzvO4bh4CvirRqNqNJfy5OUgQ+6P2/ITtb7PYKpwxwgv0V2J8xDdVvdGuoxvJeumX/08Z35/OsPeD5I5+znT1VccOVeGj7BIY1jiUKiABQOQFbNYk8xldcrYhhETbIoooqhXoooooQiiiihCKKKKELzlhDAqwBBBBBGQQeII5ik9r50WNCWnsVLRby0QyWj70+EvdxHfyctYIq6KZ0Ru1VSxNkFiuU6KemuPRdDd5kgxDMd5IHmOflqOB+UPXmk7pzV2e0k2LmMoeR4q3erDca2oalkoy15LGlgdEc9OatthrdbQ6HmgtduO4cDb295fbKq5Rl3blzgHGAOdS/Qhdgi6hPD3NwPEMrfYtKmpbVrWeaxlMkGzllKsGGQRx9RBA31GSnuxwbqc1OOez2l2gyVs6WNaVlk8jiRdi3YZYcdsKQUUcAoDY8RS9r6kkLMWY5LEkk8STvJPfmvmrooxG0NCplkMjsRX1DEWYKoyzEBQOJJ3AD1087XRD6M0PIbdAbgR7ch3E7ZxtMfhBBnA+T30iqdWjdJDS+iHt1k2bkIquCcEsmCrHtRsbz3mlay/R5XzTNJbpc7ZJU2d3dyymSFp3lHnFkMjMO87PLPqrx00ZmmaS5RlkkO020pTaPAkAjtFXroy1durfSXu0MsaiORXYqdg8MDa9Ft43YJqH6WZCdKSgkkKsQHcNgHA9ZJ9dWNlaZcDQNNVW6MiLESddFT69bW4Mbo4AJRlYBhkEqcjI5jdXlRTWqWTweY6Z0KxUATb8qpwBLGc7O88GHaff1TYuj2K1hkfSk8cTtGwhjVssHI3MQu9sHG4Ajjk1W9E633NrA8Nu/ViRtpmA8/gFwCfRG7kM7+NRE1wzsWdizHiWJJPiTvpOOB7SQDZt/FOPmY4AkXNl8UVt6M0TLcSCO3jaRjyUcO8ngo7zTa1P6JI4cS3uJZNxEY/Fp874Z+rxq2adkQz8lTFA6Q5Ko6jdGsl4VlnBjt+OeDS9yZ4L8r2Z5O2wsEhjWOJQiKMKo4CvZcDhX1msWad0puVsQwtiGSzRRRVCvRRRRQhFFFFCEUUUUIRRRRQhFFFFCFivC9sY5kKTIroeKsAQfUa2KKF4RdLPWHoYifLWUhiPwHyyeAb0l+ul1prUq7tc9dA2yPfp56eO0vD14rpGsYpyOskZrmlZKRjtMlynRXSOlNS7O4yZreMsffAbLfSTBqsX3QraN+Kklj7sq4/wAQz9dOsr4z1hZJuonjTNJWvW1unjcPEzIw4MpKkeBFMu56DZPzd0h+dGR9jGtJ+hO75SwH1uP9NXe9QniqfdpRwVe/CHpDGPKpPYmfbs5qCurp5HLyMzs28sxJJ8Sd9X1ehO75ywD1uf8ARW3b9B0ufdLmMfNRj9pFRE9OzQhSMEztQUsqKc1l0JWy/jZpZO4bKD7Cfrqy6M1BsYMGO3QsPfP57e1849VQdXxjTNTbRSHXJInRGq11dEeTwu4+FjCfTbA+umFq/wBC2MNfSZ/6cX2FyM+weumqq44VmkpK2R2Tck2yjY3XNaWi9DQ20Yjt41jUclHHvJ4se81A9IETrbdbHNNEyNGoEb7KkSSIpLDG84Jx2Va6857dXGHUMNxwwBG45G494zSjXWdiKaLbtsEu9YdIzWV7FszTPBbwpJOrttF0klaNmbtK7YP7PdW90eaRuJZ7k3Ls22sEyITuiE3WMEUcvN2auM1hG5JdEYsuw20oOVznZORvXO/FfcVoiklVUEgAkAAkL6IJHEDlVplBba2fNViIh175L1FZooqhXoooooQiiiihCKKKKEIooooQiiiihCKKKKEIrFFFCEViiivOS8KzWKKKkvECs0UUIQKDWaKF6EUUUV4vUGiiihCwKzRRQhFFFFCEUUUUIRRRRQhf/9k=">
            <a:extLst>
              <a:ext uri="{FF2B5EF4-FFF2-40B4-BE49-F238E27FC236}">
                <a16:creationId xmlns:a16="http://schemas.microsoft.com/office/drawing/2014/main" id="{21DB9169-6415-40D4-BDF1-C9EC12FE051C}"/>
              </a:ext>
            </a:extLst>
          </p:cNvPr>
          <p:cNvSpPr>
            <a:spLocks noChangeAspect="1" noChangeArrowheads="1"/>
          </p:cNvSpPr>
          <p:nvPr/>
        </p:nvSpPr>
        <p:spPr bwMode="auto">
          <a:xfrm>
            <a:off x="762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08556" name="Text Box 1036">
            <a:extLst>
              <a:ext uri="{FF2B5EF4-FFF2-40B4-BE49-F238E27FC236}">
                <a16:creationId xmlns:a16="http://schemas.microsoft.com/office/drawing/2014/main" id="{826120DB-2F20-41D4-8831-DEBE96210AB3}"/>
              </a:ext>
            </a:extLst>
          </p:cNvPr>
          <p:cNvSpPr txBox="1">
            <a:spLocks noChangeArrowheads="1"/>
          </p:cNvSpPr>
          <p:nvPr/>
        </p:nvSpPr>
        <p:spPr bwMode="auto">
          <a:xfrm>
            <a:off x="533400" y="2362200"/>
            <a:ext cx="8001000" cy="2308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After the 2014-15 season, NBA commissioner Adam Silver was quoted as saying a “significant” number of teams were losing money, leading many to speculate the league could have been headed for another lockout when the existing collective bargaining agreement expired in 2017</a:t>
            </a:r>
          </a:p>
        </p:txBody>
      </p:sp>
      <p:pic>
        <p:nvPicPr>
          <p:cNvPr id="18439" name="Picture 1037" descr="nba">
            <a:extLst>
              <a:ext uri="{FF2B5EF4-FFF2-40B4-BE49-F238E27FC236}">
                <a16:creationId xmlns:a16="http://schemas.microsoft.com/office/drawing/2014/main" id="{8F593C33-F7B0-4FE1-A0ED-F1AA6E43CC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371600"/>
            <a:ext cx="12954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0" name="AutoShape 1039" descr="Image result for nba lockout">
            <a:extLst>
              <a:ext uri="{FF2B5EF4-FFF2-40B4-BE49-F238E27FC236}">
                <a16:creationId xmlns:a16="http://schemas.microsoft.com/office/drawing/2014/main" id="{65E99908-B432-45AE-B453-0822B9888A8E}"/>
              </a:ext>
            </a:extLst>
          </p:cNvPr>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8441" name="Picture 1040" descr="lockout">
            <a:extLst>
              <a:ext uri="{FF2B5EF4-FFF2-40B4-BE49-F238E27FC236}">
                <a16:creationId xmlns:a16="http://schemas.microsoft.com/office/drawing/2014/main" id="{38BD5FDD-A815-4AAA-AD48-9018F3420D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4953000"/>
            <a:ext cx="28956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457" name="Group 2">
            <a:extLst>
              <a:ext uri="{FF2B5EF4-FFF2-40B4-BE49-F238E27FC236}">
                <a16:creationId xmlns:a16="http://schemas.microsoft.com/office/drawing/2014/main" id="{86DD239B-4D20-48A4-9B7F-38331BC06566}"/>
              </a:ext>
            </a:extLst>
          </p:cNvPr>
          <p:cNvGrpSpPr>
            <a:grpSpLocks/>
          </p:cNvGrpSpPr>
          <p:nvPr/>
        </p:nvGrpSpPr>
        <p:grpSpPr bwMode="auto">
          <a:xfrm>
            <a:off x="0" y="0"/>
            <a:ext cx="9144000" cy="976313"/>
            <a:chOff x="0" y="0"/>
            <a:chExt cx="5760" cy="615"/>
          </a:xfrm>
        </p:grpSpPr>
        <p:sp>
          <p:nvSpPr>
            <p:cNvPr id="147462" name="Text Box 3">
              <a:extLst>
                <a:ext uri="{FF2B5EF4-FFF2-40B4-BE49-F238E27FC236}">
                  <a16:creationId xmlns:a16="http://schemas.microsoft.com/office/drawing/2014/main" id="{C490449B-3E73-4CE0-9EEC-2E8877276EB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7463" name="Text Box 4">
              <a:extLst>
                <a:ext uri="{FF2B5EF4-FFF2-40B4-BE49-F238E27FC236}">
                  <a16:creationId xmlns:a16="http://schemas.microsoft.com/office/drawing/2014/main" id="{BBC9EFB7-A4B9-44C8-8FDC-D66416D58E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7458" name="Rectangle 5">
            <a:extLst>
              <a:ext uri="{FF2B5EF4-FFF2-40B4-BE49-F238E27FC236}">
                <a16:creationId xmlns:a16="http://schemas.microsoft.com/office/drawing/2014/main" id="{A54A5A9B-D576-43C6-B85E-214195F2850A}"/>
              </a:ext>
            </a:extLst>
          </p:cNvPr>
          <p:cNvSpPr>
            <a:spLocks noChangeArrowheads="1"/>
          </p:cNvSpPr>
          <p:nvPr/>
        </p:nvSpPr>
        <p:spPr bwMode="auto">
          <a:xfrm>
            <a:off x="13716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34152" name="Rectangle 8">
            <a:extLst>
              <a:ext uri="{FF2B5EF4-FFF2-40B4-BE49-F238E27FC236}">
                <a16:creationId xmlns:a16="http://schemas.microsoft.com/office/drawing/2014/main" id="{D16DE179-B95F-4560-8583-40FD657142BB}"/>
              </a:ext>
            </a:extLst>
          </p:cNvPr>
          <p:cNvSpPr>
            <a:spLocks noChangeArrowheads="1"/>
          </p:cNvSpPr>
          <p:nvPr/>
        </p:nvSpPr>
        <p:spPr bwMode="auto">
          <a:xfrm>
            <a:off x="647700" y="1816891"/>
            <a:ext cx="7848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In 2019, a new record was set when the billionaire co-founder of e-commerce giant Alibaba purchased the NBA’s Brooklyn Nets for a reported $2.35 billion</a:t>
            </a:r>
          </a:p>
        </p:txBody>
      </p:sp>
      <p:sp>
        <p:nvSpPr>
          <p:cNvPr id="147460" name="Text Box 10">
            <a:extLst>
              <a:ext uri="{FF2B5EF4-FFF2-40B4-BE49-F238E27FC236}">
                <a16:creationId xmlns:a16="http://schemas.microsoft.com/office/drawing/2014/main" id="{06943D7E-BE12-49F2-A8C2-F1912CB489F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47461" name="Picture 9">
            <a:extLst>
              <a:ext uri="{FF2B5EF4-FFF2-40B4-BE49-F238E27FC236}">
                <a16:creationId xmlns:a16="http://schemas.microsoft.com/office/drawing/2014/main" id="{F6C40DB8-2310-4120-8336-2F8210A71E8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3810000"/>
            <a:ext cx="3759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Image result for brooklyn nets logo">
            <a:extLst>
              <a:ext uri="{FF2B5EF4-FFF2-40B4-BE49-F238E27FC236}">
                <a16:creationId xmlns:a16="http://schemas.microsoft.com/office/drawing/2014/main" id="{66C71475-B9CB-4DE1-9D77-1B41DECC0C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6400" y="4011610"/>
            <a:ext cx="2207579" cy="22075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04410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34152"/>
                                        </p:tgtEl>
                                        <p:attrNameLst>
                                          <p:attrName>style.visibility</p:attrName>
                                        </p:attrNameLst>
                                      </p:cBhvr>
                                      <p:to>
                                        <p:strVal val="visible"/>
                                      </p:to>
                                    </p:set>
                                    <p:animEffect transition="in" filter="dissolve">
                                      <p:cBhvr>
                                        <p:cTn id="7" dur="500"/>
                                        <p:tgtEl>
                                          <p:spTgt spid="134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2"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505" name="Group 2">
            <a:extLst>
              <a:ext uri="{FF2B5EF4-FFF2-40B4-BE49-F238E27FC236}">
                <a16:creationId xmlns:a16="http://schemas.microsoft.com/office/drawing/2014/main" id="{536BC682-F931-4582-8440-37FFF2B947B4}"/>
              </a:ext>
            </a:extLst>
          </p:cNvPr>
          <p:cNvGrpSpPr>
            <a:grpSpLocks/>
          </p:cNvGrpSpPr>
          <p:nvPr/>
        </p:nvGrpSpPr>
        <p:grpSpPr bwMode="auto">
          <a:xfrm>
            <a:off x="0" y="0"/>
            <a:ext cx="9144000" cy="976313"/>
            <a:chOff x="0" y="0"/>
            <a:chExt cx="5760" cy="615"/>
          </a:xfrm>
        </p:grpSpPr>
        <p:sp>
          <p:nvSpPr>
            <p:cNvPr id="149512" name="Text Box 3">
              <a:extLst>
                <a:ext uri="{FF2B5EF4-FFF2-40B4-BE49-F238E27FC236}">
                  <a16:creationId xmlns:a16="http://schemas.microsoft.com/office/drawing/2014/main" id="{B2958F85-D917-4643-937D-E914D0B0763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49513" name="Text Box 4">
              <a:extLst>
                <a:ext uri="{FF2B5EF4-FFF2-40B4-BE49-F238E27FC236}">
                  <a16:creationId xmlns:a16="http://schemas.microsoft.com/office/drawing/2014/main" id="{C35CB3A1-DFA1-4216-AA58-5C7A0D8825A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9506" name="Rectangle 5">
            <a:extLst>
              <a:ext uri="{FF2B5EF4-FFF2-40B4-BE49-F238E27FC236}">
                <a16:creationId xmlns:a16="http://schemas.microsoft.com/office/drawing/2014/main" id="{B52F6430-7E2F-4806-8C8D-69B9E15B6648}"/>
              </a:ext>
            </a:extLst>
          </p:cNvPr>
          <p:cNvSpPr>
            <a:spLocks noChangeArrowheads="1"/>
          </p:cNvSpPr>
          <p:nvPr/>
        </p:nvSpPr>
        <p:spPr bwMode="auto">
          <a:xfrm>
            <a:off x="11430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49507" name="Text Box 10">
            <a:extLst>
              <a:ext uri="{FF2B5EF4-FFF2-40B4-BE49-F238E27FC236}">
                <a16:creationId xmlns:a16="http://schemas.microsoft.com/office/drawing/2014/main" id="{634C3F68-7842-4078-8A9B-21234C9F68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9509" name="Rectangle 2">
            <a:extLst>
              <a:ext uri="{FF2B5EF4-FFF2-40B4-BE49-F238E27FC236}">
                <a16:creationId xmlns:a16="http://schemas.microsoft.com/office/drawing/2014/main" id="{72554BB7-9614-4EDC-AC34-601FEBEDF89D}"/>
              </a:ext>
            </a:extLst>
          </p:cNvPr>
          <p:cNvSpPr>
            <a:spLocks noChangeArrowheads="1"/>
          </p:cNvSpPr>
          <p:nvPr/>
        </p:nvSpPr>
        <p:spPr bwMode="auto">
          <a:xfrm>
            <a:off x="304800" y="1967419"/>
            <a:ext cx="85344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000099"/>
                </a:solidFill>
                <a:latin typeface="Verdana" panose="020B0604030504040204" pitchFamily="34" charset="0"/>
              </a:rPr>
              <a:t>For example, a 2018 story from Forbes reported the average value of an NBA franchise at $1.65 billion, an increase of 22% over the previous season</a:t>
            </a:r>
          </a:p>
          <a:p>
            <a:pPr eaLnBrk="1" hangingPunct="1"/>
            <a:endParaRPr lang="en-US" altLang="en-US" dirty="0">
              <a:solidFill>
                <a:srgbClr val="000099"/>
              </a:solidFill>
              <a:latin typeface="Verdana" panose="020B0604030504040204" pitchFamily="34" charset="0"/>
            </a:endParaRPr>
          </a:p>
          <a:p>
            <a:pPr eaLnBrk="1" hangingPunct="1"/>
            <a:r>
              <a:rPr lang="en-US" altLang="en-US" dirty="0">
                <a:solidFill>
                  <a:srgbClr val="000099"/>
                </a:solidFill>
                <a:latin typeface="Verdana" panose="020B0604030504040204" pitchFamily="34" charset="0"/>
              </a:rPr>
              <a:t>Despite losing a collective 80% of their games last season, the New York Knicks remain the most valuable NBA team at $4 billion (up 11% from a year ago and more than double the league average)</a:t>
            </a:r>
          </a:p>
        </p:txBody>
      </p:sp>
      <p:pic>
        <p:nvPicPr>
          <p:cNvPr id="11" name="Picture 4" descr="NYKNICKS_Logo-Final.jpg">
            <a:extLst>
              <a:ext uri="{FF2B5EF4-FFF2-40B4-BE49-F238E27FC236}">
                <a16:creationId xmlns:a16="http://schemas.microsoft.com/office/drawing/2014/main" id="{2F8C9F8B-3CBF-4D42-9601-A6CFE312EB1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56979" y="5305426"/>
            <a:ext cx="1430041" cy="1160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553" name="Group 2">
            <a:extLst>
              <a:ext uri="{FF2B5EF4-FFF2-40B4-BE49-F238E27FC236}">
                <a16:creationId xmlns:a16="http://schemas.microsoft.com/office/drawing/2014/main" id="{8225D2F3-0B03-4FE6-AFF8-2105437A2AE0}"/>
              </a:ext>
            </a:extLst>
          </p:cNvPr>
          <p:cNvGrpSpPr>
            <a:grpSpLocks/>
          </p:cNvGrpSpPr>
          <p:nvPr/>
        </p:nvGrpSpPr>
        <p:grpSpPr bwMode="auto">
          <a:xfrm>
            <a:off x="0" y="0"/>
            <a:ext cx="9144000" cy="976313"/>
            <a:chOff x="0" y="0"/>
            <a:chExt cx="5760" cy="615"/>
          </a:xfrm>
        </p:grpSpPr>
        <p:sp>
          <p:nvSpPr>
            <p:cNvPr id="151559" name="Text Box 3">
              <a:extLst>
                <a:ext uri="{FF2B5EF4-FFF2-40B4-BE49-F238E27FC236}">
                  <a16:creationId xmlns:a16="http://schemas.microsoft.com/office/drawing/2014/main" id="{F36F6B7F-CA9E-46E3-9C36-C8C2009E7B6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51560" name="Text Box 4">
              <a:extLst>
                <a:ext uri="{FF2B5EF4-FFF2-40B4-BE49-F238E27FC236}">
                  <a16:creationId xmlns:a16="http://schemas.microsoft.com/office/drawing/2014/main" id="{14D6CC0B-1C2F-475B-9046-BE33403015B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1554" name="Rectangle 5">
            <a:extLst>
              <a:ext uri="{FF2B5EF4-FFF2-40B4-BE49-F238E27FC236}">
                <a16:creationId xmlns:a16="http://schemas.microsoft.com/office/drawing/2014/main" id="{29463E43-263B-471D-A243-3E222733C3E6}"/>
              </a:ext>
            </a:extLst>
          </p:cNvPr>
          <p:cNvSpPr>
            <a:spLocks noChangeArrowheads="1"/>
          </p:cNvSpPr>
          <p:nvPr/>
        </p:nvSpPr>
        <p:spPr bwMode="auto">
          <a:xfrm>
            <a:off x="11430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51555" name="Text Box 10">
            <a:extLst>
              <a:ext uri="{FF2B5EF4-FFF2-40B4-BE49-F238E27FC236}">
                <a16:creationId xmlns:a16="http://schemas.microsoft.com/office/drawing/2014/main" id="{D6D8B7B8-36AD-4484-B1F2-751B803C1B8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1556" name="Rectangle 1">
            <a:extLst>
              <a:ext uri="{FF2B5EF4-FFF2-40B4-BE49-F238E27FC236}">
                <a16:creationId xmlns:a16="http://schemas.microsoft.com/office/drawing/2014/main" id="{A4D5B71E-8E77-4E29-BCB9-9F5033CF9351}"/>
              </a:ext>
            </a:extLst>
          </p:cNvPr>
          <p:cNvSpPr>
            <a:spLocks noChangeArrowheads="1"/>
          </p:cNvSpPr>
          <p:nvPr/>
        </p:nvSpPr>
        <p:spPr bwMode="auto">
          <a:xfrm>
            <a:off x="304800" y="2057400"/>
            <a:ext cx="8534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3333CC"/>
                </a:solidFill>
                <a:latin typeface="Verdana" panose="020B0604030504040204" pitchFamily="34" charset="0"/>
              </a:rPr>
              <a:t>Sports teams also continue to appreciate in value even when the team fails to perform</a:t>
            </a:r>
          </a:p>
        </p:txBody>
      </p:sp>
      <p:sp>
        <p:nvSpPr>
          <p:cNvPr id="151557" name="Rectangle 2">
            <a:extLst>
              <a:ext uri="{FF2B5EF4-FFF2-40B4-BE49-F238E27FC236}">
                <a16:creationId xmlns:a16="http://schemas.microsoft.com/office/drawing/2014/main" id="{FB8118D6-1BD1-4F5D-BCFF-A907F4CC5648}"/>
              </a:ext>
            </a:extLst>
          </p:cNvPr>
          <p:cNvSpPr>
            <a:spLocks noChangeArrowheads="1"/>
          </p:cNvSpPr>
          <p:nvPr/>
        </p:nvSpPr>
        <p:spPr bwMode="auto">
          <a:xfrm>
            <a:off x="304800" y="2895600"/>
            <a:ext cx="85344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The Miami Marlins have not made the MLB playoffs in almost 15 years (and have only had two winning seasons in that period of time), but that hasn’t stopped the franchise’s value from increasing an incredible 1,165% since Jeff Loria bought the team in 2002 for $158.2 million </a:t>
            </a:r>
          </a:p>
          <a:p>
            <a:pPr eaLnBrk="1" hangingPunct="1"/>
            <a:endParaRPr lang="en-US" altLang="en-US">
              <a:latin typeface="Verdana" panose="020B0604030504040204" pitchFamily="34" charset="0"/>
            </a:endParaRPr>
          </a:p>
          <a:p>
            <a:pPr eaLnBrk="1" hangingPunct="1"/>
            <a:r>
              <a:rPr lang="en-US" altLang="en-US">
                <a:latin typeface="Verdana" panose="020B0604030504040204" pitchFamily="34" charset="0"/>
              </a:rPr>
              <a:t>In 2017, Mr. Loria sold the franchise for $1.2 billion, or $1 billion more than what he originally paid for the team</a:t>
            </a:r>
          </a:p>
        </p:txBody>
      </p:sp>
      <p:pic>
        <p:nvPicPr>
          <p:cNvPr id="151558" name="Picture 5" descr="i.png">
            <a:extLst>
              <a:ext uri="{FF2B5EF4-FFF2-40B4-BE49-F238E27FC236}">
                <a16:creationId xmlns:a16="http://schemas.microsoft.com/office/drawing/2014/main" id="{BB9B174D-5FB8-4CA1-B7CB-3E3F55C9AE6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066800"/>
            <a:ext cx="981075"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01" name="Group 2">
            <a:extLst>
              <a:ext uri="{FF2B5EF4-FFF2-40B4-BE49-F238E27FC236}">
                <a16:creationId xmlns:a16="http://schemas.microsoft.com/office/drawing/2014/main" id="{1C9B6767-AD23-4F71-9A6B-E1623BD1748D}"/>
              </a:ext>
            </a:extLst>
          </p:cNvPr>
          <p:cNvGrpSpPr>
            <a:grpSpLocks/>
          </p:cNvGrpSpPr>
          <p:nvPr/>
        </p:nvGrpSpPr>
        <p:grpSpPr bwMode="auto">
          <a:xfrm>
            <a:off x="0" y="0"/>
            <a:ext cx="9144000" cy="976313"/>
            <a:chOff x="0" y="0"/>
            <a:chExt cx="5760" cy="615"/>
          </a:xfrm>
        </p:grpSpPr>
        <p:sp>
          <p:nvSpPr>
            <p:cNvPr id="153606" name="Text Box 3">
              <a:extLst>
                <a:ext uri="{FF2B5EF4-FFF2-40B4-BE49-F238E27FC236}">
                  <a16:creationId xmlns:a16="http://schemas.microsoft.com/office/drawing/2014/main" id="{2D142EB1-622D-405B-B5C9-2B0F3E1A62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53607" name="Text Box 4">
              <a:extLst>
                <a:ext uri="{FF2B5EF4-FFF2-40B4-BE49-F238E27FC236}">
                  <a16:creationId xmlns:a16="http://schemas.microsoft.com/office/drawing/2014/main" id="{5F0CB8E5-E567-4CD9-8CBB-956EE3C5986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3602" name="Rectangle 5">
            <a:extLst>
              <a:ext uri="{FF2B5EF4-FFF2-40B4-BE49-F238E27FC236}">
                <a16:creationId xmlns:a16="http://schemas.microsoft.com/office/drawing/2014/main" id="{647F907F-9A94-4506-B17D-4A4092ACB39C}"/>
              </a:ext>
            </a:extLst>
          </p:cNvPr>
          <p:cNvSpPr>
            <a:spLocks noChangeArrowheads="1"/>
          </p:cNvSpPr>
          <p:nvPr/>
        </p:nvSpPr>
        <p:spPr bwMode="auto">
          <a:xfrm>
            <a:off x="11430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53603" name="Text Box 10">
            <a:extLst>
              <a:ext uri="{FF2B5EF4-FFF2-40B4-BE49-F238E27FC236}">
                <a16:creationId xmlns:a16="http://schemas.microsoft.com/office/drawing/2014/main" id="{6021F2A1-BD04-4531-B682-FAC1C2E6C0C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3604" name="Rectangle 2">
            <a:extLst>
              <a:ext uri="{FF2B5EF4-FFF2-40B4-BE49-F238E27FC236}">
                <a16:creationId xmlns:a16="http://schemas.microsoft.com/office/drawing/2014/main" id="{42822CB1-7C36-4660-ABD2-3E442D9A774A}"/>
              </a:ext>
            </a:extLst>
          </p:cNvPr>
          <p:cNvSpPr>
            <a:spLocks noChangeArrowheads="1"/>
          </p:cNvSpPr>
          <p:nvPr/>
        </p:nvSpPr>
        <p:spPr bwMode="auto">
          <a:xfrm>
            <a:off x="381000" y="1828800"/>
            <a:ext cx="85344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It isn’t just major league teams seeing record franchise values</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A USA Today story published in 2018 suggests that minor league baseball’s 20 most valuable teams are worth an average of $37.5 million, up 35% from 2013</a:t>
            </a:r>
          </a:p>
        </p:txBody>
      </p:sp>
      <p:pic>
        <p:nvPicPr>
          <p:cNvPr id="153605" name="Picture 2">
            <a:extLst>
              <a:ext uri="{FF2B5EF4-FFF2-40B4-BE49-F238E27FC236}">
                <a16:creationId xmlns:a16="http://schemas.microsoft.com/office/drawing/2014/main" id="{E37E33D1-D7A6-487C-ADC9-3B149FA979B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4419600"/>
            <a:ext cx="3429000"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01" name="Group 2">
            <a:extLst>
              <a:ext uri="{FF2B5EF4-FFF2-40B4-BE49-F238E27FC236}">
                <a16:creationId xmlns:a16="http://schemas.microsoft.com/office/drawing/2014/main" id="{1C9B6767-AD23-4F71-9A6B-E1623BD1748D}"/>
              </a:ext>
            </a:extLst>
          </p:cNvPr>
          <p:cNvGrpSpPr>
            <a:grpSpLocks/>
          </p:cNvGrpSpPr>
          <p:nvPr/>
        </p:nvGrpSpPr>
        <p:grpSpPr bwMode="auto">
          <a:xfrm>
            <a:off x="0" y="0"/>
            <a:ext cx="9144000" cy="976313"/>
            <a:chOff x="0" y="0"/>
            <a:chExt cx="5760" cy="615"/>
          </a:xfrm>
        </p:grpSpPr>
        <p:sp>
          <p:nvSpPr>
            <p:cNvPr id="153606" name="Text Box 3">
              <a:extLst>
                <a:ext uri="{FF2B5EF4-FFF2-40B4-BE49-F238E27FC236}">
                  <a16:creationId xmlns:a16="http://schemas.microsoft.com/office/drawing/2014/main" id="{2D142EB1-622D-405B-B5C9-2B0F3E1A62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53607" name="Text Box 4">
              <a:extLst>
                <a:ext uri="{FF2B5EF4-FFF2-40B4-BE49-F238E27FC236}">
                  <a16:creationId xmlns:a16="http://schemas.microsoft.com/office/drawing/2014/main" id="{5F0CB8E5-E567-4CD9-8CBB-956EE3C5986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3602" name="Rectangle 5">
            <a:extLst>
              <a:ext uri="{FF2B5EF4-FFF2-40B4-BE49-F238E27FC236}">
                <a16:creationId xmlns:a16="http://schemas.microsoft.com/office/drawing/2014/main" id="{647F907F-9A94-4506-B17D-4A4092ACB39C}"/>
              </a:ext>
            </a:extLst>
          </p:cNvPr>
          <p:cNvSpPr>
            <a:spLocks noChangeArrowheads="1"/>
          </p:cNvSpPr>
          <p:nvPr/>
        </p:nvSpPr>
        <p:spPr bwMode="auto">
          <a:xfrm>
            <a:off x="11430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53603" name="Text Box 10">
            <a:extLst>
              <a:ext uri="{FF2B5EF4-FFF2-40B4-BE49-F238E27FC236}">
                <a16:creationId xmlns:a16="http://schemas.microsoft.com/office/drawing/2014/main" id="{6021F2A1-BD04-4531-B682-FAC1C2E6C0C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3604" name="Rectangle 2">
            <a:extLst>
              <a:ext uri="{FF2B5EF4-FFF2-40B4-BE49-F238E27FC236}">
                <a16:creationId xmlns:a16="http://schemas.microsoft.com/office/drawing/2014/main" id="{42822CB1-7C36-4660-ABD2-3E442D9A774A}"/>
              </a:ext>
            </a:extLst>
          </p:cNvPr>
          <p:cNvSpPr>
            <a:spLocks noChangeArrowheads="1"/>
          </p:cNvSpPr>
          <p:nvPr/>
        </p:nvSpPr>
        <p:spPr bwMode="auto">
          <a:xfrm>
            <a:off x="876300" y="1699154"/>
            <a:ext cx="7391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latin typeface="Verdana" panose="020B0604030504040204" pitchFamily="34" charset="0"/>
              </a:rPr>
              <a:t>Astronomical increase in franchise values</a:t>
            </a:r>
          </a:p>
        </p:txBody>
      </p:sp>
      <p:pic>
        <p:nvPicPr>
          <p:cNvPr id="9" name="Picture 8" descr="A screenshot of a cell phone&#10;&#10;Description automatically generated">
            <a:extLst>
              <a:ext uri="{FF2B5EF4-FFF2-40B4-BE49-F238E27FC236}">
                <a16:creationId xmlns:a16="http://schemas.microsoft.com/office/drawing/2014/main" id="{AB59A1EB-BE45-422D-8A47-1D94D7F029EA}"/>
              </a:ext>
            </a:extLst>
          </p:cNvPr>
          <p:cNvPicPr/>
          <p:nvPr/>
        </p:nvPicPr>
        <p:blipFill>
          <a:blip r:embed="rId3"/>
          <a:stretch>
            <a:fillRect/>
          </a:stretch>
        </p:blipFill>
        <p:spPr>
          <a:xfrm>
            <a:off x="152400" y="2418589"/>
            <a:ext cx="8839200" cy="3821344"/>
          </a:xfrm>
          <a:prstGeom prst="rect">
            <a:avLst/>
          </a:prstGeom>
        </p:spPr>
      </p:pic>
    </p:spTree>
    <p:extLst>
      <p:ext uri="{BB962C8B-B14F-4D97-AF65-F5344CB8AC3E}">
        <p14:creationId xmlns:p14="http://schemas.microsoft.com/office/powerpoint/2010/main" val="230547555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01" name="Group 2">
            <a:extLst>
              <a:ext uri="{FF2B5EF4-FFF2-40B4-BE49-F238E27FC236}">
                <a16:creationId xmlns:a16="http://schemas.microsoft.com/office/drawing/2014/main" id="{1C9B6767-AD23-4F71-9A6B-E1623BD1748D}"/>
              </a:ext>
            </a:extLst>
          </p:cNvPr>
          <p:cNvGrpSpPr>
            <a:grpSpLocks/>
          </p:cNvGrpSpPr>
          <p:nvPr/>
        </p:nvGrpSpPr>
        <p:grpSpPr bwMode="auto">
          <a:xfrm>
            <a:off x="0" y="0"/>
            <a:ext cx="9144000" cy="976313"/>
            <a:chOff x="0" y="0"/>
            <a:chExt cx="5760" cy="615"/>
          </a:xfrm>
        </p:grpSpPr>
        <p:sp>
          <p:nvSpPr>
            <p:cNvPr id="153606" name="Text Box 3">
              <a:extLst>
                <a:ext uri="{FF2B5EF4-FFF2-40B4-BE49-F238E27FC236}">
                  <a16:creationId xmlns:a16="http://schemas.microsoft.com/office/drawing/2014/main" id="{2D142EB1-622D-405B-B5C9-2B0F3E1A62C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53607" name="Text Box 4">
              <a:extLst>
                <a:ext uri="{FF2B5EF4-FFF2-40B4-BE49-F238E27FC236}">
                  <a16:creationId xmlns:a16="http://schemas.microsoft.com/office/drawing/2014/main" id="{5F0CB8E5-E567-4CD9-8CBB-956EE3C5986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3602" name="Rectangle 5">
            <a:extLst>
              <a:ext uri="{FF2B5EF4-FFF2-40B4-BE49-F238E27FC236}">
                <a16:creationId xmlns:a16="http://schemas.microsoft.com/office/drawing/2014/main" id="{647F907F-9A94-4506-B17D-4A4092ACB39C}"/>
              </a:ext>
            </a:extLst>
          </p:cNvPr>
          <p:cNvSpPr>
            <a:spLocks noChangeArrowheads="1"/>
          </p:cNvSpPr>
          <p:nvPr/>
        </p:nvSpPr>
        <p:spPr bwMode="auto">
          <a:xfrm>
            <a:off x="1143000" y="10668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Sports Business Financial Structure</a:t>
            </a:r>
          </a:p>
        </p:txBody>
      </p:sp>
      <p:sp>
        <p:nvSpPr>
          <p:cNvPr id="153603" name="Text Box 10">
            <a:extLst>
              <a:ext uri="{FF2B5EF4-FFF2-40B4-BE49-F238E27FC236}">
                <a16:creationId xmlns:a16="http://schemas.microsoft.com/office/drawing/2014/main" id="{6021F2A1-BD04-4531-B682-FAC1C2E6C0C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3604" name="Rectangle 2">
            <a:extLst>
              <a:ext uri="{FF2B5EF4-FFF2-40B4-BE49-F238E27FC236}">
                <a16:creationId xmlns:a16="http://schemas.microsoft.com/office/drawing/2014/main" id="{42822CB1-7C36-4660-ABD2-3E442D9A774A}"/>
              </a:ext>
            </a:extLst>
          </p:cNvPr>
          <p:cNvSpPr>
            <a:spLocks noChangeArrowheads="1"/>
          </p:cNvSpPr>
          <p:nvPr/>
        </p:nvSpPr>
        <p:spPr bwMode="auto">
          <a:xfrm>
            <a:off x="381000" y="1828800"/>
            <a:ext cx="85344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However, as the Sports Business Journal recently asked, could the pandemic finally reverse the trend of soaring franchise values?</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Most industry experts agree that if the sports world returns to a semblance of normalcy, there’s ultimately little risk to the long-term value of these assets. But that relies on the assumption that, at some point, things will return to a position of growth potential similar to the industry landscape prior to the pandemic.</a:t>
            </a:r>
          </a:p>
        </p:txBody>
      </p:sp>
    </p:spTree>
    <p:extLst>
      <p:ext uri="{BB962C8B-B14F-4D97-AF65-F5344CB8AC3E}">
        <p14:creationId xmlns:p14="http://schemas.microsoft.com/office/powerpoint/2010/main" val="55507082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649" name="Group 2">
            <a:extLst>
              <a:ext uri="{FF2B5EF4-FFF2-40B4-BE49-F238E27FC236}">
                <a16:creationId xmlns:a16="http://schemas.microsoft.com/office/drawing/2014/main" id="{ECEE1E7F-3ED7-4988-A8D2-6076AC3B0FF7}"/>
              </a:ext>
            </a:extLst>
          </p:cNvPr>
          <p:cNvGrpSpPr>
            <a:grpSpLocks/>
          </p:cNvGrpSpPr>
          <p:nvPr/>
        </p:nvGrpSpPr>
        <p:grpSpPr bwMode="auto">
          <a:xfrm>
            <a:off x="0" y="0"/>
            <a:ext cx="9144000" cy="976313"/>
            <a:chOff x="0" y="0"/>
            <a:chExt cx="5760" cy="615"/>
          </a:xfrm>
        </p:grpSpPr>
        <p:sp>
          <p:nvSpPr>
            <p:cNvPr id="155652" name="Text Box 3">
              <a:extLst>
                <a:ext uri="{FF2B5EF4-FFF2-40B4-BE49-F238E27FC236}">
                  <a16:creationId xmlns:a16="http://schemas.microsoft.com/office/drawing/2014/main" id="{DDCF7192-335C-4381-BFDB-CF4BAE2F5D9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3.2</a:t>
              </a:r>
            </a:p>
          </p:txBody>
        </p:sp>
        <p:sp>
          <p:nvSpPr>
            <p:cNvPr id="155653" name="Text Box 4">
              <a:extLst>
                <a:ext uri="{FF2B5EF4-FFF2-40B4-BE49-F238E27FC236}">
                  <a16:creationId xmlns:a16="http://schemas.microsoft.com/office/drawing/2014/main" id="{8254C376-8CDE-4778-890B-5EBCF5F9F26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5650" name="Rectangle 23">
            <a:extLst>
              <a:ext uri="{FF2B5EF4-FFF2-40B4-BE49-F238E27FC236}">
                <a16:creationId xmlns:a16="http://schemas.microsoft.com/office/drawing/2014/main" id="{87093BEB-BE49-400E-8CDC-7308DBEA9653}"/>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p>
        </p:txBody>
      </p:sp>
      <p:sp>
        <p:nvSpPr>
          <p:cNvPr id="155651" name="Text Box 24">
            <a:extLst>
              <a:ext uri="{FF2B5EF4-FFF2-40B4-BE49-F238E27FC236}">
                <a16:creationId xmlns:a16="http://schemas.microsoft.com/office/drawing/2014/main" id="{7900F843-03CD-491B-9564-1338441C8A0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theme/theme1.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8530</TotalTime>
  <Words>6859</Words>
  <Application>Microsoft Office PowerPoint</Application>
  <PresentationFormat>On-screen Show (4:3)</PresentationFormat>
  <Paragraphs>711</Paragraphs>
  <Slides>96</Slides>
  <Notes>96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96</vt:i4>
      </vt:variant>
    </vt:vector>
  </HeadingPairs>
  <TitlesOfParts>
    <vt:vector size="103" baseType="lpstr">
      <vt:lpstr>Arial</vt:lpstr>
      <vt:lpstr>Arial Black</vt:lpstr>
      <vt:lpstr>Times New Roman</vt:lpstr>
      <vt:lpstr>Verdana</vt:lpstr>
      <vt:lpstr>Wingdings</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Examples of Sports Marketing</dc:title>
  <dc:creator>Copyright © 2009 by Sports Career Consulting, LLC</dc:creator>
  <cp:lastModifiedBy>Chris Lindauer</cp:lastModifiedBy>
  <cp:revision>443</cp:revision>
  <dcterms:created xsi:type="dcterms:W3CDTF">2010-08-14T20:14:48Z</dcterms:created>
  <dcterms:modified xsi:type="dcterms:W3CDTF">2020-08-13T00:14:53Z</dcterms:modified>
</cp:coreProperties>
</file>