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94"/>
  </p:notesMasterIdLst>
  <p:sldIdLst>
    <p:sldId id="300" r:id="rId3"/>
    <p:sldId id="306" r:id="rId4"/>
    <p:sldId id="308" r:id="rId5"/>
    <p:sldId id="307" r:id="rId6"/>
    <p:sldId id="293" r:id="rId7"/>
    <p:sldId id="309" r:id="rId8"/>
    <p:sldId id="311" r:id="rId9"/>
    <p:sldId id="312" r:id="rId10"/>
    <p:sldId id="313" r:id="rId11"/>
    <p:sldId id="325" r:id="rId12"/>
    <p:sldId id="421" r:id="rId13"/>
    <p:sldId id="473" r:id="rId14"/>
    <p:sldId id="422" r:id="rId15"/>
    <p:sldId id="474" r:id="rId16"/>
    <p:sldId id="443" r:id="rId17"/>
    <p:sldId id="423" r:id="rId18"/>
    <p:sldId id="424" r:id="rId19"/>
    <p:sldId id="475" r:id="rId20"/>
    <p:sldId id="464" r:id="rId21"/>
    <p:sldId id="492" r:id="rId22"/>
    <p:sldId id="426" r:id="rId23"/>
    <p:sldId id="460" r:id="rId24"/>
    <p:sldId id="342" r:id="rId25"/>
    <p:sldId id="344" r:id="rId26"/>
    <p:sldId id="348" r:id="rId27"/>
    <p:sldId id="351" r:id="rId28"/>
    <p:sldId id="454" r:id="rId29"/>
    <p:sldId id="459" r:id="rId30"/>
    <p:sldId id="427" r:id="rId31"/>
    <p:sldId id="431" r:id="rId32"/>
    <p:sldId id="445" r:id="rId33"/>
    <p:sldId id="430" r:id="rId34"/>
    <p:sldId id="436" r:id="rId35"/>
    <p:sldId id="352" r:id="rId36"/>
    <p:sldId id="375" r:id="rId37"/>
    <p:sldId id="467" r:id="rId38"/>
    <p:sldId id="377" r:id="rId39"/>
    <p:sldId id="379" r:id="rId40"/>
    <p:sldId id="432" r:id="rId41"/>
    <p:sldId id="446" r:id="rId42"/>
    <p:sldId id="456" r:id="rId43"/>
    <p:sldId id="483" r:id="rId44"/>
    <p:sldId id="493" r:id="rId45"/>
    <p:sldId id="494" r:id="rId46"/>
    <p:sldId id="457" r:id="rId47"/>
    <p:sldId id="461" r:id="rId48"/>
    <p:sldId id="434" r:id="rId49"/>
    <p:sldId id="437" r:id="rId50"/>
    <p:sldId id="438" r:id="rId51"/>
    <p:sldId id="458" r:id="rId52"/>
    <p:sldId id="468" r:id="rId53"/>
    <p:sldId id="469" r:id="rId54"/>
    <p:sldId id="462" r:id="rId55"/>
    <p:sldId id="476" r:id="rId56"/>
    <p:sldId id="477" r:id="rId57"/>
    <p:sldId id="484" r:id="rId58"/>
    <p:sldId id="495" r:id="rId59"/>
    <p:sldId id="485" r:id="rId60"/>
    <p:sldId id="496" r:id="rId61"/>
    <p:sldId id="486" r:id="rId62"/>
    <p:sldId id="356" r:id="rId63"/>
    <p:sldId id="370" r:id="rId64"/>
    <p:sldId id="371" r:id="rId65"/>
    <p:sldId id="487" r:id="rId66"/>
    <p:sldId id="470" r:id="rId67"/>
    <p:sldId id="478" r:id="rId68"/>
    <p:sldId id="488" r:id="rId69"/>
    <p:sldId id="489" r:id="rId70"/>
    <p:sldId id="479" r:id="rId71"/>
    <p:sldId id="353" r:id="rId72"/>
    <p:sldId id="354" r:id="rId73"/>
    <p:sldId id="355" r:id="rId74"/>
    <p:sldId id="439" r:id="rId75"/>
    <p:sldId id="447" r:id="rId76"/>
    <p:sldId id="448" r:id="rId77"/>
    <p:sldId id="450" r:id="rId78"/>
    <p:sldId id="490" r:id="rId79"/>
    <p:sldId id="451" r:id="rId80"/>
    <p:sldId id="358" r:id="rId81"/>
    <p:sldId id="360" r:id="rId82"/>
    <p:sldId id="449" r:id="rId83"/>
    <p:sldId id="382" r:id="rId84"/>
    <p:sldId id="361" r:id="rId85"/>
    <p:sldId id="440" r:id="rId86"/>
    <p:sldId id="471" r:id="rId87"/>
    <p:sldId id="472" r:id="rId88"/>
    <p:sldId id="497" r:id="rId89"/>
    <p:sldId id="491" r:id="rId90"/>
    <p:sldId id="282" r:id="rId91"/>
    <p:sldId id="321" r:id="rId92"/>
    <p:sldId id="316" r:id="rId9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6600"/>
    <a:srgbClr val="333399"/>
    <a:srgbClr val="000099"/>
    <a:srgbClr val="333300"/>
    <a:srgbClr val="003300"/>
    <a:srgbClr val="FFCC00"/>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296"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896"/>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slide" Target="slides/slide87.xml"/><Relationship Id="rId97"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6B8FA57C-40D1-4F52-A51C-70C0D513FFD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59395" name="Rectangle 3">
            <a:extLst>
              <a:ext uri="{FF2B5EF4-FFF2-40B4-BE49-F238E27FC236}">
                <a16:creationId xmlns:a16="http://schemas.microsoft.com/office/drawing/2014/main" id="{5FCC0614-6C3A-4A1A-A0F5-08A80FD72416}"/>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E80C812C-5626-4107-8D42-8FC4C73F6563}"/>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5">
            <a:extLst>
              <a:ext uri="{FF2B5EF4-FFF2-40B4-BE49-F238E27FC236}">
                <a16:creationId xmlns:a16="http://schemas.microsoft.com/office/drawing/2014/main" id="{83BC1B36-7507-4382-BC2D-B6F21F867A9A}"/>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8" name="Rectangle 6">
            <a:extLst>
              <a:ext uri="{FF2B5EF4-FFF2-40B4-BE49-F238E27FC236}">
                <a16:creationId xmlns:a16="http://schemas.microsoft.com/office/drawing/2014/main" id="{ABFFD101-1313-4B26-AB53-4612D43B9069}"/>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59399" name="Rectangle 7">
            <a:extLst>
              <a:ext uri="{FF2B5EF4-FFF2-40B4-BE49-F238E27FC236}">
                <a16:creationId xmlns:a16="http://schemas.microsoft.com/office/drawing/2014/main" id="{D5B2D53D-0639-4237-AEE5-B4D294AE1171}"/>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69B10F38-3B63-41AA-95FB-638EC329F779}"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4610531E-EF9C-4B4A-883C-22253B7FA47C}"/>
              </a:ext>
            </a:extLst>
          </p:cNvPr>
          <p:cNvSpPr>
            <a:spLocks noGrp="1" noRot="1" noChangeAspect="1" noChangeArrowheads="1" noTextEdit="1"/>
          </p:cNvSpPr>
          <p:nvPr>
            <p:ph type="sldImg"/>
          </p:nvPr>
        </p:nvSpPr>
        <p:spPr>
          <a:ln/>
        </p:spPr>
      </p:sp>
      <p:sp>
        <p:nvSpPr>
          <p:cNvPr id="5122" name="Notes Placeholder 2">
            <a:extLst>
              <a:ext uri="{FF2B5EF4-FFF2-40B4-BE49-F238E27FC236}">
                <a16:creationId xmlns:a16="http://schemas.microsoft.com/office/drawing/2014/main" id="{1D59C70A-4A83-499F-8D7F-E77F145B9E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A96ABA92-C259-4777-B89F-ED7076C5399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0AFDA57-0DEF-49C6-AAF4-24FBE135096E}" type="slidenum">
              <a:rPr lang="en-US" altLang="en-US" sz="1200"/>
              <a:pPr/>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180FD38B-9F10-44EE-84B9-003D448CF9A0}"/>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B0C036EC-8B38-4B17-9F3E-B8C81E88A31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BBE263AF-85E6-4EB8-8FC7-6B17A5910A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4CA9945-325F-4F23-8B14-FBFFC560FA57}" type="slidenum">
              <a:rPr lang="en-US" altLang="en-US" sz="1200"/>
              <a:pPr/>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249FDB25-2335-4B9B-A2EE-E8ECBBEC658B}"/>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F3BAE7AE-DF4D-4130-92F9-BE7145D673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1CD479E0-9B8C-4A67-8D11-BEA022AD37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E5AF0C3-63E5-45B6-916D-5C686BD6D46B}" type="slidenum">
              <a:rPr lang="en-US" altLang="en-US" sz="1200"/>
              <a:pPr/>
              <a:t>11</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F1B006D9-67BA-4C88-A343-203901A8E73D}"/>
              </a:ext>
            </a:extLst>
          </p:cNvPr>
          <p:cNvSpPr>
            <a:spLocks noGrp="1" noRot="1" noChangeAspect="1" noChangeArrowheads="1" noTextEdit="1"/>
          </p:cNvSpPr>
          <p:nvPr>
            <p:ph type="sldImg"/>
          </p:nvPr>
        </p:nvSpPr>
        <p:spPr>
          <a:ln/>
        </p:spPr>
      </p:sp>
      <p:sp>
        <p:nvSpPr>
          <p:cNvPr id="27650" name="Notes Placeholder 2">
            <a:extLst>
              <a:ext uri="{FF2B5EF4-FFF2-40B4-BE49-F238E27FC236}">
                <a16:creationId xmlns:a16="http://schemas.microsoft.com/office/drawing/2014/main" id="{9C96C83C-7C21-42DC-8B6C-92680CA14B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69F0532B-C4A4-423D-B1D5-7405963970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46A389E-D075-477C-ABFA-F4B9C3E38ABB}" type="slidenum">
              <a:rPr lang="en-US" altLang="en-US" sz="1200"/>
              <a:pPr/>
              <a:t>12</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8092B380-B409-4411-A9F6-9EF71EA4C92B}"/>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4D96EDA9-4680-45C8-A699-BF5DCD5235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E37043CF-2BF1-4799-8A6E-1141A16C17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BCFC1EB-71D5-42F4-B979-2CA8809D2331}" type="slidenum">
              <a:rPr lang="en-US" altLang="en-US" sz="1200"/>
              <a:pPr/>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6E5AE1F7-6829-4F9E-AB29-A8079B70DD15}"/>
              </a:ext>
            </a:extLst>
          </p:cNvPr>
          <p:cNvSpPr>
            <a:spLocks noGrp="1" noRot="1" noChangeAspect="1" noChangeArrowheads="1" noTextEdit="1"/>
          </p:cNvSpPr>
          <p:nvPr>
            <p:ph type="sldImg"/>
          </p:nvPr>
        </p:nvSpPr>
        <p:spPr>
          <a:ln/>
        </p:spPr>
      </p:sp>
      <p:sp>
        <p:nvSpPr>
          <p:cNvPr id="31746" name="Notes Placeholder 2">
            <a:extLst>
              <a:ext uri="{FF2B5EF4-FFF2-40B4-BE49-F238E27FC236}">
                <a16:creationId xmlns:a16="http://schemas.microsoft.com/office/drawing/2014/main" id="{2262333E-FFB0-4E03-A5A2-96534462398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127C39CC-3F4C-490E-9425-320B6B75CB0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6E3B173-ACB6-4476-B46D-93377695DC62}" type="slidenum">
              <a:rPr lang="en-US" altLang="en-US" sz="1200"/>
              <a:pPr/>
              <a:t>14</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03FABA36-C9CE-4AB9-9805-4E9BABE13244}"/>
              </a:ext>
            </a:extLst>
          </p:cNvPr>
          <p:cNvSpPr>
            <a:spLocks noGrp="1" noRot="1" noChangeAspect="1" noChangeArrowheads="1" noTextEdit="1"/>
          </p:cNvSpPr>
          <p:nvPr>
            <p:ph type="sldImg"/>
          </p:nvPr>
        </p:nvSpPr>
        <p:spPr>
          <a:ln/>
        </p:spPr>
      </p:sp>
      <p:sp>
        <p:nvSpPr>
          <p:cNvPr id="33794" name="Notes Placeholder 2">
            <a:extLst>
              <a:ext uri="{FF2B5EF4-FFF2-40B4-BE49-F238E27FC236}">
                <a16:creationId xmlns:a16="http://schemas.microsoft.com/office/drawing/2014/main" id="{0B27603C-90FD-44C4-A75C-035FC8D1328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50FCF4B2-AF85-4C13-8F72-28A76162BF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FB2E178-676F-4D2F-BDB3-079978C306C2}" type="slidenum">
              <a:rPr lang="en-US" altLang="en-US" sz="1200"/>
              <a:pPr/>
              <a:t>15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5075D51A-E29F-44AE-8A9A-1D4D27C45DE6}"/>
              </a:ext>
            </a:extLst>
          </p:cNvPr>
          <p:cNvSpPr>
            <a:spLocks noGrp="1" noRot="1" noChangeAspect="1" noChangeArrowheads="1" noTextEdit="1"/>
          </p:cNvSpPr>
          <p:nvPr>
            <p:ph type="sldImg"/>
          </p:nvPr>
        </p:nvSpPr>
        <p:spPr>
          <a:ln/>
        </p:spPr>
      </p:sp>
      <p:sp>
        <p:nvSpPr>
          <p:cNvPr id="35842" name="Notes Placeholder 2">
            <a:extLst>
              <a:ext uri="{FF2B5EF4-FFF2-40B4-BE49-F238E27FC236}">
                <a16:creationId xmlns:a16="http://schemas.microsoft.com/office/drawing/2014/main" id="{ACD48B7E-77D1-4D4B-800E-B7BE40A666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7CDDDADC-57DE-49CA-B3F6-8B861D885A1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0E72506-EEED-425C-BF07-FF8727345682}" type="slidenum">
              <a:rPr lang="en-US" altLang="en-US" sz="1200"/>
              <a:pPr/>
              <a:t>16</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AEE00200-0C7A-4EEB-888B-45E8D45EB67F}"/>
              </a:ext>
            </a:extLst>
          </p:cNvPr>
          <p:cNvSpPr>
            <a:spLocks noGrp="1" noRot="1" noChangeAspect="1" noChangeArrowheads="1" noTextEdit="1"/>
          </p:cNvSpPr>
          <p:nvPr>
            <p:ph type="sldImg"/>
          </p:nvPr>
        </p:nvSpPr>
        <p:spPr>
          <a:ln/>
        </p:spPr>
      </p:sp>
      <p:sp>
        <p:nvSpPr>
          <p:cNvPr id="37890" name="Notes Placeholder 2">
            <a:extLst>
              <a:ext uri="{FF2B5EF4-FFF2-40B4-BE49-F238E27FC236}">
                <a16:creationId xmlns:a16="http://schemas.microsoft.com/office/drawing/2014/main" id="{A1AD61C6-C5F0-4DFF-9219-035513A68C1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39145039-BE6B-4573-8280-F1354FF66BB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2E93871-9A35-4E27-8947-904A4BC80B32}" type="slidenum">
              <a:rPr lang="en-US" altLang="en-US" sz="1200"/>
              <a:pPr/>
              <a:t>17</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030E8CC7-7439-4928-BE6E-AF62AAC726EC}"/>
              </a:ext>
            </a:extLst>
          </p:cNvPr>
          <p:cNvSpPr>
            <a:spLocks noGrp="1" noRot="1" noChangeAspect="1" noChangeArrowheads="1" noTextEdit="1"/>
          </p:cNvSpPr>
          <p:nvPr>
            <p:ph type="sldImg"/>
          </p:nvPr>
        </p:nvSpPr>
        <p:spPr>
          <a:ln/>
        </p:spPr>
      </p:sp>
      <p:sp>
        <p:nvSpPr>
          <p:cNvPr id="39938" name="Notes Placeholder 2">
            <a:extLst>
              <a:ext uri="{FF2B5EF4-FFF2-40B4-BE49-F238E27FC236}">
                <a16:creationId xmlns:a16="http://schemas.microsoft.com/office/drawing/2014/main" id="{D0E90174-1356-449B-8388-B2283182AD5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8ABF6814-E7D9-4A1B-A335-B00A377D1CA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5ACE4CA-0554-4BA7-A86E-9CE4BD5FC458}" type="slidenum">
              <a:rPr lang="en-US" altLang="en-US" sz="1200"/>
              <a:pPr/>
              <a:t>18</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D0036597-DF6B-4F0A-8B96-9AC66AF72AD6}"/>
              </a:ext>
            </a:extLst>
          </p:cNvPr>
          <p:cNvSpPr>
            <a:spLocks noGrp="1" noRot="1" noChangeAspect="1" noChangeArrowheads="1" noTextEdit="1"/>
          </p:cNvSpPr>
          <p:nvPr>
            <p:ph type="sldImg"/>
          </p:nvPr>
        </p:nvSpPr>
        <p:spPr>
          <a:ln/>
        </p:spPr>
      </p:sp>
      <p:sp>
        <p:nvSpPr>
          <p:cNvPr id="41986" name="Notes Placeholder 2">
            <a:extLst>
              <a:ext uri="{FF2B5EF4-FFF2-40B4-BE49-F238E27FC236}">
                <a16:creationId xmlns:a16="http://schemas.microsoft.com/office/drawing/2014/main" id="{5D4C0A75-F79C-4792-8977-7789C3CE4B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8FB67FDB-D105-4306-BE7F-5C4D42C2E7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79CE8FA-4E7C-4D64-BCEB-961466FF5058}" type="slidenum">
              <a:rPr lang="en-US" altLang="en-US" sz="1200"/>
              <a:pPr/>
              <a:t>19</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1F590325-7333-40D4-A42D-9C135936CF4F}"/>
              </a:ext>
            </a:extLst>
          </p:cNvPr>
          <p:cNvSpPr>
            <a:spLocks noGrp="1" noRot="1" noChangeAspect="1" noChangeArrowheads="1" noTextEdit="1"/>
          </p:cNvSpPr>
          <p:nvPr>
            <p:ph type="sldImg"/>
          </p:nvPr>
        </p:nvSpPr>
        <p:spPr>
          <a:ln/>
        </p:spPr>
      </p:sp>
      <p:sp>
        <p:nvSpPr>
          <p:cNvPr id="7170" name="Notes Placeholder 2">
            <a:extLst>
              <a:ext uri="{FF2B5EF4-FFF2-40B4-BE49-F238E27FC236}">
                <a16:creationId xmlns:a16="http://schemas.microsoft.com/office/drawing/2014/main" id="{D5AF1B67-DCF8-467F-988D-A4937D70A9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78E89F23-8C36-490B-A9E4-18B01C82A3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29BF403-3F59-4C43-B199-4129CF639154}" type="slidenum">
              <a:rPr lang="en-US" altLang="en-US" sz="1200"/>
              <a:pPr/>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D0036597-DF6B-4F0A-8B96-9AC66AF72AD6}"/>
              </a:ext>
            </a:extLst>
          </p:cNvPr>
          <p:cNvSpPr>
            <a:spLocks noGrp="1" noRot="1" noChangeAspect="1" noChangeArrowheads="1" noTextEdit="1"/>
          </p:cNvSpPr>
          <p:nvPr>
            <p:ph type="sldImg"/>
          </p:nvPr>
        </p:nvSpPr>
        <p:spPr>
          <a:ln/>
        </p:spPr>
      </p:sp>
      <p:sp>
        <p:nvSpPr>
          <p:cNvPr id="41986" name="Notes Placeholder 2">
            <a:extLst>
              <a:ext uri="{FF2B5EF4-FFF2-40B4-BE49-F238E27FC236}">
                <a16:creationId xmlns:a16="http://schemas.microsoft.com/office/drawing/2014/main" id="{5D4C0A75-F79C-4792-8977-7789C3CE4B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8FB67FDB-D105-4306-BE7F-5C4D42C2E7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79CE8FA-4E7C-4D64-BCEB-961466FF5058}" type="slidenum">
              <a:rPr lang="en-US" altLang="en-US" sz="1200"/>
              <a:pPr/>
              <a:t>20</a:t>
            </a:fld>
            <a:endParaRPr lang="en-US" altLang="en-US" sz="1200"/>
          </a:p>
        </p:txBody>
      </p:sp>
    </p:spTree>
    <p:extLst>
      <p:ext uri="{BB962C8B-B14F-4D97-AF65-F5344CB8AC3E}">
        <p14:creationId xmlns:p14="http://schemas.microsoft.com/office/powerpoint/2010/main" val="38533994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5477E0A5-35AA-4A14-B738-F00B07BE856A}"/>
              </a:ext>
            </a:extLst>
          </p:cNvPr>
          <p:cNvSpPr>
            <a:spLocks noGrp="1" noRot="1" noChangeAspect="1" noChangeArrowheads="1" noTextEdit="1"/>
          </p:cNvSpPr>
          <p:nvPr>
            <p:ph type="sldImg"/>
          </p:nvPr>
        </p:nvSpPr>
        <p:spPr>
          <a:ln/>
        </p:spPr>
      </p:sp>
      <p:sp>
        <p:nvSpPr>
          <p:cNvPr id="44034" name="Notes Placeholder 2">
            <a:extLst>
              <a:ext uri="{FF2B5EF4-FFF2-40B4-BE49-F238E27FC236}">
                <a16:creationId xmlns:a16="http://schemas.microsoft.com/office/drawing/2014/main" id="{8072E6EF-AF23-49F6-BEB0-69D9726091C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B118D702-04FD-45AA-8DB1-2DCB9BA1382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4070B0B-3B50-4584-90CB-75DB73904F6F}" type="slidenum">
              <a:rPr lang="en-US" altLang="en-US" sz="1200"/>
              <a:pPr/>
              <a:t>21</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6F9C3B02-8AEB-426B-A871-453DF49735DC}"/>
              </a:ext>
            </a:extLst>
          </p:cNvPr>
          <p:cNvSpPr>
            <a:spLocks noGrp="1" noRot="1" noChangeAspect="1" noChangeArrowheads="1" noTextEdit="1"/>
          </p:cNvSpPr>
          <p:nvPr>
            <p:ph type="sldImg"/>
          </p:nvPr>
        </p:nvSpPr>
        <p:spPr>
          <a:solidFill>
            <a:srgbClr val="FFFFFF"/>
          </a:solidFill>
          <a:ln/>
        </p:spPr>
      </p:sp>
      <p:sp>
        <p:nvSpPr>
          <p:cNvPr id="46082" name="Notes Placeholder 2">
            <a:extLst>
              <a:ext uri="{FF2B5EF4-FFF2-40B4-BE49-F238E27FC236}">
                <a16:creationId xmlns:a16="http://schemas.microsoft.com/office/drawing/2014/main" id="{84363588-EEA6-4C14-A4EC-46064697E903}"/>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BE3E35BE-5A60-4368-92E9-BFF962F7166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2C9FE15-AA14-442E-836F-D7ED4D98908E}" type="slidenum">
              <a:rPr lang="en-US" altLang="en-US" sz="1200"/>
              <a:pPr algn="r" eaLnBrk="1" hangingPunct="1"/>
              <a:t>22</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7B86FF6F-9240-48F3-B578-4B0992BD1CA5}"/>
              </a:ext>
            </a:extLst>
          </p:cNvPr>
          <p:cNvSpPr>
            <a:spLocks noGrp="1" noRot="1" noChangeAspect="1" noChangeArrowheads="1" noTextEdit="1"/>
          </p:cNvSpPr>
          <p:nvPr>
            <p:ph type="sldImg"/>
          </p:nvPr>
        </p:nvSpPr>
        <p:spPr>
          <a:ln/>
        </p:spPr>
      </p:sp>
      <p:sp>
        <p:nvSpPr>
          <p:cNvPr id="48130" name="Notes Placeholder 2">
            <a:extLst>
              <a:ext uri="{FF2B5EF4-FFF2-40B4-BE49-F238E27FC236}">
                <a16:creationId xmlns:a16="http://schemas.microsoft.com/office/drawing/2014/main" id="{682FA92E-8640-4E69-8FB3-96ECB537CE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B4B00774-20EB-4193-9DB1-52138EE6844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2C39A08-8244-4990-8BEF-8D691CC93A17}" type="slidenum">
              <a:rPr lang="en-US" altLang="en-US" sz="1200"/>
              <a:pPr/>
              <a:t>23</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701CCA05-37EB-4823-9AC5-0BF4E20A6E2E}"/>
              </a:ext>
            </a:extLst>
          </p:cNvPr>
          <p:cNvSpPr>
            <a:spLocks noGrp="1" noRot="1" noChangeAspect="1" noChangeArrowheads="1" noTextEdit="1"/>
          </p:cNvSpPr>
          <p:nvPr>
            <p:ph type="sldImg"/>
          </p:nvPr>
        </p:nvSpPr>
        <p:spPr>
          <a:ln/>
        </p:spPr>
      </p:sp>
      <p:sp>
        <p:nvSpPr>
          <p:cNvPr id="50178" name="Notes Placeholder 2">
            <a:extLst>
              <a:ext uri="{FF2B5EF4-FFF2-40B4-BE49-F238E27FC236}">
                <a16:creationId xmlns:a16="http://schemas.microsoft.com/office/drawing/2014/main" id="{310E2F17-30E8-4FAF-912C-A45FDCF7F8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8215517E-BEBB-473D-A21C-7AF926B0E67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E615D54-D42B-4F5B-B765-0003ED236E8E}" type="slidenum">
              <a:rPr lang="en-US" altLang="en-US" sz="1200"/>
              <a:pPr/>
              <a:t>24</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1D86A954-EA08-480D-A90F-D79CBD55F930}"/>
              </a:ext>
            </a:extLst>
          </p:cNvPr>
          <p:cNvSpPr>
            <a:spLocks noGrp="1" noRot="1" noChangeAspect="1" noChangeArrowheads="1" noTextEdit="1"/>
          </p:cNvSpPr>
          <p:nvPr>
            <p:ph type="sldImg"/>
          </p:nvPr>
        </p:nvSpPr>
        <p:spPr>
          <a:ln/>
        </p:spPr>
      </p:sp>
      <p:sp>
        <p:nvSpPr>
          <p:cNvPr id="52226" name="Notes Placeholder 2">
            <a:extLst>
              <a:ext uri="{FF2B5EF4-FFF2-40B4-BE49-F238E27FC236}">
                <a16:creationId xmlns:a16="http://schemas.microsoft.com/office/drawing/2014/main" id="{E2B499E4-3C71-4229-B512-386492CE1A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B2F7A1A3-4B3B-456A-A4D7-A97521EFE0A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1EC8C1D-5D9A-431D-9655-DC291D21005C}" type="slidenum">
              <a:rPr lang="en-US" altLang="en-US" sz="1200"/>
              <a:pPr/>
              <a:t>25</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a:extLst>
              <a:ext uri="{FF2B5EF4-FFF2-40B4-BE49-F238E27FC236}">
                <a16:creationId xmlns:a16="http://schemas.microsoft.com/office/drawing/2014/main" id="{4286637F-C299-49AC-A4C6-E986B54C298B}"/>
              </a:ext>
            </a:extLst>
          </p:cNvPr>
          <p:cNvSpPr>
            <a:spLocks noGrp="1" noRot="1" noChangeAspect="1" noChangeArrowheads="1" noTextEdit="1"/>
          </p:cNvSpPr>
          <p:nvPr>
            <p:ph type="sldImg"/>
          </p:nvPr>
        </p:nvSpPr>
        <p:spPr>
          <a:ln/>
        </p:spPr>
      </p:sp>
      <p:sp>
        <p:nvSpPr>
          <p:cNvPr id="54274" name="Notes Placeholder 2">
            <a:extLst>
              <a:ext uri="{FF2B5EF4-FFF2-40B4-BE49-F238E27FC236}">
                <a16:creationId xmlns:a16="http://schemas.microsoft.com/office/drawing/2014/main" id="{9B50AC16-6601-4EC4-A818-4385D96682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4275" name="Slide Number Placeholder 3">
            <a:extLst>
              <a:ext uri="{FF2B5EF4-FFF2-40B4-BE49-F238E27FC236}">
                <a16:creationId xmlns:a16="http://schemas.microsoft.com/office/drawing/2014/main" id="{FA85E43A-B33F-4105-8394-29814D528B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C853A38-0AC3-4F70-8641-EDCFC97AE8FD}" type="slidenum">
              <a:rPr lang="en-US" altLang="en-US" sz="1200"/>
              <a:pPr/>
              <a:t>26</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FE8DB12C-91DA-4441-855B-2A6DF6861B5D}"/>
              </a:ext>
            </a:extLst>
          </p:cNvPr>
          <p:cNvSpPr>
            <a:spLocks noGrp="1" noRot="1" noChangeAspect="1" noChangeArrowheads="1" noTextEdit="1"/>
          </p:cNvSpPr>
          <p:nvPr>
            <p:ph type="sldImg"/>
          </p:nvPr>
        </p:nvSpPr>
        <p:spPr>
          <a:ln/>
        </p:spPr>
      </p:sp>
      <p:sp>
        <p:nvSpPr>
          <p:cNvPr id="56322" name="Notes Placeholder 2">
            <a:extLst>
              <a:ext uri="{FF2B5EF4-FFF2-40B4-BE49-F238E27FC236}">
                <a16:creationId xmlns:a16="http://schemas.microsoft.com/office/drawing/2014/main" id="{FD1D3CD6-4C52-4B29-BEA5-8B0EF342A2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6323" name="Slide Number Placeholder 3">
            <a:extLst>
              <a:ext uri="{FF2B5EF4-FFF2-40B4-BE49-F238E27FC236}">
                <a16:creationId xmlns:a16="http://schemas.microsoft.com/office/drawing/2014/main" id="{417C2CC4-4549-4AAB-900A-CCBD0AB331E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B9BC812-968C-4E92-9FF8-959FB55B425C}" type="slidenum">
              <a:rPr lang="en-US" altLang="en-US" sz="1200"/>
              <a:pPr algn="r" eaLnBrk="1" hangingPunct="1"/>
              <a:t>27</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65B4936F-BFC0-44AE-BD18-88CB7A772408}"/>
              </a:ext>
            </a:extLst>
          </p:cNvPr>
          <p:cNvSpPr>
            <a:spLocks noGrp="1" noRot="1" noChangeAspect="1" noChangeArrowheads="1" noTextEdit="1"/>
          </p:cNvSpPr>
          <p:nvPr>
            <p:ph type="sldImg"/>
          </p:nvPr>
        </p:nvSpPr>
        <p:spPr>
          <a:solidFill>
            <a:srgbClr val="FFFFFF"/>
          </a:solidFill>
          <a:ln/>
        </p:spPr>
      </p:sp>
      <p:sp>
        <p:nvSpPr>
          <p:cNvPr id="58370" name="Notes Placeholder 2">
            <a:extLst>
              <a:ext uri="{FF2B5EF4-FFF2-40B4-BE49-F238E27FC236}">
                <a16:creationId xmlns:a16="http://schemas.microsoft.com/office/drawing/2014/main" id="{14ABBB98-5802-43C0-B1E1-D14520ECED4C}"/>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58371" name="Slide Number Placeholder 3">
            <a:extLst>
              <a:ext uri="{FF2B5EF4-FFF2-40B4-BE49-F238E27FC236}">
                <a16:creationId xmlns:a16="http://schemas.microsoft.com/office/drawing/2014/main" id="{F9C59948-747B-43A1-A7EE-857246B43B0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4BD57C10-31CF-4AA5-BB4E-6F4F0B01346F}" type="slidenum">
              <a:rPr lang="en-US" altLang="en-US" sz="1200"/>
              <a:pPr algn="r" eaLnBrk="1" hangingPunct="1"/>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EE2C3029-9D64-4E61-B6A8-84B60238368C}"/>
              </a:ext>
            </a:extLst>
          </p:cNvPr>
          <p:cNvSpPr>
            <a:spLocks noGrp="1" noRot="1" noChangeAspect="1" noChangeArrowheads="1" noTextEdit="1"/>
          </p:cNvSpPr>
          <p:nvPr>
            <p:ph type="sldImg"/>
          </p:nvPr>
        </p:nvSpPr>
        <p:spPr>
          <a:ln/>
        </p:spPr>
      </p:sp>
      <p:sp>
        <p:nvSpPr>
          <p:cNvPr id="60418" name="Notes Placeholder 2">
            <a:extLst>
              <a:ext uri="{FF2B5EF4-FFF2-40B4-BE49-F238E27FC236}">
                <a16:creationId xmlns:a16="http://schemas.microsoft.com/office/drawing/2014/main" id="{AD304894-1985-4980-9663-F53B857C9C2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04E6F693-6F29-4EFD-95D9-680BF61C65B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AAD7EA0-2C99-4E0B-885E-6250F2B2D674}" type="slidenum">
              <a:rPr lang="en-US" altLang="en-US" sz="1200"/>
              <a:pPr/>
              <a:t>29</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C49265B5-CFDD-4C02-A381-E4464E3111D7}"/>
              </a:ext>
            </a:extLst>
          </p:cNvPr>
          <p:cNvSpPr>
            <a:spLocks noGrp="1" noRot="1" noChangeAspect="1" noChangeArrowheads="1" noTextEdit="1"/>
          </p:cNvSpPr>
          <p:nvPr>
            <p:ph type="sldImg"/>
          </p:nvPr>
        </p:nvSpPr>
        <p:spPr>
          <a:ln/>
        </p:spPr>
      </p:sp>
      <p:sp>
        <p:nvSpPr>
          <p:cNvPr id="9218" name="Notes Placeholder 2">
            <a:extLst>
              <a:ext uri="{FF2B5EF4-FFF2-40B4-BE49-F238E27FC236}">
                <a16:creationId xmlns:a16="http://schemas.microsoft.com/office/drawing/2014/main" id="{00D23417-045B-493C-ACA8-044A12DC06C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6BA69E4B-5478-4C59-A846-41DB7BED200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E530CFB-69B6-4AF7-9303-AF3A3AE1328E}" type="slidenum">
              <a:rPr lang="en-US" altLang="en-US" sz="1200"/>
              <a:pPr/>
              <a:t>3</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8F19A019-9954-449C-A71D-34BE5F0BA435}"/>
              </a:ext>
            </a:extLst>
          </p:cNvPr>
          <p:cNvSpPr>
            <a:spLocks noGrp="1" noRot="1" noChangeAspect="1" noChangeArrowheads="1" noTextEdit="1"/>
          </p:cNvSpPr>
          <p:nvPr>
            <p:ph type="sldImg"/>
          </p:nvPr>
        </p:nvSpPr>
        <p:spPr>
          <a:ln/>
        </p:spPr>
      </p:sp>
      <p:sp>
        <p:nvSpPr>
          <p:cNvPr id="62466" name="Notes Placeholder 2">
            <a:extLst>
              <a:ext uri="{FF2B5EF4-FFF2-40B4-BE49-F238E27FC236}">
                <a16:creationId xmlns:a16="http://schemas.microsoft.com/office/drawing/2014/main" id="{CD0733BD-2C19-451C-BE4D-BCD8FFCF75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2467" name="Slide Number Placeholder 3">
            <a:extLst>
              <a:ext uri="{FF2B5EF4-FFF2-40B4-BE49-F238E27FC236}">
                <a16:creationId xmlns:a16="http://schemas.microsoft.com/office/drawing/2014/main" id="{0348C91D-C4BE-47A5-9051-080416A6D0F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CCB0657-38C2-49BB-A794-3CA30AEE3038}" type="slidenum">
              <a:rPr lang="en-US" altLang="en-US" sz="1200"/>
              <a:pPr/>
              <a:t>30</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A7A4CE80-836F-4AA9-8245-C284FB636F36}"/>
              </a:ext>
            </a:extLst>
          </p:cNvPr>
          <p:cNvSpPr>
            <a:spLocks noGrp="1" noRot="1" noChangeAspect="1" noChangeArrowheads="1" noTextEdit="1"/>
          </p:cNvSpPr>
          <p:nvPr>
            <p:ph type="sldImg"/>
          </p:nvPr>
        </p:nvSpPr>
        <p:spPr>
          <a:ln/>
        </p:spPr>
      </p:sp>
      <p:sp>
        <p:nvSpPr>
          <p:cNvPr id="64514" name="Notes Placeholder 2">
            <a:extLst>
              <a:ext uri="{FF2B5EF4-FFF2-40B4-BE49-F238E27FC236}">
                <a16:creationId xmlns:a16="http://schemas.microsoft.com/office/drawing/2014/main" id="{0BA6AC03-6F18-4E7F-9F83-D426E8D013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C58240F9-1C6E-4051-A25E-343347B899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E492404-7512-4259-9B72-1550A933E7F8}" type="slidenum">
              <a:rPr lang="en-US" altLang="en-US" sz="1200"/>
              <a:pPr/>
              <a:t>31</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6F0920FB-CD6F-4270-AA8F-36234FD83928}"/>
              </a:ext>
            </a:extLst>
          </p:cNvPr>
          <p:cNvSpPr>
            <a:spLocks noGrp="1" noRot="1" noChangeAspect="1" noChangeArrowheads="1" noTextEdit="1"/>
          </p:cNvSpPr>
          <p:nvPr>
            <p:ph type="sldImg"/>
          </p:nvPr>
        </p:nvSpPr>
        <p:spPr>
          <a:ln/>
        </p:spPr>
      </p:sp>
      <p:sp>
        <p:nvSpPr>
          <p:cNvPr id="66562" name="Notes Placeholder 2">
            <a:extLst>
              <a:ext uri="{FF2B5EF4-FFF2-40B4-BE49-F238E27FC236}">
                <a16:creationId xmlns:a16="http://schemas.microsoft.com/office/drawing/2014/main" id="{0F6E3568-520B-4452-B9D9-94F4DC8A72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6563" name="Slide Number Placeholder 3">
            <a:extLst>
              <a:ext uri="{FF2B5EF4-FFF2-40B4-BE49-F238E27FC236}">
                <a16:creationId xmlns:a16="http://schemas.microsoft.com/office/drawing/2014/main" id="{209D3977-B708-4E3D-8E0B-2EC2FFCE8C7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72124C8-E050-4160-9B9F-B4AA8C421B91}" type="slidenum">
              <a:rPr lang="en-US" altLang="en-US" sz="1200"/>
              <a:pPr/>
              <a:t>32</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A4159002-1655-4A5E-A133-A21383D56BC8}"/>
              </a:ext>
            </a:extLst>
          </p:cNvPr>
          <p:cNvSpPr>
            <a:spLocks noGrp="1" noRot="1" noChangeAspect="1" noChangeArrowheads="1" noTextEdit="1"/>
          </p:cNvSpPr>
          <p:nvPr>
            <p:ph type="sldImg"/>
          </p:nvPr>
        </p:nvSpPr>
        <p:spPr>
          <a:ln/>
        </p:spPr>
      </p:sp>
      <p:sp>
        <p:nvSpPr>
          <p:cNvPr id="72706" name="Notes Placeholder 2">
            <a:extLst>
              <a:ext uri="{FF2B5EF4-FFF2-40B4-BE49-F238E27FC236}">
                <a16:creationId xmlns:a16="http://schemas.microsoft.com/office/drawing/2014/main" id="{AD4C5A60-C7B0-4453-BCFF-B3BD37F3FE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2707" name="Slide Number Placeholder 3">
            <a:extLst>
              <a:ext uri="{FF2B5EF4-FFF2-40B4-BE49-F238E27FC236}">
                <a16:creationId xmlns:a16="http://schemas.microsoft.com/office/drawing/2014/main" id="{EA52A4F1-D1DF-472D-8E67-54D2076D086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6F454A7-5BDB-4DCD-85BC-978BF5B9ED3C}" type="slidenum">
              <a:rPr lang="en-US" altLang="en-US" sz="1200"/>
              <a:pPr/>
              <a:t>33</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96BC0493-AE14-47BC-B660-7A22FF62C0BB}"/>
              </a:ext>
            </a:extLst>
          </p:cNvPr>
          <p:cNvSpPr>
            <a:spLocks noGrp="1" noRot="1" noChangeAspect="1" noChangeArrowheads="1" noTextEdit="1"/>
          </p:cNvSpPr>
          <p:nvPr>
            <p:ph type="sldImg"/>
          </p:nvPr>
        </p:nvSpPr>
        <p:spPr>
          <a:ln/>
        </p:spPr>
      </p:sp>
      <p:sp>
        <p:nvSpPr>
          <p:cNvPr id="74754" name="Notes Placeholder 2">
            <a:extLst>
              <a:ext uri="{FF2B5EF4-FFF2-40B4-BE49-F238E27FC236}">
                <a16:creationId xmlns:a16="http://schemas.microsoft.com/office/drawing/2014/main" id="{AB1CBA21-B95F-417F-A0AB-3FCD2A7896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4755" name="Slide Number Placeholder 3">
            <a:extLst>
              <a:ext uri="{FF2B5EF4-FFF2-40B4-BE49-F238E27FC236}">
                <a16:creationId xmlns:a16="http://schemas.microsoft.com/office/drawing/2014/main" id="{C92FDD2C-5DFA-4AD1-B563-B427CFE0BB2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393FAC3-2DAA-44BC-8C91-8BCEFF31ED6C}" type="slidenum">
              <a:rPr lang="en-US" altLang="en-US" sz="1200"/>
              <a:pPr/>
              <a:t>34</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A7F87B57-1721-4AE2-9AE7-5BCE704A397C}"/>
              </a:ext>
            </a:extLst>
          </p:cNvPr>
          <p:cNvSpPr>
            <a:spLocks noGrp="1" noRot="1" noChangeAspect="1" noChangeArrowheads="1" noTextEdit="1"/>
          </p:cNvSpPr>
          <p:nvPr>
            <p:ph type="sldImg"/>
          </p:nvPr>
        </p:nvSpPr>
        <p:spPr>
          <a:ln/>
        </p:spPr>
      </p:sp>
      <p:sp>
        <p:nvSpPr>
          <p:cNvPr id="76802" name="Notes Placeholder 2">
            <a:extLst>
              <a:ext uri="{FF2B5EF4-FFF2-40B4-BE49-F238E27FC236}">
                <a16:creationId xmlns:a16="http://schemas.microsoft.com/office/drawing/2014/main" id="{AF47F2A6-D9A9-4488-AC78-0C8F5B561A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1B4DF7F2-BBEC-4A97-959F-7B4AA14B397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DA8AC45-91A5-42B3-BE35-7D9F3AAF5BE4}" type="slidenum">
              <a:rPr lang="en-US" altLang="en-US" sz="1200"/>
              <a:pPr/>
              <a:t>35</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DD085148-B217-421F-A84E-87D48E77DA17}"/>
              </a:ext>
            </a:extLst>
          </p:cNvPr>
          <p:cNvSpPr>
            <a:spLocks noGrp="1" noRot="1" noChangeAspect="1" noChangeArrowheads="1" noTextEdit="1"/>
          </p:cNvSpPr>
          <p:nvPr>
            <p:ph type="sldImg"/>
          </p:nvPr>
        </p:nvSpPr>
        <p:spPr>
          <a:ln/>
        </p:spPr>
      </p:sp>
      <p:sp>
        <p:nvSpPr>
          <p:cNvPr id="78850" name="Notes Placeholder 2">
            <a:extLst>
              <a:ext uri="{FF2B5EF4-FFF2-40B4-BE49-F238E27FC236}">
                <a16:creationId xmlns:a16="http://schemas.microsoft.com/office/drawing/2014/main" id="{CE7D2ABD-3802-4BE8-9629-6F72E61AAC4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8851" name="Slide Number Placeholder 3">
            <a:extLst>
              <a:ext uri="{FF2B5EF4-FFF2-40B4-BE49-F238E27FC236}">
                <a16:creationId xmlns:a16="http://schemas.microsoft.com/office/drawing/2014/main" id="{A83C60BE-3BD2-4895-8C4B-878C6CF93B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C799C36-9BCA-4284-994E-B4DF6A14658C}" type="slidenum">
              <a:rPr lang="en-US" altLang="en-US" sz="1200"/>
              <a:pPr/>
              <a:t>36</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D2C3B580-D272-472F-87B8-90A9F0ED13D6}"/>
              </a:ext>
            </a:extLst>
          </p:cNvPr>
          <p:cNvSpPr>
            <a:spLocks noGrp="1" noRot="1" noChangeAspect="1" noChangeArrowheads="1" noTextEdit="1"/>
          </p:cNvSpPr>
          <p:nvPr>
            <p:ph type="sldImg"/>
          </p:nvPr>
        </p:nvSpPr>
        <p:spPr>
          <a:ln/>
        </p:spPr>
      </p:sp>
      <p:sp>
        <p:nvSpPr>
          <p:cNvPr id="80898" name="Notes Placeholder 2">
            <a:extLst>
              <a:ext uri="{FF2B5EF4-FFF2-40B4-BE49-F238E27FC236}">
                <a16:creationId xmlns:a16="http://schemas.microsoft.com/office/drawing/2014/main" id="{3D9BB15A-E98C-44B9-BB19-B8DA626AE8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DFB5A9FF-E59C-48A6-A990-2390B52645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E686716-08E2-4ACF-9D6E-4CC66E51E22B}" type="slidenum">
              <a:rPr lang="en-US" altLang="en-US" sz="1200"/>
              <a:pPr/>
              <a:t>37</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5EDCB897-4642-4EC7-A1D4-4C17A6870EC4}"/>
              </a:ext>
            </a:extLst>
          </p:cNvPr>
          <p:cNvSpPr>
            <a:spLocks noGrp="1" noRot="1" noChangeAspect="1" noChangeArrowheads="1" noTextEdit="1"/>
          </p:cNvSpPr>
          <p:nvPr>
            <p:ph type="sldImg"/>
          </p:nvPr>
        </p:nvSpPr>
        <p:spPr>
          <a:ln/>
        </p:spPr>
      </p:sp>
      <p:sp>
        <p:nvSpPr>
          <p:cNvPr id="82946" name="Notes Placeholder 2">
            <a:extLst>
              <a:ext uri="{FF2B5EF4-FFF2-40B4-BE49-F238E27FC236}">
                <a16:creationId xmlns:a16="http://schemas.microsoft.com/office/drawing/2014/main" id="{BDC80E1F-0925-4359-87B5-F7D4A2135C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42FC0FB4-2A11-48DB-9404-6AB8724659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5D072D4-0DC0-46F9-B898-83C9F2C50ADF}" type="slidenum">
              <a:rPr lang="en-US" altLang="en-US" sz="1200"/>
              <a:pPr/>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378CB30E-BA8E-4494-BC8A-79D0CF7FCA1B}"/>
              </a:ext>
            </a:extLst>
          </p:cNvPr>
          <p:cNvSpPr>
            <a:spLocks noGrp="1" noRot="1" noChangeAspect="1" noChangeArrowheads="1" noTextEdit="1"/>
          </p:cNvSpPr>
          <p:nvPr>
            <p:ph type="sldImg"/>
          </p:nvPr>
        </p:nvSpPr>
        <p:spPr>
          <a:ln/>
        </p:spPr>
      </p:sp>
      <p:sp>
        <p:nvSpPr>
          <p:cNvPr id="84994" name="Notes Placeholder 2">
            <a:extLst>
              <a:ext uri="{FF2B5EF4-FFF2-40B4-BE49-F238E27FC236}">
                <a16:creationId xmlns:a16="http://schemas.microsoft.com/office/drawing/2014/main" id="{07B2E605-816D-4126-A8F9-66C58A0D0C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4995" name="Slide Number Placeholder 3">
            <a:extLst>
              <a:ext uri="{FF2B5EF4-FFF2-40B4-BE49-F238E27FC236}">
                <a16:creationId xmlns:a16="http://schemas.microsoft.com/office/drawing/2014/main" id="{F9C75A65-DC50-4515-AE51-A696F1CED0E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81F982F-3CB9-4F63-9E12-1FDFA66C3FAB}" type="slidenum">
              <a:rPr lang="en-US" altLang="en-US" sz="1200"/>
              <a:pPr/>
              <a:t>39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2085843C-EEB2-4508-A3D3-7309CC159983}"/>
              </a:ext>
            </a:extLst>
          </p:cNvPr>
          <p:cNvSpPr>
            <a:spLocks noGrp="1" noRot="1" noChangeAspect="1" noChangeArrowheads="1" noTextEdit="1"/>
          </p:cNvSpPr>
          <p:nvPr>
            <p:ph type="sldImg"/>
          </p:nvPr>
        </p:nvSpPr>
        <p:spPr>
          <a:ln/>
        </p:spPr>
      </p:sp>
      <p:sp>
        <p:nvSpPr>
          <p:cNvPr id="11266" name="Notes Placeholder 2">
            <a:extLst>
              <a:ext uri="{FF2B5EF4-FFF2-40B4-BE49-F238E27FC236}">
                <a16:creationId xmlns:a16="http://schemas.microsoft.com/office/drawing/2014/main" id="{0683E022-CF36-4718-BDF0-D6F14F02C73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86468668-EEB7-4034-8B1E-C2BB3A5B4E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06F8428-FE00-4C0C-986C-3EB3C425E87F}" type="slidenum">
              <a:rPr lang="en-US" altLang="en-US" sz="1200"/>
              <a:pPr/>
              <a:t>4</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a:extLst>
              <a:ext uri="{FF2B5EF4-FFF2-40B4-BE49-F238E27FC236}">
                <a16:creationId xmlns:a16="http://schemas.microsoft.com/office/drawing/2014/main" id="{E862C575-8E15-4271-898E-CD7493B438F6}"/>
              </a:ext>
            </a:extLst>
          </p:cNvPr>
          <p:cNvSpPr>
            <a:spLocks noGrp="1" noRot="1" noChangeAspect="1" noChangeArrowheads="1" noTextEdit="1"/>
          </p:cNvSpPr>
          <p:nvPr>
            <p:ph type="sldImg"/>
          </p:nvPr>
        </p:nvSpPr>
        <p:spPr>
          <a:ln/>
        </p:spPr>
      </p:sp>
      <p:sp>
        <p:nvSpPr>
          <p:cNvPr id="87042" name="Notes Placeholder 2">
            <a:extLst>
              <a:ext uri="{FF2B5EF4-FFF2-40B4-BE49-F238E27FC236}">
                <a16:creationId xmlns:a16="http://schemas.microsoft.com/office/drawing/2014/main" id="{60635F42-161D-4B94-A0D1-6E72FA49C07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7043" name="Slide Number Placeholder 3">
            <a:extLst>
              <a:ext uri="{FF2B5EF4-FFF2-40B4-BE49-F238E27FC236}">
                <a16:creationId xmlns:a16="http://schemas.microsoft.com/office/drawing/2014/main" id="{9358D7A4-CD00-4519-8D92-D4E97C48ED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0825BA5-524F-41A1-AA99-50B1363B37CE}" type="slidenum">
              <a:rPr lang="en-US" altLang="en-US" sz="1200"/>
              <a:pPr/>
              <a:t>40</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99AA1727-797F-470C-8332-634D1464776F}"/>
              </a:ext>
            </a:extLst>
          </p:cNvPr>
          <p:cNvSpPr>
            <a:spLocks noGrp="1" noRot="1" noChangeAspect="1" noChangeArrowheads="1" noTextEdit="1"/>
          </p:cNvSpPr>
          <p:nvPr>
            <p:ph type="sldImg"/>
          </p:nvPr>
        </p:nvSpPr>
        <p:spPr>
          <a:ln/>
        </p:spPr>
      </p:sp>
      <p:sp>
        <p:nvSpPr>
          <p:cNvPr id="89090" name="Notes Placeholder 2">
            <a:extLst>
              <a:ext uri="{FF2B5EF4-FFF2-40B4-BE49-F238E27FC236}">
                <a16:creationId xmlns:a16="http://schemas.microsoft.com/office/drawing/2014/main" id="{F6AD3E1D-6E82-4796-A852-513EAD3E4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3C126F23-B2A6-428D-B068-537DF8B9662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2190421F-EA51-4223-AC16-E64D4FD68E75}" type="slidenum">
              <a:rPr lang="en-US" altLang="en-US" sz="1200"/>
              <a:pPr algn="r" eaLnBrk="1" hangingPunct="1"/>
              <a:t>41</a:t>
            </a:fld>
            <a:endParaRPr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99AA1727-797F-470C-8332-634D1464776F}"/>
              </a:ext>
            </a:extLst>
          </p:cNvPr>
          <p:cNvSpPr>
            <a:spLocks noGrp="1" noRot="1" noChangeAspect="1" noChangeArrowheads="1" noTextEdit="1"/>
          </p:cNvSpPr>
          <p:nvPr>
            <p:ph type="sldImg"/>
          </p:nvPr>
        </p:nvSpPr>
        <p:spPr>
          <a:ln/>
        </p:spPr>
      </p:sp>
      <p:sp>
        <p:nvSpPr>
          <p:cNvPr id="89090" name="Notes Placeholder 2">
            <a:extLst>
              <a:ext uri="{FF2B5EF4-FFF2-40B4-BE49-F238E27FC236}">
                <a16:creationId xmlns:a16="http://schemas.microsoft.com/office/drawing/2014/main" id="{F6AD3E1D-6E82-4796-A852-513EAD3E4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3C126F23-B2A6-428D-B068-537DF8B9662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2190421F-EA51-4223-AC16-E64D4FD68E75}" type="slidenum">
              <a:rPr lang="en-US" altLang="en-US" sz="1200"/>
              <a:pPr algn="r" eaLnBrk="1" hangingPunct="1"/>
              <a:t>42</a:t>
            </a:fld>
            <a:endParaRPr lang="en-US" altLang="en-US" sz="1200"/>
          </a:p>
        </p:txBody>
      </p:sp>
    </p:spTree>
    <p:extLst>
      <p:ext uri="{BB962C8B-B14F-4D97-AF65-F5344CB8AC3E}">
        <p14:creationId xmlns:p14="http://schemas.microsoft.com/office/powerpoint/2010/main" val="312905789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99AA1727-797F-470C-8332-634D1464776F}"/>
              </a:ext>
            </a:extLst>
          </p:cNvPr>
          <p:cNvSpPr>
            <a:spLocks noGrp="1" noRot="1" noChangeAspect="1" noChangeArrowheads="1" noTextEdit="1"/>
          </p:cNvSpPr>
          <p:nvPr>
            <p:ph type="sldImg"/>
          </p:nvPr>
        </p:nvSpPr>
        <p:spPr>
          <a:ln/>
        </p:spPr>
      </p:sp>
      <p:sp>
        <p:nvSpPr>
          <p:cNvPr id="89090" name="Notes Placeholder 2">
            <a:extLst>
              <a:ext uri="{FF2B5EF4-FFF2-40B4-BE49-F238E27FC236}">
                <a16:creationId xmlns:a16="http://schemas.microsoft.com/office/drawing/2014/main" id="{F6AD3E1D-6E82-4796-A852-513EAD3E4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3C126F23-B2A6-428D-B068-537DF8B9662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2190421F-EA51-4223-AC16-E64D4FD68E75}" type="slidenum">
              <a:rPr lang="en-US" altLang="en-US" sz="1200"/>
              <a:pPr algn="r" eaLnBrk="1" hangingPunct="1"/>
              <a:t>43</a:t>
            </a:fld>
            <a:endParaRPr lang="en-US" altLang="en-US" sz="1200"/>
          </a:p>
        </p:txBody>
      </p:sp>
    </p:spTree>
    <p:extLst>
      <p:ext uri="{BB962C8B-B14F-4D97-AF65-F5344CB8AC3E}">
        <p14:creationId xmlns:p14="http://schemas.microsoft.com/office/powerpoint/2010/main" val="38783333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99AA1727-797F-470C-8332-634D1464776F}"/>
              </a:ext>
            </a:extLst>
          </p:cNvPr>
          <p:cNvSpPr>
            <a:spLocks noGrp="1" noRot="1" noChangeAspect="1" noChangeArrowheads="1" noTextEdit="1"/>
          </p:cNvSpPr>
          <p:nvPr>
            <p:ph type="sldImg"/>
          </p:nvPr>
        </p:nvSpPr>
        <p:spPr>
          <a:ln/>
        </p:spPr>
      </p:sp>
      <p:sp>
        <p:nvSpPr>
          <p:cNvPr id="89090" name="Notes Placeholder 2">
            <a:extLst>
              <a:ext uri="{FF2B5EF4-FFF2-40B4-BE49-F238E27FC236}">
                <a16:creationId xmlns:a16="http://schemas.microsoft.com/office/drawing/2014/main" id="{F6AD3E1D-6E82-4796-A852-513EAD3E4A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3C126F23-B2A6-428D-B068-537DF8B9662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2190421F-EA51-4223-AC16-E64D4FD68E7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32260082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357A1DD7-524F-4640-8201-EC05A1E7B2F4}"/>
              </a:ext>
            </a:extLst>
          </p:cNvPr>
          <p:cNvSpPr>
            <a:spLocks noGrp="1" noRot="1" noChangeAspect="1" noChangeArrowheads="1" noTextEdit="1"/>
          </p:cNvSpPr>
          <p:nvPr>
            <p:ph type="sldImg"/>
          </p:nvPr>
        </p:nvSpPr>
        <p:spPr>
          <a:ln/>
        </p:spPr>
      </p:sp>
      <p:sp>
        <p:nvSpPr>
          <p:cNvPr id="91138" name="Notes Placeholder 2">
            <a:extLst>
              <a:ext uri="{FF2B5EF4-FFF2-40B4-BE49-F238E27FC236}">
                <a16:creationId xmlns:a16="http://schemas.microsoft.com/office/drawing/2014/main" id="{95A77097-699D-44FB-9F94-2A3F186E26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1139" name="Slide Number Placeholder 3">
            <a:extLst>
              <a:ext uri="{FF2B5EF4-FFF2-40B4-BE49-F238E27FC236}">
                <a16:creationId xmlns:a16="http://schemas.microsoft.com/office/drawing/2014/main" id="{74BEBFDC-A36E-46C7-8A0D-316AB79DBEB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4BDDCEE-BFB5-4F93-B172-D118913DF3EB}" type="slidenum">
              <a:rPr lang="en-US" altLang="en-US" sz="1200"/>
              <a:pPr algn="r" eaLnBrk="1" hangingPunct="1"/>
              <a:t>45</a:t>
            </a:fld>
            <a:endParaRPr lang="en-US" alt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8C995072-B455-4F7C-A27A-AAE272F00B6D}"/>
              </a:ext>
            </a:extLst>
          </p:cNvPr>
          <p:cNvSpPr>
            <a:spLocks noGrp="1" noRot="1" noChangeAspect="1" noChangeArrowheads="1" noTextEdit="1"/>
          </p:cNvSpPr>
          <p:nvPr>
            <p:ph type="sldImg"/>
          </p:nvPr>
        </p:nvSpPr>
        <p:spPr>
          <a:solidFill>
            <a:srgbClr val="FFFFFF"/>
          </a:solidFill>
          <a:ln/>
        </p:spPr>
      </p:sp>
      <p:sp>
        <p:nvSpPr>
          <p:cNvPr id="93186" name="Notes Placeholder 2">
            <a:extLst>
              <a:ext uri="{FF2B5EF4-FFF2-40B4-BE49-F238E27FC236}">
                <a16:creationId xmlns:a16="http://schemas.microsoft.com/office/drawing/2014/main" id="{8D9D9E07-85E4-4000-8CF6-42AF9EC746AF}"/>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93187" name="Slide Number Placeholder 3">
            <a:extLst>
              <a:ext uri="{FF2B5EF4-FFF2-40B4-BE49-F238E27FC236}">
                <a16:creationId xmlns:a16="http://schemas.microsoft.com/office/drawing/2014/main" id="{8664059F-2B07-48FC-9CD2-3E3B83E8091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D6694EC-CD02-448B-ACD0-B857B45DD2FC}" type="slidenum">
              <a:rPr lang="en-US" altLang="en-US" sz="1200"/>
              <a:pPr algn="r" eaLnBrk="1" hangingPunct="1"/>
              <a:t>46</a:t>
            </a:fld>
            <a:endParaRPr lang="en-US" alt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B7D165C8-23EF-4D9A-8794-3EFBB545FC68}"/>
              </a:ext>
            </a:extLst>
          </p:cNvPr>
          <p:cNvSpPr>
            <a:spLocks noGrp="1" noRot="1" noChangeAspect="1" noChangeArrowheads="1" noTextEdit="1"/>
          </p:cNvSpPr>
          <p:nvPr>
            <p:ph type="sldImg"/>
          </p:nvPr>
        </p:nvSpPr>
        <p:spPr>
          <a:ln/>
        </p:spPr>
      </p:sp>
      <p:sp>
        <p:nvSpPr>
          <p:cNvPr id="95234" name="Notes Placeholder 2">
            <a:extLst>
              <a:ext uri="{FF2B5EF4-FFF2-40B4-BE49-F238E27FC236}">
                <a16:creationId xmlns:a16="http://schemas.microsoft.com/office/drawing/2014/main" id="{FB3EFD0F-D35D-4218-9BB2-9521D68C659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5235" name="Slide Number Placeholder 3">
            <a:extLst>
              <a:ext uri="{FF2B5EF4-FFF2-40B4-BE49-F238E27FC236}">
                <a16:creationId xmlns:a16="http://schemas.microsoft.com/office/drawing/2014/main" id="{B7F33E90-F4A6-4013-AE70-7D5F66296D8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D325DEE-6C7B-4663-A522-301BD0CF921F}" type="slidenum">
              <a:rPr lang="en-US" altLang="en-US" sz="1200"/>
              <a:pPr/>
              <a:t>47</a:t>
            </a:fld>
            <a:endParaRPr lang="en-US" alt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B18A4C16-B11A-4F0A-8EE6-2CD675FCB104}"/>
              </a:ext>
            </a:extLst>
          </p:cNvPr>
          <p:cNvSpPr>
            <a:spLocks noGrp="1" noRot="1" noChangeAspect="1" noChangeArrowheads="1" noTextEdit="1"/>
          </p:cNvSpPr>
          <p:nvPr>
            <p:ph type="sldImg"/>
          </p:nvPr>
        </p:nvSpPr>
        <p:spPr>
          <a:ln/>
        </p:spPr>
      </p:sp>
      <p:sp>
        <p:nvSpPr>
          <p:cNvPr id="97282" name="Notes Placeholder 2">
            <a:extLst>
              <a:ext uri="{FF2B5EF4-FFF2-40B4-BE49-F238E27FC236}">
                <a16:creationId xmlns:a16="http://schemas.microsoft.com/office/drawing/2014/main" id="{3C5C7EFB-2D95-4924-9559-9C1C14C52AC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7283" name="Slide Number Placeholder 3">
            <a:extLst>
              <a:ext uri="{FF2B5EF4-FFF2-40B4-BE49-F238E27FC236}">
                <a16:creationId xmlns:a16="http://schemas.microsoft.com/office/drawing/2014/main" id="{332CC5AB-5A02-45E3-AB6A-AF0163AA91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29D6ED9-A42D-4B07-915E-9B91DBCA1126}" type="slidenum">
              <a:rPr lang="en-US" altLang="en-US" sz="1200"/>
              <a:pPr/>
              <a:t>48</a:t>
            </a:fld>
            <a:endParaRPr lang="en-US" alt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a:extLst>
              <a:ext uri="{FF2B5EF4-FFF2-40B4-BE49-F238E27FC236}">
                <a16:creationId xmlns:a16="http://schemas.microsoft.com/office/drawing/2014/main" id="{0CC1EBAF-998C-4A27-8FAA-105A33116D82}"/>
              </a:ext>
            </a:extLst>
          </p:cNvPr>
          <p:cNvSpPr>
            <a:spLocks noGrp="1" noRot="1" noChangeAspect="1" noChangeArrowheads="1" noTextEdit="1"/>
          </p:cNvSpPr>
          <p:nvPr>
            <p:ph type="sldImg"/>
          </p:nvPr>
        </p:nvSpPr>
        <p:spPr>
          <a:ln/>
        </p:spPr>
      </p:sp>
      <p:sp>
        <p:nvSpPr>
          <p:cNvPr id="99330" name="Notes Placeholder 2">
            <a:extLst>
              <a:ext uri="{FF2B5EF4-FFF2-40B4-BE49-F238E27FC236}">
                <a16:creationId xmlns:a16="http://schemas.microsoft.com/office/drawing/2014/main" id="{DE5A2E91-896E-4E75-8CB8-A2C0B43489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9331" name="Slide Number Placeholder 3">
            <a:extLst>
              <a:ext uri="{FF2B5EF4-FFF2-40B4-BE49-F238E27FC236}">
                <a16:creationId xmlns:a16="http://schemas.microsoft.com/office/drawing/2014/main" id="{2881C1C6-932B-4FA7-8E53-04DB6B671C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0FCA6A0-DB3A-4EF0-B5B9-3D6BCC0F319F}" type="slidenum">
              <a:rPr lang="en-US" altLang="en-US" sz="1200"/>
              <a:pPr/>
              <a:t>49</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D985B215-1AD5-457A-9EEC-D0DBD60EC920}"/>
              </a:ext>
            </a:extLst>
          </p:cNvPr>
          <p:cNvSpPr>
            <a:spLocks noGrp="1" noRot="1" noChangeAspect="1" noChangeArrowheads="1" noTextEdit="1"/>
          </p:cNvSpPr>
          <p:nvPr>
            <p:ph type="sldImg"/>
          </p:nvPr>
        </p:nvSpPr>
        <p:spPr>
          <a:ln/>
        </p:spPr>
      </p:sp>
      <p:sp>
        <p:nvSpPr>
          <p:cNvPr id="13314" name="Notes Placeholder 2">
            <a:extLst>
              <a:ext uri="{FF2B5EF4-FFF2-40B4-BE49-F238E27FC236}">
                <a16:creationId xmlns:a16="http://schemas.microsoft.com/office/drawing/2014/main" id="{A596F51A-F8FB-4983-ACBB-A090E9DFE2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3E3901B9-530C-4E96-81EE-B600E52F24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FE9CA65-3531-411D-8E44-BDFD5DC4927D}" type="slidenum">
              <a:rPr lang="en-US" altLang="en-US" sz="1200"/>
              <a:pPr/>
              <a:t>5</a:t>
            </a:fld>
            <a:endParaRPr lang="en-US" alt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C78F6FBC-5455-444E-8AA5-55DBEFCAFA82}"/>
              </a:ext>
            </a:extLst>
          </p:cNvPr>
          <p:cNvSpPr>
            <a:spLocks noGrp="1" noRot="1" noChangeAspect="1" noChangeArrowheads="1" noTextEdit="1"/>
          </p:cNvSpPr>
          <p:nvPr>
            <p:ph type="sldImg"/>
          </p:nvPr>
        </p:nvSpPr>
        <p:spPr>
          <a:ln/>
        </p:spPr>
      </p:sp>
      <p:sp>
        <p:nvSpPr>
          <p:cNvPr id="101378" name="Notes Placeholder 2">
            <a:extLst>
              <a:ext uri="{FF2B5EF4-FFF2-40B4-BE49-F238E27FC236}">
                <a16:creationId xmlns:a16="http://schemas.microsoft.com/office/drawing/2014/main" id="{2CFC3E09-1352-4423-BD7A-F35B7C1845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1379" name="Slide Number Placeholder 3">
            <a:extLst>
              <a:ext uri="{FF2B5EF4-FFF2-40B4-BE49-F238E27FC236}">
                <a16:creationId xmlns:a16="http://schemas.microsoft.com/office/drawing/2014/main" id="{7490902C-E11C-4110-9294-3CC729231CF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1DA12E4C-1BD6-4F92-B211-69CB496A430A}" type="slidenum">
              <a:rPr lang="en-US" altLang="en-US" sz="1200"/>
              <a:pPr algn="r" eaLnBrk="1" hangingPunct="1"/>
              <a:t>50</a:t>
            </a:fld>
            <a:endParaRPr lang="en-US" alt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a:extLst>
              <a:ext uri="{FF2B5EF4-FFF2-40B4-BE49-F238E27FC236}">
                <a16:creationId xmlns:a16="http://schemas.microsoft.com/office/drawing/2014/main" id="{00906EB2-EBDC-40F8-A54E-9883A2AF2DBF}"/>
              </a:ext>
            </a:extLst>
          </p:cNvPr>
          <p:cNvSpPr>
            <a:spLocks noGrp="1" noRot="1" noChangeAspect="1" noChangeArrowheads="1" noTextEdit="1"/>
          </p:cNvSpPr>
          <p:nvPr>
            <p:ph type="sldImg"/>
          </p:nvPr>
        </p:nvSpPr>
        <p:spPr>
          <a:ln/>
        </p:spPr>
      </p:sp>
      <p:sp>
        <p:nvSpPr>
          <p:cNvPr id="103426" name="Notes Placeholder 2">
            <a:extLst>
              <a:ext uri="{FF2B5EF4-FFF2-40B4-BE49-F238E27FC236}">
                <a16:creationId xmlns:a16="http://schemas.microsoft.com/office/drawing/2014/main" id="{BEA068E0-A70D-42B0-BCF9-B80C787415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3427" name="Slide Number Placeholder 3">
            <a:extLst>
              <a:ext uri="{FF2B5EF4-FFF2-40B4-BE49-F238E27FC236}">
                <a16:creationId xmlns:a16="http://schemas.microsoft.com/office/drawing/2014/main" id="{443A1303-B8D5-4434-A344-8D713CBC3D43}"/>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DE7CD33-B87D-4892-BBDC-C19808B14E44}" type="slidenum">
              <a:rPr lang="en-US" altLang="en-US" sz="1200"/>
              <a:pPr algn="r" eaLnBrk="1" hangingPunct="1"/>
              <a:t>51</a:t>
            </a:fld>
            <a:endParaRPr lang="en-US" alt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0581153E-8A9A-4EE8-9CF4-891D7FA20DFC}"/>
              </a:ext>
            </a:extLst>
          </p:cNvPr>
          <p:cNvSpPr>
            <a:spLocks noGrp="1" noRot="1" noChangeAspect="1" noChangeArrowheads="1" noTextEdit="1"/>
          </p:cNvSpPr>
          <p:nvPr>
            <p:ph type="sldImg"/>
          </p:nvPr>
        </p:nvSpPr>
        <p:spPr>
          <a:ln/>
        </p:spPr>
      </p:sp>
      <p:sp>
        <p:nvSpPr>
          <p:cNvPr id="105474" name="Notes Placeholder 2">
            <a:extLst>
              <a:ext uri="{FF2B5EF4-FFF2-40B4-BE49-F238E27FC236}">
                <a16:creationId xmlns:a16="http://schemas.microsoft.com/office/drawing/2014/main" id="{FF75B81F-2223-41FA-8A82-9B69462567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5475" name="Slide Number Placeholder 3">
            <a:extLst>
              <a:ext uri="{FF2B5EF4-FFF2-40B4-BE49-F238E27FC236}">
                <a16:creationId xmlns:a16="http://schemas.microsoft.com/office/drawing/2014/main" id="{F45E07EE-CC4D-4A11-8854-3180CDAFFADA}"/>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88C10F4-BC06-422D-8755-45E84B47B16C}" type="slidenum">
              <a:rPr lang="en-US" altLang="en-US" sz="1200"/>
              <a:pPr algn="r" eaLnBrk="1" hangingPunct="1"/>
              <a:t>52</a:t>
            </a:fld>
            <a:endParaRPr lang="en-US" alt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a:extLst>
              <a:ext uri="{FF2B5EF4-FFF2-40B4-BE49-F238E27FC236}">
                <a16:creationId xmlns:a16="http://schemas.microsoft.com/office/drawing/2014/main" id="{65AD2D55-23BC-4698-A5A8-DEC9F8CCBA15}"/>
              </a:ext>
            </a:extLst>
          </p:cNvPr>
          <p:cNvSpPr>
            <a:spLocks noGrp="1" noRot="1" noChangeAspect="1" noChangeArrowheads="1" noTextEdit="1"/>
          </p:cNvSpPr>
          <p:nvPr>
            <p:ph type="sldImg"/>
          </p:nvPr>
        </p:nvSpPr>
        <p:spPr>
          <a:solidFill>
            <a:srgbClr val="FFFFFF"/>
          </a:solidFill>
          <a:ln/>
        </p:spPr>
      </p:sp>
      <p:sp>
        <p:nvSpPr>
          <p:cNvPr id="107522" name="Notes Placeholder 2">
            <a:extLst>
              <a:ext uri="{FF2B5EF4-FFF2-40B4-BE49-F238E27FC236}">
                <a16:creationId xmlns:a16="http://schemas.microsoft.com/office/drawing/2014/main" id="{17D746E1-E26F-4CB7-9F22-BA80AF9C7772}"/>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107523" name="Slide Number Placeholder 3">
            <a:extLst>
              <a:ext uri="{FF2B5EF4-FFF2-40B4-BE49-F238E27FC236}">
                <a16:creationId xmlns:a16="http://schemas.microsoft.com/office/drawing/2014/main" id="{1D41FBDC-4780-47DA-8ED5-D1B44CD2B6E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D0FF28A4-6773-425A-BB19-D41B80F41CBF}" type="slidenum">
              <a:rPr lang="en-US" altLang="en-US" sz="1200"/>
              <a:pPr algn="r" eaLnBrk="1" hangingPunct="1"/>
              <a:t>53</a:t>
            </a:fld>
            <a:endParaRPr lang="en-US" altLang="en-US" sz="120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F7D46637-66E3-4BCE-BFCB-FD76C0A99F39}"/>
              </a:ext>
            </a:extLst>
          </p:cNvPr>
          <p:cNvSpPr>
            <a:spLocks noGrp="1" noRot="1" noChangeAspect="1" noChangeArrowheads="1" noTextEdit="1"/>
          </p:cNvSpPr>
          <p:nvPr>
            <p:ph type="sldImg"/>
          </p:nvPr>
        </p:nvSpPr>
        <p:spPr>
          <a:ln/>
        </p:spPr>
      </p:sp>
      <p:sp>
        <p:nvSpPr>
          <p:cNvPr id="109570" name="Notes Placeholder 2">
            <a:extLst>
              <a:ext uri="{FF2B5EF4-FFF2-40B4-BE49-F238E27FC236}">
                <a16:creationId xmlns:a16="http://schemas.microsoft.com/office/drawing/2014/main" id="{7FA7CC41-99D4-4878-B0B7-B33C3A0743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9571" name="Slide Number Placeholder 3">
            <a:extLst>
              <a:ext uri="{FF2B5EF4-FFF2-40B4-BE49-F238E27FC236}">
                <a16:creationId xmlns:a16="http://schemas.microsoft.com/office/drawing/2014/main" id="{D67B065B-2BDA-4AA8-B22F-ABEBFF4ABB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E7FDA4F-9CEF-4EA2-8CB2-9AEFC6936451}" type="slidenum">
              <a:rPr lang="en-US" altLang="en-US" sz="1200"/>
              <a:pPr/>
              <a:t>54</a:t>
            </a:fld>
            <a:endParaRPr lang="en-US" altLang="en-US" sz="120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7D30C664-5BE1-4B91-B605-630BCD55DF75}"/>
              </a:ext>
            </a:extLst>
          </p:cNvPr>
          <p:cNvSpPr>
            <a:spLocks noGrp="1" noRot="1" noChangeAspect="1" noChangeArrowheads="1" noTextEdit="1"/>
          </p:cNvSpPr>
          <p:nvPr>
            <p:ph type="sldImg"/>
          </p:nvPr>
        </p:nvSpPr>
        <p:spPr>
          <a:ln/>
        </p:spPr>
      </p:sp>
      <p:sp>
        <p:nvSpPr>
          <p:cNvPr id="111618" name="Notes Placeholder 2">
            <a:extLst>
              <a:ext uri="{FF2B5EF4-FFF2-40B4-BE49-F238E27FC236}">
                <a16:creationId xmlns:a16="http://schemas.microsoft.com/office/drawing/2014/main" id="{924A3CD5-6AC2-4B10-81A4-4410D60501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1619" name="Slide Number Placeholder 3">
            <a:extLst>
              <a:ext uri="{FF2B5EF4-FFF2-40B4-BE49-F238E27FC236}">
                <a16:creationId xmlns:a16="http://schemas.microsoft.com/office/drawing/2014/main" id="{FF4268E2-6D33-4F4C-9727-C2F4233C08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40BDECD-8215-4EF4-B02D-83F380936ABC}" type="slidenum">
              <a:rPr lang="en-US" altLang="en-US" sz="1200"/>
              <a:pPr/>
              <a:t>55</a:t>
            </a:fld>
            <a:endParaRPr lang="en-US" alt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7D30C664-5BE1-4B91-B605-630BCD55DF75}"/>
              </a:ext>
            </a:extLst>
          </p:cNvPr>
          <p:cNvSpPr>
            <a:spLocks noGrp="1" noRot="1" noChangeAspect="1" noChangeArrowheads="1" noTextEdit="1"/>
          </p:cNvSpPr>
          <p:nvPr>
            <p:ph type="sldImg"/>
          </p:nvPr>
        </p:nvSpPr>
        <p:spPr>
          <a:ln/>
        </p:spPr>
      </p:sp>
      <p:sp>
        <p:nvSpPr>
          <p:cNvPr id="111618" name="Notes Placeholder 2">
            <a:extLst>
              <a:ext uri="{FF2B5EF4-FFF2-40B4-BE49-F238E27FC236}">
                <a16:creationId xmlns:a16="http://schemas.microsoft.com/office/drawing/2014/main" id="{924A3CD5-6AC2-4B10-81A4-4410D60501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1619" name="Slide Number Placeholder 3">
            <a:extLst>
              <a:ext uri="{FF2B5EF4-FFF2-40B4-BE49-F238E27FC236}">
                <a16:creationId xmlns:a16="http://schemas.microsoft.com/office/drawing/2014/main" id="{FF4268E2-6D33-4F4C-9727-C2F4233C08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40BDECD-8215-4EF4-B02D-83F380936ABC}" type="slidenum">
              <a:rPr lang="en-US" altLang="en-US" sz="1200"/>
              <a:pPr/>
              <a:t>56</a:t>
            </a:fld>
            <a:endParaRPr lang="en-US" altLang="en-US" sz="1200"/>
          </a:p>
        </p:txBody>
      </p:sp>
    </p:spTree>
    <p:extLst>
      <p:ext uri="{BB962C8B-B14F-4D97-AF65-F5344CB8AC3E}">
        <p14:creationId xmlns:p14="http://schemas.microsoft.com/office/powerpoint/2010/main" val="40003365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F7D46637-66E3-4BCE-BFCB-FD76C0A99F39}"/>
              </a:ext>
            </a:extLst>
          </p:cNvPr>
          <p:cNvSpPr>
            <a:spLocks noGrp="1" noRot="1" noChangeAspect="1" noChangeArrowheads="1" noTextEdit="1"/>
          </p:cNvSpPr>
          <p:nvPr>
            <p:ph type="sldImg"/>
          </p:nvPr>
        </p:nvSpPr>
        <p:spPr>
          <a:ln/>
        </p:spPr>
      </p:sp>
      <p:sp>
        <p:nvSpPr>
          <p:cNvPr id="109570" name="Notes Placeholder 2">
            <a:extLst>
              <a:ext uri="{FF2B5EF4-FFF2-40B4-BE49-F238E27FC236}">
                <a16:creationId xmlns:a16="http://schemas.microsoft.com/office/drawing/2014/main" id="{7FA7CC41-99D4-4878-B0B7-B33C3A0743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9571" name="Slide Number Placeholder 3">
            <a:extLst>
              <a:ext uri="{FF2B5EF4-FFF2-40B4-BE49-F238E27FC236}">
                <a16:creationId xmlns:a16="http://schemas.microsoft.com/office/drawing/2014/main" id="{D67B065B-2BDA-4AA8-B22F-ABEBFF4ABB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E7FDA4F-9CEF-4EA2-8CB2-9AEFC6936451}" type="slidenum">
              <a:rPr lang="en-US" altLang="en-US" sz="1200"/>
              <a:pPr/>
              <a:t>57</a:t>
            </a:fld>
            <a:endParaRPr lang="en-US" altLang="en-US" sz="1200"/>
          </a:p>
        </p:txBody>
      </p:sp>
    </p:spTree>
    <p:extLst>
      <p:ext uri="{BB962C8B-B14F-4D97-AF65-F5344CB8AC3E}">
        <p14:creationId xmlns:p14="http://schemas.microsoft.com/office/powerpoint/2010/main" val="35284958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F7D46637-66E3-4BCE-BFCB-FD76C0A99F39}"/>
              </a:ext>
            </a:extLst>
          </p:cNvPr>
          <p:cNvSpPr>
            <a:spLocks noGrp="1" noRot="1" noChangeAspect="1" noChangeArrowheads="1" noTextEdit="1"/>
          </p:cNvSpPr>
          <p:nvPr>
            <p:ph type="sldImg"/>
          </p:nvPr>
        </p:nvSpPr>
        <p:spPr>
          <a:ln/>
        </p:spPr>
      </p:sp>
      <p:sp>
        <p:nvSpPr>
          <p:cNvPr id="109570" name="Notes Placeholder 2">
            <a:extLst>
              <a:ext uri="{FF2B5EF4-FFF2-40B4-BE49-F238E27FC236}">
                <a16:creationId xmlns:a16="http://schemas.microsoft.com/office/drawing/2014/main" id="{7FA7CC41-99D4-4878-B0B7-B33C3A0743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9571" name="Slide Number Placeholder 3">
            <a:extLst>
              <a:ext uri="{FF2B5EF4-FFF2-40B4-BE49-F238E27FC236}">
                <a16:creationId xmlns:a16="http://schemas.microsoft.com/office/drawing/2014/main" id="{D67B065B-2BDA-4AA8-B22F-ABEBFF4ABB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E7FDA4F-9CEF-4EA2-8CB2-9AEFC6936451}" type="slidenum">
              <a:rPr lang="en-US" altLang="en-US" sz="1200"/>
              <a:pPr/>
              <a:t>58</a:t>
            </a:fld>
            <a:endParaRPr lang="en-US" altLang="en-US" sz="1200"/>
          </a:p>
        </p:txBody>
      </p:sp>
    </p:spTree>
    <p:extLst>
      <p:ext uri="{BB962C8B-B14F-4D97-AF65-F5344CB8AC3E}">
        <p14:creationId xmlns:p14="http://schemas.microsoft.com/office/powerpoint/2010/main" val="20846694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a:extLst>
              <a:ext uri="{FF2B5EF4-FFF2-40B4-BE49-F238E27FC236}">
                <a16:creationId xmlns:a16="http://schemas.microsoft.com/office/drawing/2014/main" id="{F7D46637-66E3-4BCE-BFCB-FD76C0A99F39}"/>
              </a:ext>
            </a:extLst>
          </p:cNvPr>
          <p:cNvSpPr>
            <a:spLocks noGrp="1" noRot="1" noChangeAspect="1" noChangeArrowheads="1" noTextEdit="1"/>
          </p:cNvSpPr>
          <p:nvPr>
            <p:ph type="sldImg"/>
          </p:nvPr>
        </p:nvSpPr>
        <p:spPr>
          <a:ln/>
        </p:spPr>
      </p:sp>
      <p:sp>
        <p:nvSpPr>
          <p:cNvPr id="109570" name="Notes Placeholder 2">
            <a:extLst>
              <a:ext uri="{FF2B5EF4-FFF2-40B4-BE49-F238E27FC236}">
                <a16:creationId xmlns:a16="http://schemas.microsoft.com/office/drawing/2014/main" id="{7FA7CC41-99D4-4878-B0B7-B33C3A0743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9571" name="Slide Number Placeholder 3">
            <a:extLst>
              <a:ext uri="{FF2B5EF4-FFF2-40B4-BE49-F238E27FC236}">
                <a16:creationId xmlns:a16="http://schemas.microsoft.com/office/drawing/2014/main" id="{D67B065B-2BDA-4AA8-B22F-ABEBFF4ABB0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E7FDA4F-9CEF-4EA2-8CB2-9AEFC6936451}" type="slidenum">
              <a:rPr lang="en-US" altLang="en-US" sz="1200"/>
              <a:pPr/>
              <a:t>59</a:t>
            </a:fld>
            <a:endParaRPr lang="en-US" altLang="en-US" sz="1200"/>
          </a:p>
        </p:txBody>
      </p:sp>
    </p:spTree>
    <p:extLst>
      <p:ext uri="{BB962C8B-B14F-4D97-AF65-F5344CB8AC3E}">
        <p14:creationId xmlns:p14="http://schemas.microsoft.com/office/powerpoint/2010/main" val="3281664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6C3C61B5-E5C8-46B6-9C25-22C35901E3BD}"/>
              </a:ext>
            </a:extLst>
          </p:cNvPr>
          <p:cNvSpPr>
            <a:spLocks noGrp="1" noRot="1" noChangeAspect="1" noChangeArrowheads="1" noTextEdit="1"/>
          </p:cNvSpPr>
          <p:nvPr>
            <p:ph type="sldImg"/>
          </p:nvPr>
        </p:nvSpPr>
        <p:spPr>
          <a:ln/>
        </p:spPr>
      </p:sp>
      <p:sp>
        <p:nvSpPr>
          <p:cNvPr id="15362" name="Notes Placeholder 2">
            <a:extLst>
              <a:ext uri="{FF2B5EF4-FFF2-40B4-BE49-F238E27FC236}">
                <a16:creationId xmlns:a16="http://schemas.microsoft.com/office/drawing/2014/main" id="{434D17E8-D47C-44E1-B203-88C49E2723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74CC45BD-0E23-4F90-94CE-95147B9DBC3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4186547-2DDB-4A26-B578-E1DA73A0D80E}" type="slidenum">
              <a:rPr lang="en-US" altLang="en-US" sz="1200"/>
              <a:pPr/>
              <a:t>6</a:t>
            </a:fld>
            <a:endParaRPr lang="en-US" altLang="en-US" sz="120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a:extLst>
              <a:ext uri="{FF2B5EF4-FFF2-40B4-BE49-F238E27FC236}">
                <a16:creationId xmlns:a16="http://schemas.microsoft.com/office/drawing/2014/main" id="{7D30C664-5BE1-4B91-B605-630BCD55DF75}"/>
              </a:ext>
            </a:extLst>
          </p:cNvPr>
          <p:cNvSpPr>
            <a:spLocks noGrp="1" noRot="1" noChangeAspect="1" noChangeArrowheads="1" noTextEdit="1"/>
          </p:cNvSpPr>
          <p:nvPr>
            <p:ph type="sldImg"/>
          </p:nvPr>
        </p:nvSpPr>
        <p:spPr>
          <a:ln/>
        </p:spPr>
      </p:sp>
      <p:sp>
        <p:nvSpPr>
          <p:cNvPr id="111618" name="Notes Placeholder 2">
            <a:extLst>
              <a:ext uri="{FF2B5EF4-FFF2-40B4-BE49-F238E27FC236}">
                <a16:creationId xmlns:a16="http://schemas.microsoft.com/office/drawing/2014/main" id="{924A3CD5-6AC2-4B10-81A4-4410D605010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1619" name="Slide Number Placeholder 3">
            <a:extLst>
              <a:ext uri="{FF2B5EF4-FFF2-40B4-BE49-F238E27FC236}">
                <a16:creationId xmlns:a16="http://schemas.microsoft.com/office/drawing/2014/main" id="{FF4268E2-6D33-4F4C-9727-C2F4233C08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40BDECD-8215-4EF4-B02D-83F380936ABC}" type="slidenum">
              <a:rPr lang="en-US" altLang="en-US" sz="1200"/>
              <a:pPr/>
              <a:t>60</a:t>
            </a:fld>
            <a:endParaRPr lang="en-US" altLang="en-US" sz="1200"/>
          </a:p>
        </p:txBody>
      </p:sp>
    </p:spTree>
    <p:extLst>
      <p:ext uri="{BB962C8B-B14F-4D97-AF65-F5344CB8AC3E}">
        <p14:creationId xmlns:p14="http://schemas.microsoft.com/office/powerpoint/2010/main" val="25431699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a:extLst>
              <a:ext uri="{FF2B5EF4-FFF2-40B4-BE49-F238E27FC236}">
                <a16:creationId xmlns:a16="http://schemas.microsoft.com/office/drawing/2014/main" id="{56592F90-3539-4DE7-9431-49339C13983C}"/>
              </a:ext>
            </a:extLst>
          </p:cNvPr>
          <p:cNvSpPr>
            <a:spLocks noGrp="1" noRot="1" noChangeAspect="1" noChangeArrowheads="1" noTextEdit="1"/>
          </p:cNvSpPr>
          <p:nvPr>
            <p:ph type="sldImg"/>
          </p:nvPr>
        </p:nvSpPr>
        <p:spPr>
          <a:ln/>
        </p:spPr>
      </p:sp>
      <p:sp>
        <p:nvSpPr>
          <p:cNvPr id="113666" name="Notes Placeholder 2">
            <a:extLst>
              <a:ext uri="{FF2B5EF4-FFF2-40B4-BE49-F238E27FC236}">
                <a16:creationId xmlns:a16="http://schemas.microsoft.com/office/drawing/2014/main" id="{7F8406CD-0F98-4FD2-88FE-46A291DA36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3667" name="Slide Number Placeholder 3">
            <a:extLst>
              <a:ext uri="{FF2B5EF4-FFF2-40B4-BE49-F238E27FC236}">
                <a16:creationId xmlns:a16="http://schemas.microsoft.com/office/drawing/2014/main" id="{D7FFF615-3F1B-4CF3-8646-013E536BAF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1E8F894-9B38-42B7-93AB-10E85987621D}" type="slidenum">
              <a:rPr lang="en-US" altLang="en-US" sz="1200"/>
              <a:pPr/>
              <a:t>61</a:t>
            </a:fld>
            <a:endParaRPr lang="en-US" altLang="en-US" sz="120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a:extLst>
              <a:ext uri="{FF2B5EF4-FFF2-40B4-BE49-F238E27FC236}">
                <a16:creationId xmlns:a16="http://schemas.microsoft.com/office/drawing/2014/main" id="{35A1BDB3-A7A7-4ACD-9FD0-0AF230C3C3E5}"/>
              </a:ext>
            </a:extLst>
          </p:cNvPr>
          <p:cNvSpPr>
            <a:spLocks noGrp="1" noRot="1" noChangeAspect="1" noChangeArrowheads="1" noTextEdit="1"/>
          </p:cNvSpPr>
          <p:nvPr>
            <p:ph type="sldImg"/>
          </p:nvPr>
        </p:nvSpPr>
        <p:spPr>
          <a:ln/>
        </p:spPr>
      </p:sp>
      <p:sp>
        <p:nvSpPr>
          <p:cNvPr id="119810" name="Notes Placeholder 2">
            <a:extLst>
              <a:ext uri="{FF2B5EF4-FFF2-40B4-BE49-F238E27FC236}">
                <a16:creationId xmlns:a16="http://schemas.microsoft.com/office/drawing/2014/main" id="{8BC8B500-51C8-418A-8E53-13C5F3EEAA3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9811" name="Slide Number Placeholder 3">
            <a:extLst>
              <a:ext uri="{FF2B5EF4-FFF2-40B4-BE49-F238E27FC236}">
                <a16:creationId xmlns:a16="http://schemas.microsoft.com/office/drawing/2014/main" id="{D61973C7-2A49-4EAB-AA25-EE35DF6A721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0C4A912-641C-4E80-A2A6-F6603A7B1215}" type="slidenum">
              <a:rPr lang="en-US" altLang="en-US" sz="1200"/>
              <a:pPr/>
              <a:t>62</a:t>
            </a:fld>
            <a:endParaRPr lang="en-US" altLang="en-US" sz="120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a:extLst>
              <a:ext uri="{FF2B5EF4-FFF2-40B4-BE49-F238E27FC236}">
                <a16:creationId xmlns:a16="http://schemas.microsoft.com/office/drawing/2014/main" id="{B7EFD9A9-3D2E-47C7-8E27-46234C250647}"/>
              </a:ext>
            </a:extLst>
          </p:cNvPr>
          <p:cNvSpPr>
            <a:spLocks noGrp="1" noRot="1" noChangeAspect="1" noChangeArrowheads="1" noTextEdit="1"/>
          </p:cNvSpPr>
          <p:nvPr>
            <p:ph type="sldImg"/>
          </p:nvPr>
        </p:nvSpPr>
        <p:spPr>
          <a:ln/>
        </p:spPr>
      </p:sp>
      <p:sp>
        <p:nvSpPr>
          <p:cNvPr id="121858" name="Notes Placeholder 2">
            <a:extLst>
              <a:ext uri="{FF2B5EF4-FFF2-40B4-BE49-F238E27FC236}">
                <a16:creationId xmlns:a16="http://schemas.microsoft.com/office/drawing/2014/main" id="{9E897B0D-3C05-4588-84F3-829AE5146F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1859" name="Slide Number Placeholder 3">
            <a:extLst>
              <a:ext uri="{FF2B5EF4-FFF2-40B4-BE49-F238E27FC236}">
                <a16:creationId xmlns:a16="http://schemas.microsoft.com/office/drawing/2014/main" id="{CB43642E-AB13-4F2F-A13F-D3940E05BF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B7B9F9F-54A2-4EF4-B35E-39171D1E091F}" type="slidenum">
              <a:rPr lang="en-US" altLang="en-US" sz="1200"/>
              <a:pPr/>
              <a:t>63</a:t>
            </a:fld>
            <a:endParaRPr lang="en-US" altLang="en-US" sz="120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a:extLst>
              <a:ext uri="{FF2B5EF4-FFF2-40B4-BE49-F238E27FC236}">
                <a16:creationId xmlns:a16="http://schemas.microsoft.com/office/drawing/2014/main" id="{B7EFD9A9-3D2E-47C7-8E27-46234C250647}"/>
              </a:ext>
            </a:extLst>
          </p:cNvPr>
          <p:cNvSpPr>
            <a:spLocks noGrp="1" noRot="1" noChangeAspect="1" noChangeArrowheads="1" noTextEdit="1"/>
          </p:cNvSpPr>
          <p:nvPr>
            <p:ph type="sldImg"/>
          </p:nvPr>
        </p:nvSpPr>
        <p:spPr>
          <a:ln/>
        </p:spPr>
      </p:sp>
      <p:sp>
        <p:nvSpPr>
          <p:cNvPr id="121858" name="Notes Placeholder 2">
            <a:extLst>
              <a:ext uri="{FF2B5EF4-FFF2-40B4-BE49-F238E27FC236}">
                <a16:creationId xmlns:a16="http://schemas.microsoft.com/office/drawing/2014/main" id="{9E897B0D-3C05-4588-84F3-829AE5146F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1859" name="Slide Number Placeholder 3">
            <a:extLst>
              <a:ext uri="{FF2B5EF4-FFF2-40B4-BE49-F238E27FC236}">
                <a16:creationId xmlns:a16="http://schemas.microsoft.com/office/drawing/2014/main" id="{CB43642E-AB13-4F2F-A13F-D3940E05BFB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B7B9F9F-54A2-4EF4-B35E-39171D1E091F}" type="slidenum">
              <a:rPr lang="en-US" altLang="en-US" sz="1200"/>
              <a:pPr/>
              <a:t>64</a:t>
            </a:fld>
            <a:endParaRPr lang="en-US" altLang="en-US" sz="1200"/>
          </a:p>
        </p:txBody>
      </p:sp>
    </p:spTree>
    <p:extLst>
      <p:ext uri="{BB962C8B-B14F-4D97-AF65-F5344CB8AC3E}">
        <p14:creationId xmlns:p14="http://schemas.microsoft.com/office/powerpoint/2010/main" val="344204126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a:extLst>
              <a:ext uri="{FF2B5EF4-FFF2-40B4-BE49-F238E27FC236}">
                <a16:creationId xmlns:a16="http://schemas.microsoft.com/office/drawing/2014/main" id="{9A48B69E-D029-4739-85BD-2AD87D16C364}"/>
              </a:ext>
            </a:extLst>
          </p:cNvPr>
          <p:cNvSpPr>
            <a:spLocks noGrp="1" noRot="1" noChangeAspect="1" noChangeArrowheads="1" noTextEdit="1"/>
          </p:cNvSpPr>
          <p:nvPr>
            <p:ph type="sldImg"/>
          </p:nvPr>
        </p:nvSpPr>
        <p:spPr>
          <a:ln/>
        </p:spPr>
      </p:sp>
      <p:sp>
        <p:nvSpPr>
          <p:cNvPr id="123906" name="Notes Placeholder 2">
            <a:extLst>
              <a:ext uri="{FF2B5EF4-FFF2-40B4-BE49-F238E27FC236}">
                <a16:creationId xmlns:a16="http://schemas.microsoft.com/office/drawing/2014/main" id="{AC099DD2-D792-44B4-9A64-32189F3449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3907" name="Slide Number Placeholder 3">
            <a:extLst>
              <a:ext uri="{FF2B5EF4-FFF2-40B4-BE49-F238E27FC236}">
                <a16:creationId xmlns:a16="http://schemas.microsoft.com/office/drawing/2014/main" id="{3274EA5D-5044-4506-AC07-7D0EED285E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BC91FB8-30B7-4B0C-B67B-8C21C5ED6147}" type="slidenum">
              <a:rPr lang="en-US" altLang="en-US" sz="1200"/>
              <a:pPr/>
              <a:t>65</a:t>
            </a:fld>
            <a:endParaRPr lang="en-US" altLang="en-US" sz="120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4D14BABF-D236-4941-B8E2-3BB48F491ABB}"/>
              </a:ext>
            </a:extLst>
          </p:cNvPr>
          <p:cNvSpPr>
            <a:spLocks noGrp="1" noRot="1" noChangeAspect="1" noChangeArrowheads="1" noTextEdit="1"/>
          </p:cNvSpPr>
          <p:nvPr>
            <p:ph type="sldImg"/>
          </p:nvPr>
        </p:nvSpPr>
        <p:spPr>
          <a:ln/>
        </p:spPr>
      </p:sp>
      <p:sp>
        <p:nvSpPr>
          <p:cNvPr id="125954" name="Notes Placeholder 2">
            <a:extLst>
              <a:ext uri="{FF2B5EF4-FFF2-40B4-BE49-F238E27FC236}">
                <a16:creationId xmlns:a16="http://schemas.microsoft.com/office/drawing/2014/main" id="{1DB1ADAA-2832-4D45-8E41-592BB63F3D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5955" name="Slide Number Placeholder 3">
            <a:extLst>
              <a:ext uri="{FF2B5EF4-FFF2-40B4-BE49-F238E27FC236}">
                <a16:creationId xmlns:a16="http://schemas.microsoft.com/office/drawing/2014/main" id="{3DBD620A-9758-4598-B50B-2469B42CD0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8843E39-6DF7-4122-B920-D6C72B3CE843}" type="slidenum">
              <a:rPr lang="en-US" altLang="en-US" sz="1200"/>
              <a:pPr/>
              <a:t>66</a:t>
            </a:fld>
            <a:endParaRPr lang="en-US" altLang="en-US" sz="120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4D14BABF-D236-4941-B8E2-3BB48F491ABB}"/>
              </a:ext>
            </a:extLst>
          </p:cNvPr>
          <p:cNvSpPr>
            <a:spLocks noGrp="1" noRot="1" noChangeAspect="1" noChangeArrowheads="1" noTextEdit="1"/>
          </p:cNvSpPr>
          <p:nvPr>
            <p:ph type="sldImg"/>
          </p:nvPr>
        </p:nvSpPr>
        <p:spPr>
          <a:ln/>
        </p:spPr>
      </p:sp>
      <p:sp>
        <p:nvSpPr>
          <p:cNvPr id="125954" name="Notes Placeholder 2">
            <a:extLst>
              <a:ext uri="{FF2B5EF4-FFF2-40B4-BE49-F238E27FC236}">
                <a16:creationId xmlns:a16="http://schemas.microsoft.com/office/drawing/2014/main" id="{1DB1ADAA-2832-4D45-8E41-592BB63F3D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5955" name="Slide Number Placeholder 3">
            <a:extLst>
              <a:ext uri="{FF2B5EF4-FFF2-40B4-BE49-F238E27FC236}">
                <a16:creationId xmlns:a16="http://schemas.microsoft.com/office/drawing/2014/main" id="{3DBD620A-9758-4598-B50B-2469B42CD0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8843E39-6DF7-4122-B920-D6C72B3CE843}" type="slidenum">
              <a:rPr lang="en-US" altLang="en-US" sz="1200"/>
              <a:pPr/>
              <a:t>67</a:t>
            </a:fld>
            <a:endParaRPr lang="en-US" altLang="en-US" sz="1200"/>
          </a:p>
        </p:txBody>
      </p:sp>
    </p:spTree>
    <p:extLst>
      <p:ext uri="{BB962C8B-B14F-4D97-AF65-F5344CB8AC3E}">
        <p14:creationId xmlns:p14="http://schemas.microsoft.com/office/powerpoint/2010/main" val="22577472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a:extLst>
              <a:ext uri="{FF2B5EF4-FFF2-40B4-BE49-F238E27FC236}">
                <a16:creationId xmlns:a16="http://schemas.microsoft.com/office/drawing/2014/main" id="{4D14BABF-D236-4941-B8E2-3BB48F491ABB}"/>
              </a:ext>
            </a:extLst>
          </p:cNvPr>
          <p:cNvSpPr>
            <a:spLocks noGrp="1" noRot="1" noChangeAspect="1" noChangeArrowheads="1" noTextEdit="1"/>
          </p:cNvSpPr>
          <p:nvPr>
            <p:ph type="sldImg"/>
          </p:nvPr>
        </p:nvSpPr>
        <p:spPr>
          <a:ln/>
        </p:spPr>
      </p:sp>
      <p:sp>
        <p:nvSpPr>
          <p:cNvPr id="125954" name="Notes Placeholder 2">
            <a:extLst>
              <a:ext uri="{FF2B5EF4-FFF2-40B4-BE49-F238E27FC236}">
                <a16:creationId xmlns:a16="http://schemas.microsoft.com/office/drawing/2014/main" id="{1DB1ADAA-2832-4D45-8E41-592BB63F3D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5955" name="Slide Number Placeholder 3">
            <a:extLst>
              <a:ext uri="{FF2B5EF4-FFF2-40B4-BE49-F238E27FC236}">
                <a16:creationId xmlns:a16="http://schemas.microsoft.com/office/drawing/2014/main" id="{3DBD620A-9758-4598-B50B-2469B42CD00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8843E39-6DF7-4122-B920-D6C72B3CE843}" type="slidenum">
              <a:rPr lang="en-US" altLang="en-US" sz="1200"/>
              <a:pPr/>
              <a:t>68</a:t>
            </a:fld>
            <a:endParaRPr lang="en-US" altLang="en-US" sz="1200"/>
          </a:p>
        </p:txBody>
      </p:sp>
    </p:spTree>
    <p:extLst>
      <p:ext uri="{BB962C8B-B14F-4D97-AF65-F5344CB8AC3E}">
        <p14:creationId xmlns:p14="http://schemas.microsoft.com/office/powerpoint/2010/main" val="38737113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a:extLst>
              <a:ext uri="{FF2B5EF4-FFF2-40B4-BE49-F238E27FC236}">
                <a16:creationId xmlns:a16="http://schemas.microsoft.com/office/drawing/2014/main" id="{533E8005-14A9-40DD-B50C-DB1AB68228D6}"/>
              </a:ext>
            </a:extLst>
          </p:cNvPr>
          <p:cNvSpPr>
            <a:spLocks noGrp="1" noRot="1" noChangeAspect="1" noChangeArrowheads="1" noTextEdit="1"/>
          </p:cNvSpPr>
          <p:nvPr>
            <p:ph type="sldImg"/>
          </p:nvPr>
        </p:nvSpPr>
        <p:spPr>
          <a:ln/>
        </p:spPr>
      </p:sp>
      <p:sp>
        <p:nvSpPr>
          <p:cNvPr id="128002" name="Notes Placeholder 2">
            <a:extLst>
              <a:ext uri="{FF2B5EF4-FFF2-40B4-BE49-F238E27FC236}">
                <a16:creationId xmlns:a16="http://schemas.microsoft.com/office/drawing/2014/main" id="{9713BC8D-1CD5-4396-8DE0-54E52E3F58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28003" name="Slide Number Placeholder 3">
            <a:extLst>
              <a:ext uri="{FF2B5EF4-FFF2-40B4-BE49-F238E27FC236}">
                <a16:creationId xmlns:a16="http://schemas.microsoft.com/office/drawing/2014/main" id="{C214EC70-FA3C-42C5-9E4E-8F32286C786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794D680-AF95-45B2-83AE-E264E72B3965}" type="slidenum">
              <a:rPr lang="en-US" altLang="en-US" sz="1200"/>
              <a:pPr/>
              <a:t>69</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C0B1B3C1-950E-4C96-971C-EF618F62C74F}"/>
              </a:ext>
            </a:extLst>
          </p:cNvPr>
          <p:cNvSpPr>
            <a:spLocks noGrp="1" noRot="1" noChangeAspect="1" noChangeArrowheads="1" noTextEdit="1"/>
          </p:cNvSpPr>
          <p:nvPr>
            <p:ph type="sldImg"/>
          </p:nvPr>
        </p:nvSpPr>
        <p:spPr>
          <a:ln/>
        </p:spPr>
      </p:sp>
      <p:sp>
        <p:nvSpPr>
          <p:cNvPr id="17410" name="Notes Placeholder 2">
            <a:extLst>
              <a:ext uri="{FF2B5EF4-FFF2-40B4-BE49-F238E27FC236}">
                <a16:creationId xmlns:a16="http://schemas.microsoft.com/office/drawing/2014/main" id="{F3F86218-64C7-4DDC-B807-1FF3DB48A1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1" name="Slide Number Placeholder 3">
            <a:extLst>
              <a:ext uri="{FF2B5EF4-FFF2-40B4-BE49-F238E27FC236}">
                <a16:creationId xmlns:a16="http://schemas.microsoft.com/office/drawing/2014/main" id="{CB3FB2A9-5BE5-4F4D-B978-343E0922502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0176570-5F51-477F-A213-4A19B740E588}" type="slidenum">
              <a:rPr lang="en-US" altLang="en-US" sz="1200"/>
              <a:pPr/>
              <a:t>7</a:t>
            </a:fld>
            <a:endParaRPr lang="en-US" altLang="en-US" sz="120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a:extLst>
              <a:ext uri="{FF2B5EF4-FFF2-40B4-BE49-F238E27FC236}">
                <a16:creationId xmlns:a16="http://schemas.microsoft.com/office/drawing/2014/main" id="{CA289667-A878-4C97-9720-444003F1A62D}"/>
              </a:ext>
            </a:extLst>
          </p:cNvPr>
          <p:cNvSpPr>
            <a:spLocks noGrp="1" noRot="1" noChangeAspect="1" noChangeArrowheads="1" noTextEdit="1"/>
          </p:cNvSpPr>
          <p:nvPr>
            <p:ph type="sldImg"/>
          </p:nvPr>
        </p:nvSpPr>
        <p:spPr>
          <a:ln/>
        </p:spPr>
      </p:sp>
      <p:sp>
        <p:nvSpPr>
          <p:cNvPr id="130050" name="Notes Placeholder 2">
            <a:extLst>
              <a:ext uri="{FF2B5EF4-FFF2-40B4-BE49-F238E27FC236}">
                <a16:creationId xmlns:a16="http://schemas.microsoft.com/office/drawing/2014/main" id="{B60DDA29-871B-49EA-B636-2B619CCDCEA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0051" name="Slide Number Placeholder 3">
            <a:extLst>
              <a:ext uri="{FF2B5EF4-FFF2-40B4-BE49-F238E27FC236}">
                <a16:creationId xmlns:a16="http://schemas.microsoft.com/office/drawing/2014/main" id="{814E56BD-EB67-48E0-B9F4-19C787994B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A49B248-E052-46EE-8911-B51F45CA1DAB}" type="slidenum">
              <a:rPr lang="en-US" altLang="en-US" sz="1200"/>
              <a:pPr/>
              <a:t>70</a:t>
            </a:fld>
            <a:endParaRPr lang="en-US" altLang="en-US" sz="120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a:extLst>
              <a:ext uri="{FF2B5EF4-FFF2-40B4-BE49-F238E27FC236}">
                <a16:creationId xmlns:a16="http://schemas.microsoft.com/office/drawing/2014/main" id="{7A0FFB95-5AF3-4C54-AC9C-712870B90109}"/>
              </a:ext>
            </a:extLst>
          </p:cNvPr>
          <p:cNvSpPr>
            <a:spLocks noGrp="1" noRot="1" noChangeAspect="1" noChangeArrowheads="1" noTextEdit="1"/>
          </p:cNvSpPr>
          <p:nvPr>
            <p:ph type="sldImg"/>
          </p:nvPr>
        </p:nvSpPr>
        <p:spPr>
          <a:ln/>
        </p:spPr>
      </p:sp>
      <p:sp>
        <p:nvSpPr>
          <p:cNvPr id="132098" name="Notes Placeholder 2">
            <a:extLst>
              <a:ext uri="{FF2B5EF4-FFF2-40B4-BE49-F238E27FC236}">
                <a16:creationId xmlns:a16="http://schemas.microsoft.com/office/drawing/2014/main" id="{0677F2BA-8B64-43BA-9730-95ED422C64B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2099" name="Slide Number Placeholder 3">
            <a:extLst>
              <a:ext uri="{FF2B5EF4-FFF2-40B4-BE49-F238E27FC236}">
                <a16:creationId xmlns:a16="http://schemas.microsoft.com/office/drawing/2014/main" id="{18296D20-E799-4771-BFF5-CA1F14BBE59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000C2-FC3A-473D-ABC4-08840BD6CA58}" type="slidenum">
              <a:rPr lang="en-US" altLang="en-US" sz="1200"/>
              <a:pPr/>
              <a:t>71</a:t>
            </a:fld>
            <a:endParaRPr lang="en-US" altLang="en-US" sz="120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a:extLst>
              <a:ext uri="{FF2B5EF4-FFF2-40B4-BE49-F238E27FC236}">
                <a16:creationId xmlns:a16="http://schemas.microsoft.com/office/drawing/2014/main" id="{0C167DD1-0C54-4E3B-A459-561F7B274D79}"/>
              </a:ext>
            </a:extLst>
          </p:cNvPr>
          <p:cNvSpPr>
            <a:spLocks noGrp="1" noRot="1" noChangeAspect="1" noChangeArrowheads="1" noTextEdit="1"/>
          </p:cNvSpPr>
          <p:nvPr>
            <p:ph type="sldImg"/>
          </p:nvPr>
        </p:nvSpPr>
        <p:spPr>
          <a:ln/>
        </p:spPr>
      </p:sp>
      <p:sp>
        <p:nvSpPr>
          <p:cNvPr id="134146" name="Notes Placeholder 2">
            <a:extLst>
              <a:ext uri="{FF2B5EF4-FFF2-40B4-BE49-F238E27FC236}">
                <a16:creationId xmlns:a16="http://schemas.microsoft.com/office/drawing/2014/main" id="{6FAEA881-7F17-4E08-8723-D312DAE00BF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4147" name="Slide Number Placeholder 3">
            <a:extLst>
              <a:ext uri="{FF2B5EF4-FFF2-40B4-BE49-F238E27FC236}">
                <a16:creationId xmlns:a16="http://schemas.microsoft.com/office/drawing/2014/main" id="{CD6CFD05-5E6B-4162-9085-FFE4043F19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F60BA6C-1BB2-4677-9E29-F8F58BAC4246}" type="slidenum">
              <a:rPr lang="en-US" altLang="en-US" sz="1200"/>
              <a:pPr/>
              <a:t>72</a:t>
            </a:fld>
            <a:endParaRPr lang="en-US" altLang="en-US" sz="120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a:extLst>
              <a:ext uri="{FF2B5EF4-FFF2-40B4-BE49-F238E27FC236}">
                <a16:creationId xmlns:a16="http://schemas.microsoft.com/office/drawing/2014/main" id="{2E7DA036-EE40-4CF6-AD12-91D5728F7BAA}"/>
              </a:ext>
            </a:extLst>
          </p:cNvPr>
          <p:cNvSpPr>
            <a:spLocks noGrp="1" noRot="1" noChangeAspect="1" noChangeArrowheads="1" noTextEdit="1"/>
          </p:cNvSpPr>
          <p:nvPr>
            <p:ph type="sldImg"/>
          </p:nvPr>
        </p:nvSpPr>
        <p:spPr>
          <a:ln/>
        </p:spPr>
      </p:sp>
      <p:sp>
        <p:nvSpPr>
          <p:cNvPr id="136194" name="Notes Placeholder 2">
            <a:extLst>
              <a:ext uri="{FF2B5EF4-FFF2-40B4-BE49-F238E27FC236}">
                <a16:creationId xmlns:a16="http://schemas.microsoft.com/office/drawing/2014/main" id="{7D2533EA-2E6D-4B14-B9D7-6306F5C4E4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6195" name="Slide Number Placeholder 3">
            <a:extLst>
              <a:ext uri="{FF2B5EF4-FFF2-40B4-BE49-F238E27FC236}">
                <a16:creationId xmlns:a16="http://schemas.microsoft.com/office/drawing/2014/main" id="{A523A7C7-8301-466C-BEAF-365AC062C8F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907192C-2044-45E3-A8BC-CD239A79E1BC}" type="slidenum">
              <a:rPr lang="en-US" altLang="en-US" sz="1200"/>
              <a:pPr/>
              <a:t>73</a:t>
            </a:fld>
            <a:endParaRPr lang="en-US" altLang="en-US" sz="120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a:extLst>
              <a:ext uri="{FF2B5EF4-FFF2-40B4-BE49-F238E27FC236}">
                <a16:creationId xmlns:a16="http://schemas.microsoft.com/office/drawing/2014/main" id="{84991FDC-7174-4D48-91FA-BEEB7C7B2C01}"/>
              </a:ext>
            </a:extLst>
          </p:cNvPr>
          <p:cNvSpPr>
            <a:spLocks noGrp="1" noRot="1" noChangeAspect="1" noChangeArrowheads="1" noTextEdit="1"/>
          </p:cNvSpPr>
          <p:nvPr>
            <p:ph type="sldImg"/>
          </p:nvPr>
        </p:nvSpPr>
        <p:spPr>
          <a:ln/>
        </p:spPr>
      </p:sp>
      <p:sp>
        <p:nvSpPr>
          <p:cNvPr id="138242" name="Notes Placeholder 2">
            <a:extLst>
              <a:ext uri="{FF2B5EF4-FFF2-40B4-BE49-F238E27FC236}">
                <a16:creationId xmlns:a16="http://schemas.microsoft.com/office/drawing/2014/main" id="{D41945B8-0684-498B-BDA3-D37C03CCB27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8243" name="Slide Number Placeholder 3">
            <a:extLst>
              <a:ext uri="{FF2B5EF4-FFF2-40B4-BE49-F238E27FC236}">
                <a16:creationId xmlns:a16="http://schemas.microsoft.com/office/drawing/2014/main" id="{F862B7D7-C31B-44D0-BA92-FDB5F5964D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74E98E7-3109-41C8-9B03-B2BC66068C8E}" type="slidenum">
              <a:rPr lang="en-US" altLang="en-US" sz="1200"/>
              <a:pPr/>
              <a:t>74</a:t>
            </a:fld>
            <a:endParaRPr lang="en-US" altLang="en-US" sz="120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a:extLst>
              <a:ext uri="{FF2B5EF4-FFF2-40B4-BE49-F238E27FC236}">
                <a16:creationId xmlns:a16="http://schemas.microsoft.com/office/drawing/2014/main" id="{1EAF6DBF-ADE6-48B4-A055-3463EC1B7922}"/>
              </a:ext>
            </a:extLst>
          </p:cNvPr>
          <p:cNvSpPr>
            <a:spLocks noGrp="1" noRot="1" noChangeAspect="1" noChangeArrowheads="1" noTextEdit="1"/>
          </p:cNvSpPr>
          <p:nvPr>
            <p:ph type="sldImg"/>
          </p:nvPr>
        </p:nvSpPr>
        <p:spPr>
          <a:ln/>
        </p:spPr>
      </p:sp>
      <p:sp>
        <p:nvSpPr>
          <p:cNvPr id="140290" name="Notes Placeholder 2">
            <a:extLst>
              <a:ext uri="{FF2B5EF4-FFF2-40B4-BE49-F238E27FC236}">
                <a16:creationId xmlns:a16="http://schemas.microsoft.com/office/drawing/2014/main" id="{5B55328D-5946-4EB1-8656-05492280751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0291" name="Slide Number Placeholder 3">
            <a:extLst>
              <a:ext uri="{FF2B5EF4-FFF2-40B4-BE49-F238E27FC236}">
                <a16:creationId xmlns:a16="http://schemas.microsoft.com/office/drawing/2014/main" id="{3C29DCBE-2AF9-4B52-A3AE-DA5FACF7C2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C17CC6F-1DBC-499D-B136-A37BF0A4F5C1}" type="slidenum">
              <a:rPr lang="en-US" altLang="en-US" sz="1200"/>
              <a:pPr/>
              <a:t>75</a:t>
            </a:fld>
            <a:endParaRPr lang="en-US" altLang="en-US" sz="120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a:extLst>
              <a:ext uri="{FF2B5EF4-FFF2-40B4-BE49-F238E27FC236}">
                <a16:creationId xmlns:a16="http://schemas.microsoft.com/office/drawing/2014/main" id="{485DBE50-5D36-48C4-82E5-44B4A0580CB7}"/>
              </a:ext>
            </a:extLst>
          </p:cNvPr>
          <p:cNvSpPr>
            <a:spLocks noGrp="1" noRot="1" noChangeAspect="1" noChangeArrowheads="1" noTextEdit="1"/>
          </p:cNvSpPr>
          <p:nvPr>
            <p:ph type="sldImg"/>
          </p:nvPr>
        </p:nvSpPr>
        <p:spPr>
          <a:ln/>
        </p:spPr>
      </p:sp>
      <p:sp>
        <p:nvSpPr>
          <p:cNvPr id="142338" name="Notes Placeholder 2">
            <a:extLst>
              <a:ext uri="{FF2B5EF4-FFF2-40B4-BE49-F238E27FC236}">
                <a16:creationId xmlns:a16="http://schemas.microsoft.com/office/drawing/2014/main" id="{B8B731F4-9FB1-48F7-8708-B49FF28B59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2339" name="Slide Number Placeholder 3">
            <a:extLst>
              <a:ext uri="{FF2B5EF4-FFF2-40B4-BE49-F238E27FC236}">
                <a16:creationId xmlns:a16="http://schemas.microsoft.com/office/drawing/2014/main" id="{11A97CB8-6201-4C33-847C-E1F0E9E1BA4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F5EA714-D3D6-4B56-AD0D-557EDADFC2D6}" type="slidenum">
              <a:rPr lang="en-US" altLang="en-US" sz="1200"/>
              <a:pPr algn="r" eaLnBrk="1" hangingPunct="1"/>
              <a:t>76</a:t>
            </a:fld>
            <a:endParaRPr lang="en-US" altLang="en-US" sz="120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a:extLst>
              <a:ext uri="{FF2B5EF4-FFF2-40B4-BE49-F238E27FC236}">
                <a16:creationId xmlns:a16="http://schemas.microsoft.com/office/drawing/2014/main" id="{485DBE50-5D36-48C4-82E5-44B4A0580CB7}"/>
              </a:ext>
            </a:extLst>
          </p:cNvPr>
          <p:cNvSpPr>
            <a:spLocks noGrp="1" noRot="1" noChangeAspect="1" noChangeArrowheads="1" noTextEdit="1"/>
          </p:cNvSpPr>
          <p:nvPr>
            <p:ph type="sldImg"/>
          </p:nvPr>
        </p:nvSpPr>
        <p:spPr>
          <a:ln/>
        </p:spPr>
      </p:sp>
      <p:sp>
        <p:nvSpPr>
          <p:cNvPr id="142338" name="Notes Placeholder 2">
            <a:extLst>
              <a:ext uri="{FF2B5EF4-FFF2-40B4-BE49-F238E27FC236}">
                <a16:creationId xmlns:a16="http://schemas.microsoft.com/office/drawing/2014/main" id="{B8B731F4-9FB1-48F7-8708-B49FF28B59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2339" name="Slide Number Placeholder 3">
            <a:extLst>
              <a:ext uri="{FF2B5EF4-FFF2-40B4-BE49-F238E27FC236}">
                <a16:creationId xmlns:a16="http://schemas.microsoft.com/office/drawing/2014/main" id="{11A97CB8-6201-4C33-847C-E1F0E9E1BA4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F5EA714-D3D6-4B56-AD0D-557EDADFC2D6}" type="slidenum">
              <a:rPr lang="en-US" altLang="en-US" sz="1200"/>
              <a:pPr algn="r" eaLnBrk="1" hangingPunct="1"/>
              <a:t>77</a:t>
            </a:fld>
            <a:endParaRPr lang="en-US" altLang="en-US" sz="1200"/>
          </a:p>
        </p:txBody>
      </p:sp>
    </p:spTree>
    <p:extLst>
      <p:ext uri="{BB962C8B-B14F-4D97-AF65-F5344CB8AC3E}">
        <p14:creationId xmlns:p14="http://schemas.microsoft.com/office/powerpoint/2010/main" val="224760675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a:extLst>
              <a:ext uri="{FF2B5EF4-FFF2-40B4-BE49-F238E27FC236}">
                <a16:creationId xmlns:a16="http://schemas.microsoft.com/office/drawing/2014/main" id="{726E4808-4C5B-4E32-AA1D-DAFC994615A7}"/>
              </a:ext>
            </a:extLst>
          </p:cNvPr>
          <p:cNvSpPr>
            <a:spLocks noGrp="1" noRot="1" noChangeAspect="1" noChangeArrowheads="1" noTextEdit="1"/>
          </p:cNvSpPr>
          <p:nvPr>
            <p:ph type="sldImg"/>
          </p:nvPr>
        </p:nvSpPr>
        <p:spPr>
          <a:ln/>
        </p:spPr>
      </p:sp>
      <p:sp>
        <p:nvSpPr>
          <p:cNvPr id="144386" name="Notes Placeholder 2">
            <a:extLst>
              <a:ext uri="{FF2B5EF4-FFF2-40B4-BE49-F238E27FC236}">
                <a16:creationId xmlns:a16="http://schemas.microsoft.com/office/drawing/2014/main" id="{A7BD88CB-2118-4546-875E-4C543182549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4387" name="Slide Number Placeholder 3">
            <a:extLst>
              <a:ext uri="{FF2B5EF4-FFF2-40B4-BE49-F238E27FC236}">
                <a16:creationId xmlns:a16="http://schemas.microsoft.com/office/drawing/2014/main" id="{500F0748-1F18-47B6-BA36-396A321BB8F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A0B8198-A97D-4FC6-BD3C-8071F3279566}" type="slidenum">
              <a:rPr lang="en-US" altLang="en-US" sz="1200"/>
              <a:pPr algn="r" eaLnBrk="1" hangingPunct="1"/>
              <a:t>78</a:t>
            </a:fld>
            <a:endParaRPr lang="en-US" altLang="en-US" sz="120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a:extLst>
              <a:ext uri="{FF2B5EF4-FFF2-40B4-BE49-F238E27FC236}">
                <a16:creationId xmlns:a16="http://schemas.microsoft.com/office/drawing/2014/main" id="{89F830AD-710D-453B-AA80-67083392C761}"/>
              </a:ext>
            </a:extLst>
          </p:cNvPr>
          <p:cNvSpPr>
            <a:spLocks noGrp="1" noRot="1" noChangeAspect="1" noChangeArrowheads="1" noTextEdit="1"/>
          </p:cNvSpPr>
          <p:nvPr>
            <p:ph type="sldImg"/>
          </p:nvPr>
        </p:nvSpPr>
        <p:spPr>
          <a:ln/>
        </p:spPr>
      </p:sp>
      <p:sp>
        <p:nvSpPr>
          <p:cNvPr id="146434" name="Notes Placeholder 2">
            <a:extLst>
              <a:ext uri="{FF2B5EF4-FFF2-40B4-BE49-F238E27FC236}">
                <a16:creationId xmlns:a16="http://schemas.microsoft.com/office/drawing/2014/main" id="{36D2DFEE-667A-4CD8-9F95-0AAFB328A1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6435" name="Slide Number Placeholder 3">
            <a:extLst>
              <a:ext uri="{FF2B5EF4-FFF2-40B4-BE49-F238E27FC236}">
                <a16:creationId xmlns:a16="http://schemas.microsoft.com/office/drawing/2014/main" id="{5761F59F-DACC-4888-98EF-9D1B41937FE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9C8E36F-2C45-4388-9925-4A3128A6A293}" type="slidenum">
              <a:rPr lang="en-US" altLang="en-US" sz="1200"/>
              <a:pPr/>
              <a:t>79</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F4CB8B5D-D532-4EB1-AF79-2531A280AE32}"/>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AC936EEE-5B12-4C02-8069-CAAE6B9665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AECE7D52-8ACB-4C42-B00D-03DC4026224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A60CDC7-1417-4E88-80A8-051E97A5B270}" type="slidenum">
              <a:rPr lang="en-US" altLang="en-US" sz="1200"/>
              <a:pPr/>
              <a:t>8</a:t>
            </a:fld>
            <a:endParaRPr lang="en-US" altLang="en-US" sz="120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a:extLst>
              <a:ext uri="{FF2B5EF4-FFF2-40B4-BE49-F238E27FC236}">
                <a16:creationId xmlns:a16="http://schemas.microsoft.com/office/drawing/2014/main" id="{B4DED486-32DD-4D5E-BF89-7123432B754A}"/>
              </a:ext>
            </a:extLst>
          </p:cNvPr>
          <p:cNvSpPr>
            <a:spLocks noGrp="1" noRot="1" noChangeAspect="1" noChangeArrowheads="1" noTextEdit="1"/>
          </p:cNvSpPr>
          <p:nvPr>
            <p:ph type="sldImg"/>
          </p:nvPr>
        </p:nvSpPr>
        <p:spPr>
          <a:ln/>
        </p:spPr>
      </p:sp>
      <p:sp>
        <p:nvSpPr>
          <p:cNvPr id="148482" name="Notes Placeholder 2">
            <a:extLst>
              <a:ext uri="{FF2B5EF4-FFF2-40B4-BE49-F238E27FC236}">
                <a16:creationId xmlns:a16="http://schemas.microsoft.com/office/drawing/2014/main" id="{E234AD04-F5B7-4000-926A-8A124B32615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48483" name="Slide Number Placeholder 3">
            <a:extLst>
              <a:ext uri="{FF2B5EF4-FFF2-40B4-BE49-F238E27FC236}">
                <a16:creationId xmlns:a16="http://schemas.microsoft.com/office/drawing/2014/main" id="{E1126D45-EC46-4FE9-B9AF-E45C4DF0E9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5DA782D-ABA1-490A-87AC-570C8F498327}" type="slidenum">
              <a:rPr lang="en-US" altLang="en-US" sz="1200"/>
              <a:pPr/>
              <a:t>80</a:t>
            </a:fld>
            <a:endParaRPr lang="en-US" altLang="en-US" sz="120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a:extLst>
              <a:ext uri="{FF2B5EF4-FFF2-40B4-BE49-F238E27FC236}">
                <a16:creationId xmlns:a16="http://schemas.microsoft.com/office/drawing/2014/main" id="{24AB603E-2200-4EDC-A271-F5D7AF3BC5B2}"/>
              </a:ext>
            </a:extLst>
          </p:cNvPr>
          <p:cNvSpPr>
            <a:spLocks noGrp="1" noRot="1" noChangeAspect="1" noChangeArrowheads="1" noTextEdit="1"/>
          </p:cNvSpPr>
          <p:nvPr>
            <p:ph type="sldImg"/>
          </p:nvPr>
        </p:nvSpPr>
        <p:spPr>
          <a:ln/>
        </p:spPr>
      </p:sp>
      <p:sp>
        <p:nvSpPr>
          <p:cNvPr id="150530" name="Notes Placeholder 2">
            <a:extLst>
              <a:ext uri="{FF2B5EF4-FFF2-40B4-BE49-F238E27FC236}">
                <a16:creationId xmlns:a16="http://schemas.microsoft.com/office/drawing/2014/main" id="{B63D7618-FC23-4634-8C88-4A3E77A88FC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0531" name="Slide Number Placeholder 3">
            <a:extLst>
              <a:ext uri="{FF2B5EF4-FFF2-40B4-BE49-F238E27FC236}">
                <a16:creationId xmlns:a16="http://schemas.microsoft.com/office/drawing/2014/main" id="{6253B742-A7FC-4B81-84EE-0EA95C06CA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6450EFF-F751-4711-BB5F-36DE1C838546}" type="slidenum">
              <a:rPr lang="en-US" altLang="en-US" sz="1200"/>
              <a:pPr/>
              <a:t>81</a:t>
            </a:fld>
            <a:endParaRPr lang="en-US" altLang="en-US" sz="120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a:extLst>
              <a:ext uri="{FF2B5EF4-FFF2-40B4-BE49-F238E27FC236}">
                <a16:creationId xmlns:a16="http://schemas.microsoft.com/office/drawing/2014/main" id="{C765B8ED-3D12-41A5-A80C-D4BD12946A4E}"/>
              </a:ext>
            </a:extLst>
          </p:cNvPr>
          <p:cNvSpPr>
            <a:spLocks noGrp="1" noRot="1" noChangeAspect="1" noChangeArrowheads="1" noTextEdit="1"/>
          </p:cNvSpPr>
          <p:nvPr>
            <p:ph type="sldImg"/>
          </p:nvPr>
        </p:nvSpPr>
        <p:spPr>
          <a:ln/>
        </p:spPr>
      </p:sp>
      <p:sp>
        <p:nvSpPr>
          <p:cNvPr id="152578" name="Notes Placeholder 2">
            <a:extLst>
              <a:ext uri="{FF2B5EF4-FFF2-40B4-BE49-F238E27FC236}">
                <a16:creationId xmlns:a16="http://schemas.microsoft.com/office/drawing/2014/main" id="{7412BDBA-8A5E-4D0D-A757-63DDE3E8E0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2579" name="Slide Number Placeholder 3">
            <a:extLst>
              <a:ext uri="{FF2B5EF4-FFF2-40B4-BE49-F238E27FC236}">
                <a16:creationId xmlns:a16="http://schemas.microsoft.com/office/drawing/2014/main" id="{28E97DDD-7E3B-41ED-9ACA-72B96B13B8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BEE8DAA-5782-4619-B4BA-67FA7203518E}" type="slidenum">
              <a:rPr lang="en-US" altLang="en-US" sz="1200"/>
              <a:pPr/>
              <a:t>82</a:t>
            </a:fld>
            <a:endParaRPr lang="en-US" altLang="en-US" sz="120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Slide Image Placeholder 1">
            <a:extLst>
              <a:ext uri="{FF2B5EF4-FFF2-40B4-BE49-F238E27FC236}">
                <a16:creationId xmlns:a16="http://schemas.microsoft.com/office/drawing/2014/main" id="{AA9740E1-BA27-4C54-980E-95C8485EABE3}"/>
              </a:ext>
            </a:extLst>
          </p:cNvPr>
          <p:cNvSpPr>
            <a:spLocks noGrp="1" noRot="1" noChangeAspect="1" noChangeArrowheads="1" noTextEdit="1"/>
          </p:cNvSpPr>
          <p:nvPr>
            <p:ph type="sldImg"/>
          </p:nvPr>
        </p:nvSpPr>
        <p:spPr>
          <a:ln/>
        </p:spPr>
      </p:sp>
      <p:sp>
        <p:nvSpPr>
          <p:cNvPr id="154626" name="Notes Placeholder 2">
            <a:extLst>
              <a:ext uri="{FF2B5EF4-FFF2-40B4-BE49-F238E27FC236}">
                <a16:creationId xmlns:a16="http://schemas.microsoft.com/office/drawing/2014/main" id="{DA45A95C-3231-4105-A9D8-0BADF86F27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4627" name="Slide Number Placeholder 3">
            <a:extLst>
              <a:ext uri="{FF2B5EF4-FFF2-40B4-BE49-F238E27FC236}">
                <a16:creationId xmlns:a16="http://schemas.microsoft.com/office/drawing/2014/main" id="{3AA1325D-FD23-416D-9D3C-33A93CEB8A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528E78E-39E5-46FB-8F86-C9113A0852FB}" type="slidenum">
              <a:rPr lang="en-US" altLang="en-US" sz="1200"/>
              <a:pPr/>
              <a:t>83</a:t>
            </a:fld>
            <a:endParaRPr lang="en-US" altLang="en-US" sz="120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Slide Image Placeholder 1">
            <a:extLst>
              <a:ext uri="{FF2B5EF4-FFF2-40B4-BE49-F238E27FC236}">
                <a16:creationId xmlns:a16="http://schemas.microsoft.com/office/drawing/2014/main" id="{12B69A7E-A291-407D-87FB-A7B17E6154C3}"/>
              </a:ext>
            </a:extLst>
          </p:cNvPr>
          <p:cNvSpPr>
            <a:spLocks noGrp="1" noRot="1" noChangeAspect="1" noChangeArrowheads="1" noTextEdit="1"/>
          </p:cNvSpPr>
          <p:nvPr>
            <p:ph type="sldImg"/>
          </p:nvPr>
        </p:nvSpPr>
        <p:spPr>
          <a:ln/>
        </p:spPr>
      </p:sp>
      <p:sp>
        <p:nvSpPr>
          <p:cNvPr id="156674" name="Notes Placeholder 2">
            <a:extLst>
              <a:ext uri="{FF2B5EF4-FFF2-40B4-BE49-F238E27FC236}">
                <a16:creationId xmlns:a16="http://schemas.microsoft.com/office/drawing/2014/main" id="{CAA498E8-77E6-461A-A16C-E174D84F3B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6675" name="Slide Number Placeholder 3">
            <a:extLst>
              <a:ext uri="{FF2B5EF4-FFF2-40B4-BE49-F238E27FC236}">
                <a16:creationId xmlns:a16="http://schemas.microsoft.com/office/drawing/2014/main" id="{CC3BC8B2-2499-47FB-A654-961292E56E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589E0F6-872B-4DA0-B10A-84893B371898}" type="slidenum">
              <a:rPr lang="en-US" altLang="en-US" sz="1200"/>
              <a:pPr/>
              <a:t>84</a:t>
            </a:fld>
            <a:endParaRPr lang="en-US" altLang="en-US" sz="120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Slide Image Placeholder 1">
            <a:extLst>
              <a:ext uri="{FF2B5EF4-FFF2-40B4-BE49-F238E27FC236}">
                <a16:creationId xmlns:a16="http://schemas.microsoft.com/office/drawing/2014/main" id="{62228E49-540E-461C-A802-854ADA59DA03}"/>
              </a:ext>
            </a:extLst>
          </p:cNvPr>
          <p:cNvSpPr>
            <a:spLocks noGrp="1" noRot="1" noChangeAspect="1" noChangeArrowheads="1" noTextEdit="1"/>
          </p:cNvSpPr>
          <p:nvPr>
            <p:ph type="sldImg"/>
          </p:nvPr>
        </p:nvSpPr>
        <p:spPr>
          <a:ln/>
        </p:spPr>
      </p:sp>
      <p:sp>
        <p:nvSpPr>
          <p:cNvPr id="158722" name="Notes Placeholder 2">
            <a:extLst>
              <a:ext uri="{FF2B5EF4-FFF2-40B4-BE49-F238E27FC236}">
                <a16:creationId xmlns:a16="http://schemas.microsoft.com/office/drawing/2014/main" id="{16A41DC7-E915-4558-9301-2E0D0713F5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8723" name="Slide Number Placeholder 3">
            <a:extLst>
              <a:ext uri="{FF2B5EF4-FFF2-40B4-BE49-F238E27FC236}">
                <a16:creationId xmlns:a16="http://schemas.microsoft.com/office/drawing/2014/main" id="{DE8618B3-BEC5-4704-8EA1-A869DD8CE4E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3BD8D62-7727-4C75-A457-038A79A3F202}" type="slidenum">
              <a:rPr lang="en-US" altLang="en-US" sz="1200"/>
              <a:pPr/>
              <a:t>85</a:t>
            </a:fld>
            <a:endParaRPr lang="en-US" altLang="en-US" sz="120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a:extLst>
              <a:ext uri="{FF2B5EF4-FFF2-40B4-BE49-F238E27FC236}">
                <a16:creationId xmlns:a16="http://schemas.microsoft.com/office/drawing/2014/main" id="{DA0C1F7F-DB28-4F3D-81D1-3F17B08A03E0}"/>
              </a:ext>
            </a:extLst>
          </p:cNvPr>
          <p:cNvSpPr>
            <a:spLocks noGrp="1" noRot="1" noChangeAspect="1" noChangeArrowheads="1" noTextEdit="1"/>
          </p:cNvSpPr>
          <p:nvPr>
            <p:ph type="sldImg"/>
          </p:nvPr>
        </p:nvSpPr>
        <p:spPr>
          <a:ln/>
        </p:spPr>
      </p:sp>
      <p:sp>
        <p:nvSpPr>
          <p:cNvPr id="160770" name="Notes Placeholder 2">
            <a:extLst>
              <a:ext uri="{FF2B5EF4-FFF2-40B4-BE49-F238E27FC236}">
                <a16:creationId xmlns:a16="http://schemas.microsoft.com/office/drawing/2014/main" id="{C5C94795-D353-4D62-B5BE-F8D38FA38F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0771" name="Slide Number Placeholder 3">
            <a:extLst>
              <a:ext uri="{FF2B5EF4-FFF2-40B4-BE49-F238E27FC236}">
                <a16:creationId xmlns:a16="http://schemas.microsoft.com/office/drawing/2014/main" id="{DB187F25-51AD-45F0-B8FA-B324FE079C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43533AE-ED54-42FF-A1F5-EE5C6BB36C1A}" type="slidenum">
              <a:rPr lang="en-US" altLang="en-US" sz="1200"/>
              <a:pPr/>
              <a:t>86</a:t>
            </a:fld>
            <a:endParaRPr lang="en-US" altLang="en-US" sz="120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a:extLst>
              <a:ext uri="{FF2B5EF4-FFF2-40B4-BE49-F238E27FC236}">
                <a16:creationId xmlns:a16="http://schemas.microsoft.com/office/drawing/2014/main" id="{DA0C1F7F-DB28-4F3D-81D1-3F17B08A03E0}"/>
              </a:ext>
            </a:extLst>
          </p:cNvPr>
          <p:cNvSpPr>
            <a:spLocks noGrp="1" noRot="1" noChangeAspect="1" noChangeArrowheads="1" noTextEdit="1"/>
          </p:cNvSpPr>
          <p:nvPr>
            <p:ph type="sldImg"/>
          </p:nvPr>
        </p:nvSpPr>
        <p:spPr>
          <a:ln/>
        </p:spPr>
      </p:sp>
      <p:sp>
        <p:nvSpPr>
          <p:cNvPr id="160770" name="Notes Placeholder 2">
            <a:extLst>
              <a:ext uri="{FF2B5EF4-FFF2-40B4-BE49-F238E27FC236}">
                <a16:creationId xmlns:a16="http://schemas.microsoft.com/office/drawing/2014/main" id="{C5C94795-D353-4D62-B5BE-F8D38FA38F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0771" name="Slide Number Placeholder 3">
            <a:extLst>
              <a:ext uri="{FF2B5EF4-FFF2-40B4-BE49-F238E27FC236}">
                <a16:creationId xmlns:a16="http://schemas.microsoft.com/office/drawing/2014/main" id="{DB187F25-51AD-45F0-B8FA-B324FE079C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43533AE-ED54-42FF-A1F5-EE5C6BB36C1A}" type="slidenum">
              <a:rPr lang="en-US" altLang="en-US" sz="1200"/>
              <a:pPr/>
              <a:t>87</a:t>
            </a:fld>
            <a:endParaRPr lang="en-US" altLang="en-US" sz="1200"/>
          </a:p>
        </p:txBody>
      </p:sp>
    </p:spTree>
    <p:extLst>
      <p:ext uri="{BB962C8B-B14F-4D97-AF65-F5344CB8AC3E}">
        <p14:creationId xmlns:p14="http://schemas.microsoft.com/office/powerpoint/2010/main" val="177953320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a:extLst>
              <a:ext uri="{FF2B5EF4-FFF2-40B4-BE49-F238E27FC236}">
                <a16:creationId xmlns:a16="http://schemas.microsoft.com/office/drawing/2014/main" id="{DA0C1F7F-DB28-4F3D-81D1-3F17B08A03E0}"/>
              </a:ext>
            </a:extLst>
          </p:cNvPr>
          <p:cNvSpPr>
            <a:spLocks noGrp="1" noRot="1" noChangeAspect="1" noChangeArrowheads="1" noTextEdit="1"/>
          </p:cNvSpPr>
          <p:nvPr>
            <p:ph type="sldImg"/>
          </p:nvPr>
        </p:nvSpPr>
        <p:spPr>
          <a:ln/>
        </p:spPr>
      </p:sp>
      <p:sp>
        <p:nvSpPr>
          <p:cNvPr id="160770" name="Notes Placeholder 2">
            <a:extLst>
              <a:ext uri="{FF2B5EF4-FFF2-40B4-BE49-F238E27FC236}">
                <a16:creationId xmlns:a16="http://schemas.microsoft.com/office/drawing/2014/main" id="{C5C94795-D353-4D62-B5BE-F8D38FA38F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0771" name="Slide Number Placeholder 3">
            <a:extLst>
              <a:ext uri="{FF2B5EF4-FFF2-40B4-BE49-F238E27FC236}">
                <a16:creationId xmlns:a16="http://schemas.microsoft.com/office/drawing/2014/main" id="{DB187F25-51AD-45F0-B8FA-B324FE079C8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43533AE-ED54-42FF-A1F5-EE5C6BB36C1A}" type="slidenum">
              <a:rPr lang="en-US" altLang="en-US" sz="1200"/>
              <a:pPr/>
              <a:t>88</a:t>
            </a:fld>
            <a:endParaRPr lang="en-US" altLang="en-US" sz="1200"/>
          </a:p>
        </p:txBody>
      </p:sp>
    </p:spTree>
    <p:extLst>
      <p:ext uri="{BB962C8B-B14F-4D97-AF65-F5344CB8AC3E}">
        <p14:creationId xmlns:p14="http://schemas.microsoft.com/office/powerpoint/2010/main" val="254804574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a:extLst>
              <a:ext uri="{FF2B5EF4-FFF2-40B4-BE49-F238E27FC236}">
                <a16:creationId xmlns:a16="http://schemas.microsoft.com/office/drawing/2014/main" id="{AFBDD97A-64DB-4822-9659-32222C66417E}"/>
              </a:ext>
            </a:extLst>
          </p:cNvPr>
          <p:cNvSpPr>
            <a:spLocks noGrp="1" noRot="1" noChangeAspect="1" noChangeArrowheads="1" noTextEdit="1"/>
          </p:cNvSpPr>
          <p:nvPr>
            <p:ph type="sldImg"/>
          </p:nvPr>
        </p:nvSpPr>
        <p:spPr>
          <a:ln/>
        </p:spPr>
      </p:sp>
      <p:sp>
        <p:nvSpPr>
          <p:cNvPr id="162818" name="Notes Placeholder 2">
            <a:extLst>
              <a:ext uri="{FF2B5EF4-FFF2-40B4-BE49-F238E27FC236}">
                <a16:creationId xmlns:a16="http://schemas.microsoft.com/office/drawing/2014/main" id="{03226DC6-8ED9-4633-A9C2-9C037A6397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2819" name="Slide Number Placeholder 3">
            <a:extLst>
              <a:ext uri="{FF2B5EF4-FFF2-40B4-BE49-F238E27FC236}">
                <a16:creationId xmlns:a16="http://schemas.microsoft.com/office/drawing/2014/main" id="{69DD3F5A-0B85-4FED-97CA-AF3BE8D1173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677B51A-CF22-4F27-A77A-582ACEF6B722}" type="slidenum">
              <a:rPr lang="en-US" altLang="en-US" sz="1200"/>
              <a:pPr/>
              <a:t>89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E41FFF93-9CC2-4848-9307-B39925F9C071}"/>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71CCB539-F74F-44B9-A5EB-7BFE26CB20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833E544C-CF73-46A8-87C2-64928EF688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87B1450-9563-44CC-8ED4-D7407659B0F1}" type="slidenum">
              <a:rPr lang="en-US" altLang="en-US" sz="1200"/>
              <a:pPr/>
              <a:t>9</a:t>
            </a:fld>
            <a:endParaRPr lang="en-US" altLang="en-US" sz="120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a:extLst>
              <a:ext uri="{FF2B5EF4-FFF2-40B4-BE49-F238E27FC236}">
                <a16:creationId xmlns:a16="http://schemas.microsoft.com/office/drawing/2014/main" id="{1C4CBEDD-B185-40A2-A17E-C97481A5BD54}"/>
              </a:ext>
            </a:extLst>
          </p:cNvPr>
          <p:cNvSpPr>
            <a:spLocks noGrp="1" noRot="1" noChangeAspect="1" noChangeArrowheads="1" noTextEdit="1"/>
          </p:cNvSpPr>
          <p:nvPr>
            <p:ph type="sldImg"/>
          </p:nvPr>
        </p:nvSpPr>
        <p:spPr>
          <a:ln/>
        </p:spPr>
      </p:sp>
      <p:sp>
        <p:nvSpPr>
          <p:cNvPr id="164866" name="Notes Placeholder 2">
            <a:extLst>
              <a:ext uri="{FF2B5EF4-FFF2-40B4-BE49-F238E27FC236}">
                <a16:creationId xmlns:a16="http://schemas.microsoft.com/office/drawing/2014/main" id="{8AF740C8-25D2-4671-BB3B-E5AB1FFFF4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4867" name="Slide Number Placeholder 3">
            <a:extLst>
              <a:ext uri="{FF2B5EF4-FFF2-40B4-BE49-F238E27FC236}">
                <a16:creationId xmlns:a16="http://schemas.microsoft.com/office/drawing/2014/main" id="{19AF88D9-7994-4512-96A2-32612A1B605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4FF38EF-1C84-4812-BCAA-256AD21AE4D4}" type="slidenum">
              <a:rPr lang="en-US" altLang="en-US" sz="1200"/>
              <a:pPr/>
              <a:t>90</a:t>
            </a:fld>
            <a:endParaRPr lang="en-US" altLang="en-US" sz="120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Image Placeholder 1">
            <a:extLst>
              <a:ext uri="{FF2B5EF4-FFF2-40B4-BE49-F238E27FC236}">
                <a16:creationId xmlns:a16="http://schemas.microsoft.com/office/drawing/2014/main" id="{9D817A7D-30D8-4302-94A5-DEF006F20712}"/>
              </a:ext>
            </a:extLst>
          </p:cNvPr>
          <p:cNvSpPr>
            <a:spLocks noGrp="1" noRot="1" noChangeAspect="1" noChangeArrowheads="1" noTextEdit="1"/>
          </p:cNvSpPr>
          <p:nvPr>
            <p:ph type="sldImg"/>
          </p:nvPr>
        </p:nvSpPr>
        <p:spPr>
          <a:ln/>
        </p:spPr>
      </p:sp>
      <p:sp>
        <p:nvSpPr>
          <p:cNvPr id="166914" name="Notes Placeholder 2">
            <a:extLst>
              <a:ext uri="{FF2B5EF4-FFF2-40B4-BE49-F238E27FC236}">
                <a16:creationId xmlns:a16="http://schemas.microsoft.com/office/drawing/2014/main" id="{FB9DC287-B9DB-4B90-A78A-48CE1FBA9B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66915" name="Slide Number Placeholder 3">
            <a:extLst>
              <a:ext uri="{FF2B5EF4-FFF2-40B4-BE49-F238E27FC236}">
                <a16:creationId xmlns:a16="http://schemas.microsoft.com/office/drawing/2014/main" id="{A4F7E9D1-E765-482F-8113-9D64302227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263DE18-6301-4A22-8C8F-B3ECA9987F3E}" type="slidenum">
              <a:rPr lang="en-US" altLang="en-US" sz="1200"/>
              <a:pPr/>
              <a:t>91</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5839992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2219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4467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1826226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92273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397117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64558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95181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452280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40189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2519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89669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9765934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4046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38912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039547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83423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5585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283683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976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5562254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162147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10277A99-B5C9-475F-93D0-9EC921429C6E}"/>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99E09C64-C854-4ED3-B953-A44DD2CE857F}"/>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30671ECA-789C-449C-BC99-D6CC083B3826}"/>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91EEB7E-A122-4644-AD4C-22C8984C6F2E}"/>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1" name="Rectangle 3">
            <a:extLst>
              <a:ext uri="{FF2B5EF4-FFF2-40B4-BE49-F238E27FC236}">
                <a16:creationId xmlns:a16="http://schemas.microsoft.com/office/drawing/2014/main" id="{C308F769-6C42-4E0D-BBE0-71BFDF6E45D1}"/>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2" name="Line 4">
            <a:extLst>
              <a:ext uri="{FF2B5EF4-FFF2-40B4-BE49-F238E27FC236}">
                <a16:creationId xmlns:a16="http://schemas.microsoft.com/office/drawing/2014/main" id="{F9665199-4C68-4C3B-8149-E2C3E2BD3AAD}"/>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AC8C8BDC-792C-40C4-822C-C2A6A72B77FF}"/>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4" name="Rectangle 6">
            <a:extLst>
              <a:ext uri="{FF2B5EF4-FFF2-40B4-BE49-F238E27FC236}">
                <a16:creationId xmlns:a16="http://schemas.microsoft.com/office/drawing/2014/main" id="{13CD2545-136A-4088-91C1-A4FF29CF9312}"/>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26.jpeg"/><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hyperlink" Target="http://www.latimes.com/entertainment/envelope/cotown/la-et-ct-branded-youtube-content-20140729-story.html" TargetMode="External"/><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hyperlink" Target="http://i.usatoday.net/communitymanager/_photos/drive-on/2012/07/26/sharkx-large.jpg"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39.jpeg"/><Relationship Id="rId4" Type="http://schemas.openxmlformats.org/officeDocument/2006/relationships/image" Target="../media/image38.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5.xml"/><Relationship Id="rId1" Type="http://schemas.openxmlformats.org/officeDocument/2006/relationships/slideLayout" Target="../slideLayouts/slideLayout18.xml"/><Relationship Id="rId5" Type="http://schemas.openxmlformats.org/officeDocument/2006/relationships/image" Target="../media/image48.jpeg"/><Relationship Id="rId4" Type="http://schemas.openxmlformats.org/officeDocument/2006/relationships/image" Target="../media/image47.jpeg"/></Relationships>
</file>

<file path=ppt/slides/_rels/slide4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7.xml"/><Relationship Id="rId1" Type="http://schemas.openxmlformats.org/officeDocument/2006/relationships/slideLayout" Target="../slideLayouts/slideLayout18.xml"/><Relationship Id="rId4" Type="http://schemas.openxmlformats.org/officeDocument/2006/relationships/image" Target="../media/image51.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5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hyperlink" Target="http://www.luxurydaily.com/lexus-drives-through-the-pages-of-marvel/" TargetMode="External"/><Relationship Id="rId2" Type="http://schemas.openxmlformats.org/officeDocument/2006/relationships/notesSlide" Target="../notesSlides/notesSlide50.xml"/><Relationship Id="rId1" Type="http://schemas.openxmlformats.org/officeDocument/2006/relationships/slideLayout" Target="../slideLayouts/slideLayout18.xml"/><Relationship Id="rId4" Type="http://schemas.openxmlformats.org/officeDocument/2006/relationships/image" Target="../media/image54.jpeg"/></Relationships>
</file>

<file path=ppt/slides/_rels/slide5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1.xml"/><Relationship Id="rId1" Type="http://schemas.openxmlformats.org/officeDocument/2006/relationships/slideLayout" Target="../slideLayouts/slideLayout18.xml"/><Relationship Id="rId4" Type="http://schemas.openxmlformats.org/officeDocument/2006/relationships/image" Target="../media/image56.png"/></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18.xml"/><Relationship Id="rId5" Type="http://schemas.openxmlformats.org/officeDocument/2006/relationships/image" Target="../media/image59.png"/><Relationship Id="rId4" Type="http://schemas.openxmlformats.org/officeDocument/2006/relationships/image" Target="../media/image58.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5.xml"/><Relationship Id="rId1" Type="http://schemas.openxmlformats.org/officeDocument/2006/relationships/slideLayout" Target="../slideLayouts/slideLayout18.xml"/><Relationship Id="rId4" Type="http://schemas.openxmlformats.org/officeDocument/2006/relationships/image" Target="../media/image61.png"/></Relationships>
</file>

<file path=ppt/slides/_rels/slide5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56.xml"/><Relationship Id="rId1" Type="http://schemas.openxmlformats.org/officeDocument/2006/relationships/slideLayout" Target="../slideLayouts/slideLayout18.xml"/><Relationship Id="rId4" Type="http://schemas.openxmlformats.org/officeDocument/2006/relationships/image" Target="../media/image63.jpeg"/></Relationships>
</file>

<file path=ppt/slides/_rels/slide5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60.xml"/><Relationship Id="rId1" Type="http://schemas.openxmlformats.org/officeDocument/2006/relationships/slideLayout" Target="../slideLayouts/slideLayout18.xml"/><Relationship Id="rId5" Type="http://schemas.openxmlformats.org/officeDocument/2006/relationships/image" Target="../media/image67.jpeg"/><Relationship Id="rId4" Type="http://schemas.openxmlformats.org/officeDocument/2006/relationships/image" Target="../media/image66.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63.xml"/><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64.xml"/><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5.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70.xml"/><Relationship Id="rId1" Type="http://schemas.openxmlformats.org/officeDocument/2006/relationships/slideLayout" Target="../slideLayouts/slideLayout18.xml"/><Relationship Id="rId4" Type="http://schemas.openxmlformats.org/officeDocument/2006/relationships/image" Target="../media/image75.jpeg"/></Relationships>
</file>

<file path=ppt/slides/_rels/slide7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1.xml"/><Relationship Id="rId1" Type="http://schemas.openxmlformats.org/officeDocument/2006/relationships/slideLayout" Target="../slideLayouts/slideLayout18.xml"/><Relationship Id="rId5" Type="http://schemas.openxmlformats.org/officeDocument/2006/relationships/image" Target="../media/image78.jpeg"/><Relationship Id="rId4" Type="http://schemas.openxmlformats.org/officeDocument/2006/relationships/image" Target="../media/image77.jpeg"/></Relationships>
</file>

<file path=ppt/slides/_rels/slide7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72.xml"/><Relationship Id="rId1" Type="http://schemas.openxmlformats.org/officeDocument/2006/relationships/slideLayout" Target="../slideLayouts/slideLayout18.xml"/><Relationship Id="rId4" Type="http://schemas.openxmlformats.org/officeDocument/2006/relationships/image" Target="../media/image80.jpeg"/></Relationships>
</file>

<file path=ppt/slides/_rels/slide7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3.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4.xml"/><Relationship Id="rId1" Type="http://schemas.openxmlformats.org/officeDocument/2006/relationships/slideLayout" Target="../slideLayouts/slideLayout18.xml"/><Relationship Id="rId4" Type="http://schemas.openxmlformats.org/officeDocument/2006/relationships/image" Target="../media/image83.jpe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6.xml"/><Relationship Id="rId1" Type="http://schemas.openxmlformats.org/officeDocument/2006/relationships/slideLayout" Target="../slideLayouts/slideLayout18.xml"/><Relationship Id="rId4" Type="http://schemas.openxmlformats.org/officeDocument/2006/relationships/image" Target="../media/image85.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8.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6.jpeg"/><Relationship Id="rId4" Type="http://schemas.openxmlformats.org/officeDocument/2006/relationships/image" Target="../media/image15.jpeg"/></Relationships>
</file>

<file path=ppt/slides/_rels/slide80.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0.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1.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2.xml"/><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83.xml"/><Relationship Id="rId1" Type="http://schemas.openxmlformats.org/officeDocument/2006/relationships/slideLayout" Target="../slideLayouts/slideLayout18.xml"/><Relationship Id="rId4" Type="http://schemas.openxmlformats.org/officeDocument/2006/relationships/image" Target="../media/image90.jpeg"/></Relationships>
</file>

<file path=ppt/slides/_rels/slide84.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84.xml"/><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85.xml"/><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86.xml"/><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87.xml"/><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88.xml"/><Relationship Id="rId1" Type="http://schemas.openxmlformats.org/officeDocument/2006/relationships/slideLayout" Target="../slideLayouts/slideLayout18.xml"/><Relationship Id="rId4" Type="http://schemas.openxmlformats.org/officeDocument/2006/relationships/image" Target="../media/image95.jpeg"/></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19.jpeg"/><Relationship Id="rId4" Type="http://schemas.openxmlformats.org/officeDocument/2006/relationships/image" Target="../media/image18.jpeg"/></Relationships>
</file>

<file path=ppt/slides/_rels/slide9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usic Man">
            <a:extLst>
              <a:ext uri="{FF2B5EF4-FFF2-40B4-BE49-F238E27FC236}">
                <a16:creationId xmlns:a16="http://schemas.microsoft.com/office/drawing/2014/main" id="{37697480-D0D6-4DEC-8C96-02396AE06B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913"/>
            <a:ext cx="9144000" cy="691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4">
            <a:extLst>
              <a:ext uri="{FF2B5EF4-FFF2-40B4-BE49-F238E27FC236}">
                <a16:creationId xmlns:a16="http://schemas.microsoft.com/office/drawing/2014/main" id="{34A903A0-9E2B-434B-B875-F9A0D4B1CBF6}"/>
              </a:ext>
            </a:extLst>
          </p:cNvPr>
          <p:cNvSpPr txBox="1">
            <a:spLocks noChangeArrowheads="1"/>
          </p:cNvSpPr>
          <p:nvPr/>
        </p:nvSpPr>
        <p:spPr bwMode="auto">
          <a:xfrm>
            <a:off x="5867400" y="6324600"/>
            <a:ext cx="3276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t>Copyright </a:t>
            </a:r>
            <a:r>
              <a:rPr lang="en-US" altLang="en-US" sz="1200" dirty="0"/>
              <a:t>© </a:t>
            </a:r>
            <a:r>
              <a:rPr lang="is-IS" altLang="en-US" sz="1000" dirty="0"/>
              <a:t>2020</a:t>
            </a:r>
            <a:r>
              <a:rPr lang="en-US" altLang="en-US" sz="1000" dirty="0"/>
              <a:t> by Sports Career Consulting, LLC</a:t>
            </a:r>
          </a:p>
        </p:txBody>
      </p:sp>
      <p:sp>
        <p:nvSpPr>
          <p:cNvPr id="4099" name="Text Box 5">
            <a:extLst>
              <a:ext uri="{FF2B5EF4-FFF2-40B4-BE49-F238E27FC236}">
                <a16:creationId xmlns:a16="http://schemas.microsoft.com/office/drawing/2014/main" id="{6DBAF99A-5D11-472D-90BF-00A6F0B79F5A}"/>
              </a:ext>
            </a:extLst>
          </p:cNvPr>
          <p:cNvSpPr txBox="1">
            <a:spLocks noChangeArrowheads="1"/>
          </p:cNvSpPr>
          <p:nvPr/>
        </p:nvSpPr>
        <p:spPr bwMode="auto">
          <a:xfrm>
            <a:off x="-381000" y="3276600"/>
            <a:ext cx="998220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400">
                <a:solidFill>
                  <a:schemeClr val="bg1"/>
                </a:solidFill>
                <a:latin typeface="Arial Black" panose="020B0A04020102020204" pitchFamily="34" charset="0"/>
              </a:rPr>
              <a:t>Lesson 3.3 – The Financial Structure </a:t>
            </a:r>
          </a:p>
          <a:p>
            <a:pPr algn="ctr" eaLnBrk="1" hangingPunct="1">
              <a:spcBef>
                <a:spcPct val="50000"/>
              </a:spcBef>
            </a:pPr>
            <a:r>
              <a:rPr lang="en-US" altLang="en-US" sz="3400">
                <a:solidFill>
                  <a:schemeClr val="bg1"/>
                </a:solidFill>
                <a:latin typeface="Arial Black" panose="020B0A04020102020204" pitchFamily="34" charset="0"/>
              </a:rPr>
              <a:t>of Entertainment Business</a:t>
            </a:r>
            <a:r>
              <a:rPr lang="en-US" altLang="en-US" sz="3400">
                <a:latin typeface="Arial Black" panose="020B0A04020102020204" pitchFamily="34" charset="0"/>
              </a:rPr>
              <a: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Line 2">
            <a:extLst>
              <a:ext uri="{FF2B5EF4-FFF2-40B4-BE49-F238E27FC236}">
                <a16:creationId xmlns:a16="http://schemas.microsoft.com/office/drawing/2014/main" id="{4B3AC5D0-D999-4F41-95CB-5C243CAC0A58}"/>
              </a:ext>
            </a:extLst>
          </p:cNvPr>
          <p:cNvSpPr>
            <a:spLocks noChangeShapeType="1"/>
          </p:cNvSpPr>
          <p:nvPr/>
        </p:nvSpPr>
        <p:spPr bwMode="auto">
          <a:xfrm>
            <a:off x="304800" y="5105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747" name="Rectangle 3">
            <a:extLst>
              <a:ext uri="{FF2B5EF4-FFF2-40B4-BE49-F238E27FC236}">
                <a16:creationId xmlns:a16="http://schemas.microsoft.com/office/drawing/2014/main" id="{E851AA78-CD63-4F52-A840-5AB24AEE2C15}"/>
              </a:ext>
            </a:extLst>
          </p:cNvPr>
          <p:cNvSpPr>
            <a:spLocks noChangeArrowheads="1"/>
          </p:cNvSpPr>
          <p:nvPr/>
        </p:nvSpPr>
        <p:spPr bwMode="auto">
          <a:xfrm>
            <a:off x="457200" y="2971800"/>
            <a:ext cx="81534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66"/>
                </a:solidFill>
                <a:latin typeface="Verdana" panose="020B0604030504040204" pitchFamily="34" charset="0"/>
              </a:rPr>
              <a:t>Royalties</a:t>
            </a:r>
            <a:r>
              <a:rPr lang="en-US" altLang="en-US" sz="3200" b="1">
                <a:latin typeface="Verdana" panose="020B0604030504040204" pitchFamily="34" charset="0"/>
              </a:rPr>
              <a:t> </a:t>
            </a:r>
            <a:r>
              <a:rPr lang="en-US" altLang="en-US" sz="3200">
                <a:latin typeface="Verdana" panose="020B0604030504040204" pitchFamily="34" charset="0"/>
              </a:rPr>
              <a:t>are payments made to the owner of copyrighted work for use of their material</a:t>
            </a:r>
          </a:p>
        </p:txBody>
      </p:sp>
      <p:sp>
        <p:nvSpPr>
          <p:cNvPr id="159748" name="Line 4">
            <a:extLst>
              <a:ext uri="{FF2B5EF4-FFF2-40B4-BE49-F238E27FC236}">
                <a16:creationId xmlns:a16="http://schemas.microsoft.com/office/drawing/2014/main" id="{BDEDDD28-B6DD-4C85-8A7C-048B0F55C04A}"/>
              </a:ext>
            </a:extLst>
          </p:cNvPr>
          <p:cNvSpPr>
            <a:spLocks noChangeShapeType="1"/>
          </p:cNvSpPr>
          <p:nvPr/>
        </p:nvSpPr>
        <p:spPr bwMode="auto">
          <a:xfrm>
            <a:off x="2286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749" name="Line 5">
            <a:extLst>
              <a:ext uri="{FF2B5EF4-FFF2-40B4-BE49-F238E27FC236}">
                <a16:creationId xmlns:a16="http://schemas.microsoft.com/office/drawing/2014/main" id="{CB99673A-0F4F-4D97-978F-049EC4AFBD5B}"/>
              </a:ext>
            </a:extLst>
          </p:cNvPr>
          <p:cNvSpPr>
            <a:spLocks noChangeShapeType="1"/>
          </p:cNvSpPr>
          <p:nvPr/>
        </p:nvSpPr>
        <p:spPr bwMode="auto">
          <a:xfrm>
            <a:off x="304800" y="5181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9750" name="Line 6">
            <a:extLst>
              <a:ext uri="{FF2B5EF4-FFF2-40B4-BE49-F238E27FC236}">
                <a16:creationId xmlns:a16="http://schemas.microsoft.com/office/drawing/2014/main" id="{915112BD-B6EE-4E9C-A2CA-D42F4B652AE4}"/>
              </a:ext>
            </a:extLst>
          </p:cNvPr>
          <p:cNvSpPr>
            <a:spLocks noChangeShapeType="1"/>
          </p:cNvSpPr>
          <p:nvPr/>
        </p:nvSpPr>
        <p:spPr bwMode="auto">
          <a:xfrm>
            <a:off x="2286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534" name="Text Box 7">
            <a:extLst>
              <a:ext uri="{FF2B5EF4-FFF2-40B4-BE49-F238E27FC236}">
                <a16:creationId xmlns:a16="http://schemas.microsoft.com/office/drawing/2014/main" id="{BB34D8BE-CF6A-4A62-8608-AF300B1E21A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22535" name="Group 8">
            <a:extLst>
              <a:ext uri="{FF2B5EF4-FFF2-40B4-BE49-F238E27FC236}">
                <a16:creationId xmlns:a16="http://schemas.microsoft.com/office/drawing/2014/main" id="{8A8C7C21-B5CB-4D68-A6E9-C8A4379F5EC2}"/>
              </a:ext>
            </a:extLst>
          </p:cNvPr>
          <p:cNvGrpSpPr>
            <a:grpSpLocks/>
          </p:cNvGrpSpPr>
          <p:nvPr/>
        </p:nvGrpSpPr>
        <p:grpSpPr bwMode="auto">
          <a:xfrm>
            <a:off x="0" y="0"/>
            <a:ext cx="9144000" cy="976313"/>
            <a:chOff x="0" y="0"/>
            <a:chExt cx="5760" cy="615"/>
          </a:xfrm>
        </p:grpSpPr>
        <p:sp>
          <p:nvSpPr>
            <p:cNvPr id="22537" name="Text Box 9">
              <a:extLst>
                <a:ext uri="{FF2B5EF4-FFF2-40B4-BE49-F238E27FC236}">
                  <a16:creationId xmlns:a16="http://schemas.microsoft.com/office/drawing/2014/main" id="{AD7FB6E3-B69F-4D9E-B2CE-F8941B12F4E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22538" name="Text Box 10">
              <a:extLst>
                <a:ext uri="{FF2B5EF4-FFF2-40B4-BE49-F238E27FC236}">
                  <a16:creationId xmlns:a16="http://schemas.microsoft.com/office/drawing/2014/main" id="{7C30260A-533B-4720-B72D-200F1C146E6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2536" name="Rectangle 11">
            <a:extLst>
              <a:ext uri="{FF2B5EF4-FFF2-40B4-BE49-F238E27FC236}">
                <a16:creationId xmlns:a16="http://schemas.microsoft.com/office/drawing/2014/main" id="{FD8287AB-AAC6-4927-9702-B10397141C04}"/>
              </a:ext>
            </a:extLst>
          </p:cNvPr>
          <p:cNvSpPr>
            <a:spLocks noChangeArrowheads="1"/>
          </p:cNvSpPr>
          <p:nvPr/>
        </p:nvSpPr>
        <p:spPr bwMode="auto">
          <a:xfrm>
            <a:off x="381000" y="9906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59750"/>
                                        </p:tgtEl>
                                        <p:attrNameLst>
                                          <p:attrName>style.visibility</p:attrName>
                                        </p:attrNameLst>
                                      </p:cBhvr>
                                      <p:to>
                                        <p:strVal val="visible"/>
                                      </p:to>
                                    </p:set>
                                    <p:animEffect transition="in" filter="dissolve">
                                      <p:cBhvr>
                                        <p:cTn id="7" dur="1000"/>
                                        <p:tgtEl>
                                          <p:spTgt spid="159750"/>
                                        </p:tgtEl>
                                      </p:cBhvr>
                                    </p:animEffect>
                                  </p:childTnLst>
                                </p:cTn>
                              </p:par>
                              <p:par>
                                <p:cTn id="8" presetID="9" presetClass="entr" presetSubtype="0" fill="hold" nodeType="withEffect">
                                  <p:stCondLst>
                                    <p:cond delay="0"/>
                                  </p:stCondLst>
                                  <p:childTnLst>
                                    <p:set>
                                      <p:cBhvr>
                                        <p:cTn id="9" dur="1" fill="hold">
                                          <p:stCondLst>
                                            <p:cond delay="0"/>
                                          </p:stCondLst>
                                        </p:cTn>
                                        <p:tgtEl>
                                          <p:spTgt spid="159748"/>
                                        </p:tgtEl>
                                        <p:attrNameLst>
                                          <p:attrName>style.visibility</p:attrName>
                                        </p:attrNameLst>
                                      </p:cBhvr>
                                      <p:to>
                                        <p:strVal val="visible"/>
                                      </p:to>
                                    </p:set>
                                    <p:animEffect transition="in" filter="dissolve">
                                      <p:cBhvr>
                                        <p:cTn id="10" dur="1000"/>
                                        <p:tgtEl>
                                          <p:spTgt spid="15974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9747"/>
                                        </p:tgtEl>
                                        <p:attrNameLst>
                                          <p:attrName>style.visibility</p:attrName>
                                        </p:attrNameLst>
                                      </p:cBhvr>
                                      <p:to>
                                        <p:strVal val="visible"/>
                                      </p:to>
                                    </p:set>
                                    <p:animEffect transition="in" filter="dissolve">
                                      <p:cBhvr>
                                        <p:cTn id="13" dur="1000"/>
                                        <p:tgtEl>
                                          <p:spTgt spid="159747"/>
                                        </p:tgtEl>
                                      </p:cBhvr>
                                    </p:animEffect>
                                  </p:childTnLst>
                                </p:cTn>
                              </p:par>
                              <p:par>
                                <p:cTn id="14" presetID="9" presetClass="entr" presetSubtype="0" fill="hold" nodeType="withEffect">
                                  <p:stCondLst>
                                    <p:cond delay="0"/>
                                  </p:stCondLst>
                                  <p:childTnLst>
                                    <p:set>
                                      <p:cBhvr>
                                        <p:cTn id="15" dur="1" fill="hold">
                                          <p:stCondLst>
                                            <p:cond delay="0"/>
                                          </p:stCondLst>
                                        </p:cTn>
                                        <p:tgtEl>
                                          <p:spTgt spid="159746"/>
                                        </p:tgtEl>
                                        <p:attrNameLst>
                                          <p:attrName>style.visibility</p:attrName>
                                        </p:attrNameLst>
                                      </p:cBhvr>
                                      <p:to>
                                        <p:strVal val="visible"/>
                                      </p:to>
                                    </p:set>
                                    <p:animEffect transition="in" filter="dissolve">
                                      <p:cBhvr>
                                        <p:cTn id="16" dur="1000"/>
                                        <p:tgtEl>
                                          <p:spTgt spid="159746"/>
                                        </p:tgtEl>
                                      </p:cBhvr>
                                    </p:animEffect>
                                  </p:childTnLst>
                                </p:cTn>
                              </p:par>
                              <p:par>
                                <p:cTn id="17" presetID="9" presetClass="entr" presetSubtype="0" fill="hold" nodeType="withEffect">
                                  <p:stCondLst>
                                    <p:cond delay="0"/>
                                  </p:stCondLst>
                                  <p:childTnLst>
                                    <p:set>
                                      <p:cBhvr>
                                        <p:cTn id="18" dur="1" fill="hold">
                                          <p:stCondLst>
                                            <p:cond delay="0"/>
                                          </p:stCondLst>
                                        </p:cTn>
                                        <p:tgtEl>
                                          <p:spTgt spid="159749"/>
                                        </p:tgtEl>
                                        <p:attrNameLst>
                                          <p:attrName>style.visibility</p:attrName>
                                        </p:attrNameLst>
                                      </p:cBhvr>
                                      <p:to>
                                        <p:strVal val="visible"/>
                                      </p:to>
                                    </p:set>
                                    <p:animEffect transition="in" filter="dissolve">
                                      <p:cBhvr>
                                        <p:cTn id="19" dur="1000"/>
                                        <p:tgtEl>
                                          <p:spTgt spid="159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a:extLst>
              <a:ext uri="{FF2B5EF4-FFF2-40B4-BE49-F238E27FC236}">
                <a16:creationId xmlns:a16="http://schemas.microsoft.com/office/drawing/2014/main" id="{A003B36F-C97C-4CFC-9CC9-3ABBAE749FF1}"/>
              </a:ext>
            </a:extLst>
          </p:cNvPr>
          <p:cNvSpPr txBox="1">
            <a:spLocks noChangeArrowheads="1"/>
          </p:cNvSpPr>
          <p:nvPr/>
        </p:nvSpPr>
        <p:spPr bwMode="auto">
          <a:xfrm>
            <a:off x="533400" y="1066800"/>
            <a:ext cx="81534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eaLnBrk="1" hangingPunct="1">
              <a:spcBef>
                <a:spcPct val="50000"/>
              </a:spcBef>
              <a:defRPr/>
            </a:pPr>
            <a:r>
              <a:rPr lang="en-US" sz="2800">
                <a:latin typeface="Verdana" charset="0"/>
                <a:ea typeface="ＭＳ Ｐゴシック" charset="-128"/>
              </a:rPr>
              <a:t> Entertainment Business Financial Structure</a:t>
            </a:r>
          </a:p>
          <a:p>
            <a:pPr eaLnBrk="1" hangingPunct="1">
              <a:spcBef>
                <a:spcPct val="50000"/>
              </a:spcBef>
              <a:defRPr/>
            </a:pPr>
            <a:endParaRPr lang="en-US" sz="2200">
              <a:latin typeface="Arial" charset="0"/>
              <a:ea typeface="ＭＳ Ｐゴシック" charset="-128"/>
            </a:endParaRPr>
          </a:p>
        </p:txBody>
      </p:sp>
      <p:sp>
        <p:nvSpPr>
          <p:cNvPr id="24578" name="Rectangle 3">
            <a:extLst>
              <a:ext uri="{FF2B5EF4-FFF2-40B4-BE49-F238E27FC236}">
                <a16:creationId xmlns:a16="http://schemas.microsoft.com/office/drawing/2014/main" id="{0802DA03-DAEC-417E-87DF-989878386C0C}"/>
              </a:ext>
            </a:extLst>
          </p:cNvPr>
          <p:cNvSpPr>
            <a:spLocks noChangeArrowheads="1"/>
          </p:cNvSpPr>
          <p:nvPr/>
        </p:nvSpPr>
        <p:spPr bwMode="auto">
          <a:xfrm>
            <a:off x="838200" y="3200400"/>
            <a:ext cx="7696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solidFill>
                  <a:srgbClr val="006600"/>
                </a:solidFill>
                <a:latin typeface="Verdana" panose="020B0604030504040204" pitchFamily="34" charset="0"/>
              </a:rPr>
              <a:t>Songwriters like Bob Dylan and Paul McCartney receive compensation when other artists </a:t>
            </a:r>
            <a:r>
              <a:rPr lang="ja-JP" altLang="en-US" sz="2800" i="1">
                <a:solidFill>
                  <a:srgbClr val="006600"/>
                </a:solidFill>
                <a:latin typeface="Verdana" panose="020B0604030504040204" pitchFamily="34" charset="0"/>
              </a:rPr>
              <a:t>“</a:t>
            </a:r>
            <a:r>
              <a:rPr lang="en-US" altLang="ja-JP" sz="2800" i="1">
                <a:solidFill>
                  <a:srgbClr val="006600"/>
                </a:solidFill>
                <a:latin typeface="Verdana" panose="020B0604030504040204" pitchFamily="34" charset="0"/>
              </a:rPr>
              <a:t>cover</a:t>
            </a:r>
            <a:r>
              <a:rPr lang="ja-JP" altLang="en-US" sz="2800" i="1">
                <a:solidFill>
                  <a:srgbClr val="006600"/>
                </a:solidFill>
                <a:latin typeface="Verdana" panose="020B0604030504040204" pitchFamily="34" charset="0"/>
              </a:rPr>
              <a:t>”</a:t>
            </a:r>
            <a:r>
              <a:rPr lang="en-US" altLang="ja-JP" sz="2800" i="1">
                <a:solidFill>
                  <a:srgbClr val="006600"/>
                </a:solidFill>
                <a:latin typeface="Verdana" panose="020B0604030504040204" pitchFamily="34" charset="0"/>
              </a:rPr>
              <a:t> (record or perform their own version) of the original song</a:t>
            </a:r>
            <a:endParaRPr lang="en-US" altLang="en-US" sz="2800" i="1">
              <a:solidFill>
                <a:srgbClr val="006600"/>
              </a:solidFill>
              <a:latin typeface="Verdana" panose="020B0604030504040204" pitchFamily="34" charset="0"/>
            </a:endParaRPr>
          </a:p>
        </p:txBody>
      </p:sp>
      <p:sp>
        <p:nvSpPr>
          <p:cNvPr id="139268" name="Line 4">
            <a:extLst>
              <a:ext uri="{FF2B5EF4-FFF2-40B4-BE49-F238E27FC236}">
                <a16:creationId xmlns:a16="http://schemas.microsoft.com/office/drawing/2014/main" id="{EC5577D8-D18B-4FD5-9DF8-B9175DA1A64D}"/>
              </a:ext>
            </a:extLst>
          </p:cNvPr>
          <p:cNvSpPr>
            <a:spLocks noChangeShapeType="1"/>
          </p:cNvSpPr>
          <p:nvPr/>
        </p:nvSpPr>
        <p:spPr bwMode="auto">
          <a:xfrm flipV="1">
            <a:off x="838200" y="5486400"/>
            <a:ext cx="76962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24580" name="Text Box 5">
            <a:extLst>
              <a:ext uri="{FF2B5EF4-FFF2-40B4-BE49-F238E27FC236}">
                <a16:creationId xmlns:a16="http://schemas.microsoft.com/office/drawing/2014/main" id="{4CC4E4F4-59E3-43A7-B090-190E6D4F279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24581" name="Group 6">
            <a:extLst>
              <a:ext uri="{FF2B5EF4-FFF2-40B4-BE49-F238E27FC236}">
                <a16:creationId xmlns:a16="http://schemas.microsoft.com/office/drawing/2014/main" id="{A9F24736-AAE7-4191-9448-BB92B7097218}"/>
              </a:ext>
            </a:extLst>
          </p:cNvPr>
          <p:cNvGrpSpPr>
            <a:grpSpLocks/>
          </p:cNvGrpSpPr>
          <p:nvPr/>
        </p:nvGrpSpPr>
        <p:grpSpPr bwMode="auto">
          <a:xfrm>
            <a:off x="0" y="0"/>
            <a:ext cx="9144000" cy="976313"/>
            <a:chOff x="0" y="0"/>
            <a:chExt cx="5760" cy="615"/>
          </a:xfrm>
        </p:grpSpPr>
        <p:sp>
          <p:nvSpPr>
            <p:cNvPr id="24582" name="Text Box 7">
              <a:extLst>
                <a:ext uri="{FF2B5EF4-FFF2-40B4-BE49-F238E27FC236}">
                  <a16:creationId xmlns:a16="http://schemas.microsoft.com/office/drawing/2014/main" id="{954D9DB7-7E94-4745-8B5E-ECED7D65710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24583" name="Text Box 8">
              <a:extLst>
                <a:ext uri="{FF2B5EF4-FFF2-40B4-BE49-F238E27FC236}">
                  <a16:creationId xmlns:a16="http://schemas.microsoft.com/office/drawing/2014/main" id="{D42ED181-5AF0-43B5-B1F0-F04F6E1C707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39268"/>
                                        </p:tgtEl>
                                        <p:attrNameLst>
                                          <p:attrName>style.visibility</p:attrName>
                                        </p:attrNameLst>
                                      </p:cBhvr>
                                      <p:to>
                                        <p:strVal val="visible"/>
                                      </p:to>
                                    </p:set>
                                    <p:anim calcmode="lin" valueType="num">
                                      <p:cBhvr additive="base">
                                        <p:cTn id="7" dur="1000" fill="hold"/>
                                        <p:tgtEl>
                                          <p:spTgt spid="139268"/>
                                        </p:tgtEl>
                                        <p:attrNameLst>
                                          <p:attrName>ppt_x</p:attrName>
                                        </p:attrNameLst>
                                      </p:cBhvr>
                                      <p:tavLst>
                                        <p:tav tm="0">
                                          <p:val>
                                            <p:strVal val="0-#ppt_w/2"/>
                                          </p:val>
                                        </p:tav>
                                        <p:tav tm="100000">
                                          <p:val>
                                            <p:strVal val="#ppt_x"/>
                                          </p:val>
                                        </p:tav>
                                      </p:tavLst>
                                    </p:anim>
                                    <p:anim calcmode="lin" valueType="num">
                                      <p:cBhvr additive="base">
                                        <p:cTn id="8" dur="1000" fill="hold"/>
                                        <p:tgtEl>
                                          <p:spTgt spid="139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5BCFC4ED-B066-41DE-8360-A0D6AD462154}"/>
              </a:ext>
            </a:extLst>
          </p:cNvPr>
          <p:cNvGrpSpPr>
            <a:grpSpLocks/>
          </p:cNvGrpSpPr>
          <p:nvPr/>
        </p:nvGrpSpPr>
        <p:grpSpPr bwMode="auto">
          <a:xfrm>
            <a:off x="0" y="0"/>
            <a:ext cx="9144000" cy="976313"/>
            <a:chOff x="0" y="0"/>
            <a:chExt cx="5760" cy="615"/>
          </a:xfrm>
        </p:grpSpPr>
        <p:sp>
          <p:nvSpPr>
            <p:cNvPr id="26634" name="Text Box 3">
              <a:extLst>
                <a:ext uri="{FF2B5EF4-FFF2-40B4-BE49-F238E27FC236}">
                  <a16:creationId xmlns:a16="http://schemas.microsoft.com/office/drawing/2014/main" id="{675A70D0-7D7B-47D8-9127-BD8D5B9081C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26635" name="Text Box 4">
              <a:extLst>
                <a:ext uri="{FF2B5EF4-FFF2-40B4-BE49-F238E27FC236}">
                  <a16:creationId xmlns:a16="http://schemas.microsoft.com/office/drawing/2014/main" id="{E3C4C6BC-37B3-4A3F-8E03-F29AAB9B38A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6626" name="Rectangle 5">
            <a:extLst>
              <a:ext uri="{FF2B5EF4-FFF2-40B4-BE49-F238E27FC236}">
                <a16:creationId xmlns:a16="http://schemas.microsoft.com/office/drawing/2014/main" id="{DB59DE9D-BE45-4553-A657-0553FF6D08CD}"/>
              </a:ext>
            </a:extLst>
          </p:cNvPr>
          <p:cNvSpPr>
            <a:spLocks noChangeArrowheads="1"/>
          </p:cNvSpPr>
          <p:nvPr/>
        </p:nvSpPr>
        <p:spPr bwMode="auto">
          <a:xfrm>
            <a:off x="457200" y="1066800"/>
            <a:ext cx="830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
        <p:nvSpPr>
          <p:cNvPr id="26627" name="Text Box 10">
            <a:extLst>
              <a:ext uri="{FF2B5EF4-FFF2-40B4-BE49-F238E27FC236}">
                <a16:creationId xmlns:a16="http://schemas.microsoft.com/office/drawing/2014/main" id="{C4D25511-5AB5-46A0-9FD2-3A294361D31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4157" name="Rectangle 13">
            <a:extLst>
              <a:ext uri="{FF2B5EF4-FFF2-40B4-BE49-F238E27FC236}">
                <a16:creationId xmlns:a16="http://schemas.microsoft.com/office/drawing/2014/main" id="{52D11AC0-C27C-4F17-A722-4ECEA48EF3DB}"/>
              </a:ext>
            </a:extLst>
          </p:cNvPr>
          <p:cNvSpPr>
            <a:spLocks noChangeArrowheads="1"/>
          </p:cNvSpPr>
          <p:nvPr/>
        </p:nvSpPr>
        <p:spPr bwMode="auto">
          <a:xfrm>
            <a:off x="457200" y="4572000"/>
            <a:ext cx="8382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C00000"/>
                </a:solidFill>
                <a:latin typeface="Verdana" panose="020B0604030504040204" pitchFamily="34" charset="0"/>
              </a:rPr>
              <a:t>When artists don’t feel they are being fairly compensated for their work, or if they feel another artist is infringing on their intellectual property (stealing their work), lawsuits are soon to follow</a:t>
            </a:r>
          </a:p>
        </p:txBody>
      </p:sp>
      <p:sp>
        <p:nvSpPr>
          <p:cNvPr id="26629" name="AutoShape 12"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8F9B067A-D5AB-4D91-B3EA-394A41475FC0}"/>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6630" name="AutoShape 14"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BA0F515A-A7FC-4426-B0B9-95CA21A1F5F2}"/>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6631" name="AutoShape 18" descr="data:image/jpeg;base64,/9j/4AAQSkZJRgABAQAAAQABAAD/2wCEAAkGBhQSEBUUExIWFRUVFRcXFhUUFxQUFRUUFRQVFBQUFBQXHCYeGBkjGRUUHy8gIycpLCwsFR4xNTAqNSYrLCkBCQoKDAwOFA8PFDUcFCA1KSw1KS41NSkpKSkpNSwpKykpKSksKSopLCkpKSkpKSkpKSkpKSkpKSkpKiksKSkpLP/AABEIAOEA4QMBIgACEQEDEQH/xAAcAAABBQEBAQAAAAAAAAAAAAAGAAMEBQcBAgj/xABLEAABAwIEAgUHCAcGBAcAAAABAAIDBBEFEiExBkEiUWFxgRMyUnKRobEHFCMzYsHR8CRCgpKy4fEWU1Rz0tM1Q5OzFSU0lKK04//EABoBAQEAAwEBAAAAAAAAAAAAAAABAgUHBAP/xAAmEQEAAQIEBwEAAwAAAAAAAAAAAQIEAzEykRIUM1FTcbERISNB/9oADAMBAAIRAxEAPwAQlqCHEXO6Tag9ZUepd03d68tevnRRTwx/D33NzjxjYkRiT+fs/wCz3TROetevLFRA9eg9Z8FPZ8OauPJO8pXlSu+V7VGzpFycFPY5q48k7yfMp615Mx601mTMlS1vnEDv59ycFPY5q48k7ykOqD1lR5a13InTfsUSbENeiCfA2/mptDQOebltgfzqFOCnsc1ceSd5VsuITONmucOpQamvqWkDyj7lHcNNBCy7iNwDffqHgq6KsgkrOWUAHs2ufACycFPY5q48k7yHWfO8tzI++mnVcX1U+opqiNgvI8uN767HqRbBURnNLoI2OOW+732vm7bEqnxLiKPZovyB7dC4+0pwU9jmrjyTvKjoYql5H0j+4nc3sBpyv96ucUpTAwAzOLrEu12I3BPK1wOu5TUWMtjAcB0tmjq06JPvP9UL45i7pDlvpud9Te/NOCnsc1ceSd5eajHpr9GV1u9MjiCf+9d7VBcSvCcFPY5q48k7yJMO4heTZzyb9e4P3hXIqXekUB7K/wAHxXZjj3H7inBT2OauPJO8r75w70il84d6RXgJFXgp7HNXHkneXv5w70il84d6RTa6AnBT2OauPJO8vfzh3pFL5w70im7LqcFPY5q48k7y9/OXekV0VDr+cU3ZdaNVJop/MmVF1ccUf2TvK3skkktO6d+yoqs/SO7yvDXLlafpHd68By3FGmHL7rr4nufqQHL1mTAcvRksLnZZPOfzJuara3fXsG6qqjFyTZgJ7VGbSSOPSNr78z4nb3oLOWslcegxrG8r9IlTqalfcFz2tvzc027r32TeEYZqMkecn0gX+NtkUwwOjb04IgDvmEbfcXXQcpaWRrMzfIyDnlfb+IH4hM1nELW2bJHkI5PsW+EgJHvChVj4gPo3NjP2NvHKT8EK19U7NY2IP6zOfeNvcFRaYrWxyC4Jb2Os5vgfOH51VLBROzWBtfnuNbc/AKVhWDvm0aNPh3X2RZhvBzxa4/DxUFHUU8vkwwg6ey33qtkoHNNzsOv8/my1WnwLogOG353Cj1fCjCqMiq6g8idjvvc6En881Xhq1ep4MjtoASh7EeDHAkt5KAKyE6/ivFkUHBy13SBI0vl0cOvbzgpZ4cY5mYOuOsixHeQgDF0FWVZhQaTZ4067/gq97e7wQEGCYrm6Dz0hsevs71cWQNG+xBvZFuFV/lWX5jR3f1+KCYuLqSo5ZJdXUHF1u64ut3UnJnRqhbJJJLSuqB2tP0r/AFimgV7rvrX+sU0CtxRphzC66+J7n6dDlXYhiLdG6nmQNLqVUHoHuQ+3U/esnnTW1bnjKAGDs39qn0U0cZ6RLz6I19rjsquKLNo3U/Z28XFWWH4S57rAjTfKHP8AbyQFWEcRi4FmtHoxtLye8hWOK4mwsOjiT1x207rpikoIoYx5UnxeGX/ZDlRYxi8DiWtabesAPddBR4jMC86EeAHwK9YdRGR29/im2tY46N36jc/wo94P4b2cQR36oL7hPBMjATuibyVl2kpg0J57VURiFGlCmOao8jUFZO2yhPjVnUMUR0SKoK+lsb2HcqqeXIcwPhpcftDVFFXDdCuM0pF7IK+fEY5dHG57WsdbxtdVFXg4d5j2Hs833WUKqkLXa7c/6J6PpMOU30vr2ciPv3UFbPSuYekLKTg9XklHU7onx2PtUd05Oh9h+5M80B0uqJhlcJWA8xoR29alqji7dKySBLo3Ssk3dScmdGqFqkkktK6oGq/61/rJoFO1/wBa/wBYr3V4ZLEGmSNzA8XbmFr/AIeK3FGmHMLrr4nufpgi4VLUwgPNth17IjocNkmdljjc89g0HedgoXEuBvp5Q2QC5aDZuup3F+xZPOjYdCX6NF/h+COMMwcMZeWa2l8rd/Bo09yBKWttYZsv2Wb/ALTjoFfw10xFo8kTecryXH9nNue4IJWO0rWjNqPtPJDu+w28bIQkYC4nMXe34/zRJVYJ0fKzOc++z5yRftbH1fmyhYfSNfIABud9rj7DertQXvBHCPlHZ3DQbLU6SiDBYCyicPUIjiAAVsqhNCRXV5eUDUijSFPuKaDEEZ0SZkiVg4aKrxCqDQgh1DRzKHsTq4tbnxFlTcT8W2uxpueZHwQt/wCJm13G5OwRUjFWNLrtIVSx5jdcbJuafMb7Jymbm0UHKq17t57jqPO3YmE7UQFpsUyglUFaYn5h4jrCL4KgOaHDYoGVvguI5DlJ6J/+JQE4SXAV1UJdCSQ3UnJnRqhaJLl11aV1Ra8N8HtJNVPqMxdGzlYHR7/EaDxTL65lZXhj2Z4Yg5z73yiwIbe32rC3NFVMP0CMdcQHuKz+vxOOlogyLR8l3SE+cXXI1PULWAW4o0w5hddfE9z9XuJ8ewxNyRAC2lgAAPALN+IsXNTJmubbW5eJVXLLckk7rtO2++35usnnP0kVjezbDdzth2AcyiClx1kfSy5iNnPsGg9bQdvC57UPsifIegMrdgTYAeJ5qRNgBbqQ5x7AbeLzp8UEvFeJnTO0Oa32eiO3XU+NlccE0YMuZ13PO5Ow7O9Czo8jdRYdXM9/YjvgCInpnmfgUGlU7rABP51EaV7DlUSQ9K68MK9koGXhNufZKeoAUCWqQO1VVYLP+MOISwEA6m9kS19VoVlvFs5MmqKoHPLna6klE2HcFvkaHONrjYfeqrhuh8rUMb23POwHO3NaRi3EMFIzITmfbSNuru97tm/FQZzi/D7oNSeipnDeEl/S5KLjeOOqHXfYNG0bNh3k7lXHA2ItEln3+z1Dr06+1BIxjAAWHTkgqaItcQeS2ivha5pt1LLOJKcNlJCCmTsDtUmi+2/UuA6oCbCau4yE7eaesK0BQvFLaxHLpDu/XH3okgkzNv1oHF1u6SQ3ScmdGqFpZJJJaV1RoOCsDqSIfYAQJx5wU4xB0Ivkv0f1iLkmx57nRFHCmOtfF5O9nRnKR2cj7EQOaHhbmjTDmF118T3P182UlMHPOY2AF7d3JSC8PdYaNvzPIcrbALWuIfk0p5sz2gxvOpcw6E9rTofcsuxfh+SjeWSatPmuGzhfUdh7FXnEfD4LiBEG9ssoGRvqt27lI4tcI7ZpnTvIsGN0YO0237tlQYRiF3gEOeBs0O8nG3vI1cUb1OGOlhbkIa0DpNY0F552Dz8TdUZo2Fz3Au016LR+HIBaPwULMH5v2oWmw4h7ugWjtNzbt/IRDgFUI7Du8bb26h2qA9jenQ5QYagOaCpEblUSBLZR6mstzXitrmxt1OqzbifiuRzi2N1h2ICbFuKI493i6r2cTNds66zSWVxPSJJT9KyTldFapTO8oENcXcKucwvaNRqpfB2IvBtI0960T5q2RmuqDBcLimjYXxA5y7IDbUC1yddlCqaWQnM+7i7UnUm9+fatZq8CbBIej0H9XIpyPBoSNh7FBkFPhUjyAGnVG/DHCzo+kdyjGnwFgN7BWQpQ0aBBSVjMrLLNeKh0lpuKDQrMuKB0lQPBezJdNrqglwTEZewn8/FXmET2Jby3HduPvHgEOk2A69VYUtRZzTzH5I9vxQFIKTU2x9wCNj+bpwJOTOjVC0SSSWldUUgrnRVDnt3DtR1jmFqGB4oHsaQ64cLg/j2jYrJq761/rFFPBNZ0HMvq12b9l2hI8R71uKNMOYXXXxPc/WmjUKk4g4cjqIy2RtwfAg8iDyKscPku3UqWQs3mYRjXD8lA/NYvi/Vdtqdmv6u8bqXw3xFPJJlzhrB1NFuwAnUlazimGNkaWuaCCLEHULJuIuEn0rs8VzHc6Ddlxtf0d9d0VGx+sn8o4F2nWDft0OwCraWve14JPx9pur7DMQj8haUtLgMrbm5Glr+xDWKjyT7DpHcHcC/UoNPwDGmuAbdEUNR7lieC46Y5QSdL6/itTpKvPHmabghUN4q8vzEmw59yAK2Tykvkom6k2v4ok4kxQiLK291U8D0V5sz+9ATYNwNGyO7+k47k7A9i8YpT09OM0j2tHIcz2NG5XjiP5RY4gY4AJHjQv/5bOwemfcsxrcQfNIXvcS527jqf5DsUGtcK1nl25mwhjCbNLj03AbutyCLYSWEdSB/k5Lg0eieXV3I7nVR6rqRsrNQhGro3xnoa9hRlC/RUHEta2JjncwD7UUxhmIl2jgQRyKsZZdFjdPxpMxxN763t4/gtFwbiFlTGCDY8x1HmgdxOTolZvxK25Pf8Fo+IR3CCMfptCUAUuJ2aOxTZUCupcT9ARyIv8LqGpdIdHDrH4ICfD33jHZp4bj89imRFVeCy3YPC/wCfYrOP70nJnRqhbJJJLSuqBuu+tf6xXugrXRSB7dx7COYPYvFd9a/1imgtxRphzC66+J7n61LBcaDw1w8123YebfAoljmuFj+AYp5N2UnouO/UetaNhWIXFjus3nXrtlVV9KHXFt1YsddeHQ3KIyLjHhLyRMsI6N+mwfxN/BB1Sbxh3WXAa66W0963zE6EFpBWOcW4QInnKOiTcjqJ0uOxRQ8yPT87/myN/k/xy7vIPPLodttwg2nIta+rvu1GvaTbwXaSpMUweNC1wcO/eyDYa3h4Sa2VBjHCLi0hocTyYwb97tgO0ouwHEWzRteP1h7DzCvI2hUYRi3CVREQHNHc3UDx5lP4DwdJK4Zm2bz6ytoq8La83K9U1C1mwCCFw/gwhYBZSqqSxHepT5VWV0l0RXcR8T/NhsO8nZZrxJxO6o0a7o9ivflBwqZ/T3YOq5N+0BVOD8FmSnLzcHkP5KKDXboh4Omc2XTzTurCg+T2STUmwG5T0EUFMSDKCRvYE6oDM1ILELY1Y3UOr4wjAswuPhZQ4618ozZSGnmfuVFJWRKCVdYjHYKlcoOJ2F9iml1BfYJUDUXt/W/3q8idt3+woHilLTcK6wzHbEBwOpA09ik5M6NUDZJdyJLTuqBuu+tf6xTQTtd9a/1imlt6NMOYXXXxPc/XQi7hjFC8ZCemwafab+IQin6SpMb2vbu037+xZPO2bDpszQptlR8P1YewOGzgCPFXqqK3EHaFZbxXIHPLdFqWLPs09yyLGJC6VyKC5mZXEdS9Odm152+5P4oOko0RUBv8n2O5D5Nzt/Nv7SFp9PW3G6wCheQ7Q2OhBG4LddO3daBgHFV2gO32NusfcUGjGuTLq5UjMQDhoUhUqi4fUqMZLlQDU3KkQILeKJrmWIBCZneyFhcQLDl19i62azUE8eY2XZYYySTuG73Ow70Q3xHxs7I5jGtYDvbe3egaCllqn5Y2X6yNh2ko0wH5Os4z1by0egPg53Mq8qKmCkZkha1rQNes96KDouD2QszSnM/q2aPxTUGLBzi0bA2A5KPxDxSZCWs261F4coHPJdY2UEvFYxlJQu/dGOMxFjDdBrjqg4kkkgSdpfPb6zfimk7S+e31m/FScmVGqGopJJLTurBmu+tf6xTIT1d9a/1imQtvRphy+66+J7n66vQK4ldZPO0/5Po3fNQXbZ3Bvdf8bosKr8ApwymiaNLRt9pFz7yVPVRWYt5pWV4sQJnX7VquJeaVk3EjbTFFCOKHpqEpNeekoygcZJYgjcKZFUmNwcOdvHkQoCfjILCOY1HaOY7xv7UBng+LXHRPe08ldR111mMdQ5pzNJBRJhHEIdo/R3uP81Qc08l1ZQPsh2lq9NFZwVN0E2tqDkNt1VUGCtp7zP6cjtc51yDqAVg6QFPSyZm2QDGMccBoLQS4+KCK7Epql9gCb7ALUmcLRPN3tBV1h+AQQi7WNB67aoM5wL5NHOAdMbc8o+8oxZhMcLMrWgAKfi+NMhaSdAEA4jx0117IIPGVaNQEHKViFaZXlxUVQJJJJAk7S+e31m/FNJ2l89vrN+Kk5MqNUNRSSSWndWDVb9Y71imgFIrG/SO703lW3o0w5fddfE9z9eLL01tyB1ldsvdMLzRNG75WDwzC6yedttE2zGjqAHsCeK8Q7L2VUV2JDQrMeLYbOutQrW6FZ1xjDois1rfOUdSa0dJRlAl6Y6xuuALiB4kX7OX4Lw5vV/RcBTzY7i43Gh+66Cbh+Pvj0Oo96IqXiVrhv4IMe3qHePwXGH2oNDixi/NW1Ni4tussbVOHMpwYo/0ig2OHGWgecF5quJmAecPasbdXvP659qadUOO7ifFUFPFPEflbtadEJly4SuKBJJJIEkkkgSdpfPb6zfimk7S+e31m/FScmVGqGopJJLTurKCrb9I7vTeVSKkdN3em8q29GmHL7rr4nufrxlTvDkflMSgbya7Mf2QXfgvL3WBJ5C6mfJlDnrnP9GNx8XED8Vk87YIhonF5jC9KohVeyBeLG9Eo6rNkDcTeaUVleIt1KhqfiQ1Kr1B0JWSRpg1IwUzaVzR5Wva6RriNWGMkUYB5Z5Gyg9kjUAUpNLfexI2Ngdu9R3CyKH4xNBh9L5KaSMOfU3Eb3x3IMQBOUi6CnrKbKAdjyO2ZvI26+tQCUR0PGNUWlrqh8gPKYiZp7C2S4IKbr6SOohfPCwRyRW8vE2+QscQ0TxAklozFrXM5FzSNDYBSsBI2J7gVwwu9E+wojrcZnhoqIQzyxAxzEiOR7AT85kFyGkXNgFW/2srP8ZUf9aX/AFIKotXlEOCvc9lc57i5zqW7nOJcSTVUxJcTqSqB41QcAuvfkHeifYVecC3GIQEaEOcQeYIjeQQov9q6z/GVH/Wl/wBSCsdERuCPArzZTqzH6mVuSWomkbcHK+R723GxsTZNUBjDi6TUNBIZr03aANJGw5nsHagj5VwNU847NfSQtHJrLNYOwMGlk/UVB8mydh8nJmdG8x9DMQA4OAbsSCQQNOjfmsf2YzFSW2TlL57fWb8VPxiZz2U7nOLnGI3LiST9LJuSoFL57fWb8Uif2GVGqGopJJLUOrKioHTd3rxlT0w6R714stxRphy+66+J7n6rsYktHb0jbw5oo+SSn6Uz/Ub8SfuQbjkt3hvUPeVo/wAlNNalc705T7GgD8VXnHbV1IBIqog1uyCuImaFGlXsg3iHYoMtxVvSKq1cYuOkVTqKm4NhxqJ44gbZ3AF3Jrd3PPYGgnwUjGsY8pVOlj6LWlohG2SOIBkIHaGsb4qy4Zijjp555ZDHnHzaJzWeUOZ4DpiG5m7RdG9/+aofzCi/xkv/ALb/APVAuKogZmzsFmVLBMANmucS2Zg9WVsg7rL1in/D6P16n+KJT5aeCSgfHDM6V9M/y7Q6LydoX5Y5gOm69neSdbkM5UDE/wDh9H69T/FEgpY3WRJwqM1Q4fqyU9S13d82ldc+LWnvahlEuHsNLTPlk6L54nRU7D52STSWcjkzJmY08y8280oH6rCBLRURM8EVo5haVzmk/pEhuAGnRV54bAH/AKyk8JH/AO2u44f0Sh/y5v8A7MiogUBLw9H9BWDmaX2fpVN+fBVLKK6vuHI7U1Y486b3Cpp1AjOjjtb7tED/AAUz/wAwgFwLvfqdgPJuFz2JiLhpv+MpNv7x/V/lqRwi39Pg8fdE+/vQ/SnpD88kEnE8LEWW00Mt7/Uuc7La3nXaLXv7ioCkPHu/qm44C5wa0EkmwA1JJ2AQchhL3BrQS4mwA3JPJT8Qka1rYWkEMJL3DUOldYOseYaA1t+diea9SytgaWMIMhFpJBqGg7xxn3F3PYab1amfoWdfFeKnt/dO/wC7IocMREjbj9ZvxCk4ifoqf/KP/ekTFLUHO0E36Q371jTp3ZUaoaauJWSWpdWV0o6R715snZBqV4K3FGmHL7rr4nufoUrT9I4/aPxWzcAU2ShhHW3N+8SfhZYoek8/ad43J0X0HhFLkiYwDzWtHsACrzp64V2y44Kor6soSx1uhRZV80K41sUVmOOMs5UZRDjzdUPuGqgk1GJOfFHGbZIs2UAW1e7M5zusnQX6mhRF2yVkEnDcRdA/Oy18r2EOF2ubIwse1w5ghxU2k4jLIWxOgglaxzi0yteXDPlzC7XjTohVNkrILocUlusdNTRu5ObFmcO0eVLgD2qrq6x8ry+R7nvdqXOJJPeSmbJILmDiUtijjfTwSiMODDI15cA9xeRdrxfpE+1d/tI3/BUn7kv+6qVKyAkZxOY8xbDDlkjyOiLXGPKXh5sM2YaxtPnLsfFjbW+ZUv7ktrb/AN6hty60oLdvErmzxzRwwRujJs1jXZHXuDnDnG+htoQvbOI2gj9CpP3Jf91Ui6N/FBcVmLte1zRS07Ljz42yB4seRdIRy6lCoMSMJdZrHZm5ekCSAd8pBFr7Jonpd9/eEy9qTH6Jv/ig/uIf3X/6k1UVwe23ko267tDge7VxUWy6p+QHJqkuaxptZjS0dxcXa+JK5S+e31m/FN2TtL57fWHxCTkyo1Q1BJJJad1Y0uJJKvhVm4E6F1JEJJJJBxeSkkg8FJJJRCSSSQJJJJAkkkkCSSSQJJJJAkkkkHF1cSQdSSSQJJJJVYekkkl83tf/2Q==">
            <a:extLst>
              <a:ext uri="{FF2B5EF4-FFF2-40B4-BE49-F238E27FC236}">
                <a16:creationId xmlns:a16="http://schemas.microsoft.com/office/drawing/2014/main" id="{2844A39A-7B67-4953-B283-A6DE79ECCE81}"/>
              </a:ext>
            </a:extLst>
          </p:cNvPr>
          <p:cNvSpPr>
            <a:spLocks noChangeAspect="1" noChangeArrowheads="1"/>
          </p:cNvSpPr>
          <p:nvPr/>
        </p:nvSpPr>
        <p:spPr bwMode="auto">
          <a:xfrm>
            <a:off x="635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6632" name="Text Box 15">
            <a:extLst>
              <a:ext uri="{FF2B5EF4-FFF2-40B4-BE49-F238E27FC236}">
                <a16:creationId xmlns:a16="http://schemas.microsoft.com/office/drawing/2014/main" id="{37C8F8E6-84B8-476D-B6F1-9F367C245E80}"/>
              </a:ext>
            </a:extLst>
          </p:cNvPr>
          <p:cNvSpPr txBox="1">
            <a:spLocks noChangeArrowheads="1"/>
          </p:cNvSpPr>
          <p:nvPr/>
        </p:nvSpPr>
        <p:spPr bwMode="auto">
          <a:xfrm>
            <a:off x="381000" y="1828800"/>
            <a:ext cx="7315200"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For example, a Billy Squier tune called </a:t>
            </a:r>
            <a:r>
              <a:rPr lang="ja-JP" altLang="en-US" sz="2000">
                <a:latin typeface="Verdana" panose="020B0604030504040204" pitchFamily="34" charset="0"/>
              </a:rPr>
              <a:t>“</a:t>
            </a:r>
            <a:r>
              <a:rPr lang="en-US" altLang="ja-JP" sz="2000">
                <a:latin typeface="Verdana" panose="020B0604030504040204" pitchFamily="34" charset="0"/>
              </a:rPr>
              <a:t>The Stroke</a:t>
            </a:r>
            <a:r>
              <a:rPr lang="ja-JP" altLang="en-US" sz="2000">
                <a:latin typeface="Verdana" panose="020B0604030504040204" pitchFamily="34" charset="0"/>
              </a:rPr>
              <a:t>”</a:t>
            </a:r>
            <a:r>
              <a:rPr lang="en-US" altLang="ja-JP" sz="2000">
                <a:latin typeface="Verdana" panose="020B0604030504040204" pitchFamily="34" charset="0"/>
              </a:rPr>
              <a:t>, originally released in 1981, was heavily sampled in Eminem</a:t>
            </a:r>
            <a:r>
              <a:rPr lang="ja-JP" altLang="en-US" sz="2000">
                <a:latin typeface="Verdana" panose="020B0604030504040204" pitchFamily="34" charset="0"/>
              </a:rPr>
              <a:t>’</a:t>
            </a:r>
            <a:r>
              <a:rPr lang="en-US" altLang="ja-JP" sz="2000">
                <a:latin typeface="Verdana" panose="020B0604030504040204" pitchFamily="34" charset="0"/>
              </a:rPr>
              <a:t>s </a:t>
            </a:r>
            <a:r>
              <a:rPr lang="ja-JP" altLang="en-US" sz="2000">
                <a:latin typeface="Verdana" panose="020B0604030504040204" pitchFamily="34" charset="0"/>
              </a:rPr>
              <a:t>“</a:t>
            </a:r>
            <a:r>
              <a:rPr lang="en-US" altLang="ja-JP" sz="2000">
                <a:latin typeface="Verdana" panose="020B0604030504040204" pitchFamily="34" charset="0"/>
              </a:rPr>
              <a:t>Berzerk</a:t>
            </a:r>
            <a:r>
              <a:rPr lang="ja-JP" altLang="en-US" sz="2000">
                <a:latin typeface="Verdana" panose="020B0604030504040204" pitchFamily="34" charset="0"/>
              </a:rPr>
              <a:t>”</a:t>
            </a:r>
            <a:r>
              <a:rPr lang="en-US" altLang="ja-JP" sz="2000">
                <a:latin typeface="Verdana" panose="020B0604030504040204" pitchFamily="34" charset="0"/>
              </a:rPr>
              <a:t>, featured on his hit album Marshall Mathers 2.  Eminem</a:t>
            </a:r>
            <a:r>
              <a:rPr lang="ja-JP" altLang="en-US" sz="2000">
                <a:latin typeface="Verdana" panose="020B0604030504040204" pitchFamily="34" charset="0"/>
              </a:rPr>
              <a:t>’</a:t>
            </a:r>
            <a:r>
              <a:rPr lang="en-US" altLang="ja-JP" sz="2000">
                <a:latin typeface="Verdana" panose="020B0604030504040204" pitchFamily="34" charset="0"/>
              </a:rPr>
              <a:t>s success (the album debuted at number one on the US Billboard 200, had the second highest album sales in 2013, and the album has sold 2,155,247 as of July of 2014) will be shared long term with Billy Squier in the form of royalties.</a:t>
            </a:r>
            <a:endParaRPr lang="en-US" altLang="en-US" sz="2000">
              <a:latin typeface="Verdana" panose="020B0604030504040204" pitchFamily="34" charset="0"/>
            </a:endParaRPr>
          </a:p>
        </p:txBody>
      </p:sp>
      <p:pic>
        <p:nvPicPr>
          <p:cNvPr id="26633" name="Picture 16" descr="mathers">
            <a:extLst>
              <a:ext uri="{FF2B5EF4-FFF2-40B4-BE49-F238E27FC236}">
                <a16:creationId xmlns:a16="http://schemas.microsoft.com/office/drawing/2014/main" id="{01CDEB77-BA48-4191-971A-F6CE0BB3A6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1905000"/>
            <a:ext cx="1219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34157"/>
                                        </p:tgtEl>
                                        <p:attrNameLst>
                                          <p:attrName>style.visibility</p:attrName>
                                        </p:attrNameLst>
                                      </p:cBhvr>
                                      <p:to>
                                        <p:strVal val="visible"/>
                                      </p:to>
                                    </p:set>
                                    <p:anim calcmode="lin" valueType="num">
                                      <p:cBhvr additive="base">
                                        <p:cTn id="7" dur="500" fill="hold"/>
                                        <p:tgtEl>
                                          <p:spTgt spid="134157"/>
                                        </p:tgtEl>
                                        <p:attrNameLst>
                                          <p:attrName>ppt_x</p:attrName>
                                        </p:attrNameLst>
                                      </p:cBhvr>
                                      <p:tavLst>
                                        <p:tav tm="0">
                                          <p:val>
                                            <p:strVal val="1+#ppt_w/2"/>
                                          </p:val>
                                        </p:tav>
                                        <p:tav tm="100000">
                                          <p:val>
                                            <p:strVal val="#ppt_x"/>
                                          </p:val>
                                        </p:tav>
                                      </p:tavLst>
                                    </p:anim>
                                    <p:anim calcmode="lin" valueType="num">
                                      <p:cBhvr additive="base">
                                        <p:cTn id="8" dur="500" fill="hold"/>
                                        <p:tgtEl>
                                          <p:spTgt spid="1341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5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D3F80E0F-A2D7-4C2A-A582-4AAE97515073}"/>
              </a:ext>
            </a:extLst>
          </p:cNvPr>
          <p:cNvGrpSpPr>
            <a:grpSpLocks/>
          </p:cNvGrpSpPr>
          <p:nvPr/>
        </p:nvGrpSpPr>
        <p:grpSpPr bwMode="auto">
          <a:xfrm>
            <a:off x="0" y="0"/>
            <a:ext cx="9144000" cy="976313"/>
            <a:chOff x="0" y="0"/>
            <a:chExt cx="5760" cy="615"/>
          </a:xfrm>
        </p:grpSpPr>
        <p:sp>
          <p:nvSpPr>
            <p:cNvPr id="28682" name="Text Box 3">
              <a:extLst>
                <a:ext uri="{FF2B5EF4-FFF2-40B4-BE49-F238E27FC236}">
                  <a16:creationId xmlns:a16="http://schemas.microsoft.com/office/drawing/2014/main" id="{9D94F89D-CB89-4124-A276-328EE924BDC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28683" name="Text Box 4">
              <a:extLst>
                <a:ext uri="{FF2B5EF4-FFF2-40B4-BE49-F238E27FC236}">
                  <a16:creationId xmlns:a16="http://schemas.microsoft.com/office/drawing/2014/main" id="{80D78EC8-9861-4A65-9761-1B783B5FCCE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8674" name="Rectangle 5">
            <a:extLst>
              <a:ext uri="{FF2B5EF4-FFF2-40B4-BE49-F238E27FC236}">
                <a16:creationId xmlns:a16="http://schemas.microsoft.com/office/drawing/2014/main" id="{6BFDE9E8-5910-4338-8A6C-F8E8CC66ACD3}"/>
              </a:ext>
            </a:extLst>
          </p:cNvPr>
          <p:cNvSpPr>
            <a:spLocks noChangeArrowheads="1"/>
          </p:cNvSpPr>
          <p:nvPr/>
        </p:nvSpPr>
        <p:spPr bwMode="auto">
          <a:xfrm>
            <a:off x="457200" y="1066800"/>
            <a:ext cx="830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
        <p:nvSpPr>
          <p:cNvPr id="28675" name="Text Box 10">
            <a:extLst>
              <a:ext uri="{FF2B5EF4-FFF2-40B4-BE49-F238E27FC236}">
                <a16:creationId xmlns:a16="http://schemas.microsoft.com/office/drawing/2014/main" id="{F8D5C051-F8E7-4F39-8AE5-006B7A5AD99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6" name="AutoShape 12"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A17CE9F6-1E13-4DBB-890F-F4FAA2A86B85}"/>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8677" name="AutoShape 14"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90C9B000-207F-4A5F-B424-5F42B195B3A0}"/>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8678" name="AutoShape 18" descr="data:image/jpeg;base64,/9j/4AAQSkZJRgABAQAAAQABAAD/2wCEAAkGBhQSEBUUExIWFRUVFRcXFhUUFxQUFRUUFRQVFBQUFBQXHCYeGBkjGRUUHy8gIycpLCwsFR4xNTAqNSYrLCkBCQoKDAwOFA8PFDUcFCA1KSw1KS41NSkpKSkpNSwpKykpKSksKSopLCkpKSkpKSkpKSkpKSkpKSkpKiksKSkpLP/AABEIAOEA4QMBIgACEQEDEQH/xAAcAAABBQEBAQAAAAAAAAAAAAAGAAMEBQcBAgj/xABLEAABAwIEAgUHCAcGBAcAAAABAAIDBBEFEiExBkEiUWFxgRMyUnKRobEHFCMzYsHR8CRCgpKy4fEWU1Rz0tM1Q5OzFSU0lKK04//EABoBAQEAAwEBAAAAAAAAAAAAAAABAgUHBAP/xAAmEQEAAQIEBwEAAwAAAAAAAAAAAQIEAzEykRIUM1FTcbERISNB/9oADAMBAAIRAxEAPwAQlqCHEXO6Tag9ZUepd03d68tevnRRTwx/D33NzjxjYkRiT+fs/wCz3TROetevLFRA9eg9Z8FPZ8OauPJO8pXlSu+V7VGzpFycFPY5q48k7yfMp615Mx601mTMlS1vnEDv59ycFPY5q48k7ykOqD1lR5a13InTfsUSbENeiCfA2/mptDQOebltgfzqFOCnsc1ceSd5VsuITONmucOpQamvqWkDyj7lHcNNBCy7iNwDffqHgq6KsgkrOWUAHs2ufACycFPY5q48k7yHWfO8tzI++mnVcX1U+opqiNgvI8uN767HqRbBURnNLoI2OOW+732vm7bEqnxLiKPZovyB7dC4+0pwU9jmrjyTvKjoYql5H0j+4nc3sBpyv96ucUpTAwAzOLrEu12I3BPK1wOu5TUWMtjAcB0tmjq06JPvP9UL45i7pDlvpud9Te/NOCnsc1ceSd5eajHpr9GV1u9MjiCf+9d7VBcSvCcFPY5q48k7yJMO4heTZzyb9e4P3hXIqXekUB7K/wAHxXZjj3H7inBT2OauPJO8r75w70il84d6RXgJFXgp7HNXHkneXv5w70il84d6RTa6AnBT2OauPJO8vfzh3pFL5w70im7LqcFPY5q48k7y9/OXekV0VDr+cU3ZdaNVJop/MmVF1ccUf2TvK3skkktO6d+yoqs/SO7yvDXLlafpHd68By3FGmHL7rr4nufqQHL1mTAcvRksLnZZPOfzJuara3fXsG6qqjFyTZgJ7VGbSSOPSNr78z4nb3oLOWslcegxrG8r9IlTqalfcFz2tvzc027r32TeEYZqMkecn0gX+NtkUwwOjb04IgDvmEbfcXXQcpaWRrMzfIyDnlfb+IH4hM1nELW2bJHkI5PsW+EgJHvChVj4gPo3NjP2NvHKT8EK19U7NY2IP6zOfeNvcFRaYrWxyC4Jb2Os5vgfOH51VLBROzWBtfnuNbc/AKVhWDvm0aNPh3X2RZhvBzxa4/DxUFHUU8vkwwg6ey33qtkoHNNzsOv8/my1WnwLogOG353Cj1fCjCqMiq6g8idjvvc6En881Xhq1ep4MjtoASh7EeDHAkt5KAKyE6/ivFkUHBy13SBI0vl0cOvbzgpZ4cY5mYOuOsixHeQgDF0FWVZhQaTZ4067/gq97e7wQEGCYrm6Dz0hsevs71cWQNG+xBvZFuFV/lWX5jR3f1+KCYuLqSo5ZJdXUHF1u64ut3UnJnRqhbJJJLSuqB2tP0r/AFimgV7rvrX+sU0CtxRphzC66+J7n6dDlXYhiLdG6nmQNLqVUHoHuQ+3U/esnnTW1bnjKAGDs39qn0U0cZ6RLz6I19rjsquKLNo3U/Z28XFWWH4S57rAjTfKHP8AbyQFWEcRi4FmtHoxtLye8hWOK4mwsOjiT1x207rpikoIoYx5UnxeGX/ZDlRYxi8DiWtabesAPddBR4jMC86EeAHwK9YdRGR29/im2tY46N36jc/wo94P4b2cQR36oL7hPBMjATuibyVl2kpg0J57VURiFGlCmOao8jUFZO2yhPjVnUMUR0SKoK+lsb2HcqqeXIcwPhpcftDVFFXDdCuM0pF7IK+fEY5dHG57WsdbxtdVFXg4d5j2Hs833WUKqkLXa7c/6J6PpMOU30vr2ciPv3UFbPSuYekLKTg9XklHU7onx2PtUd05Oh9h+5M80B0uqJhlcJWA8xoR29alqji7dKySBLo3Ssk3dScmdGqFqkkktK6oGq/61/rJoFO1/wBa/wBYr3V4ZLEGmSNzA8XbmFr/AIeK3FGmHMLrr4nufpgi4VLUwgPNth17IjocNkmdljjc89g0HedgoXEuBvp5Q2QC5aDZuup3F+xZPOjYdCX6NF/h+COMMwcMZeWa2l8rd/Bo09yBKWttYZsv2Wb/ALTjoFfw10xFo8kTecryXH9nNue4IJWO0rWjNqPtPJDu+w28bIQkYC4nMXe34/zRJVYJ0fKzOc++z5yRftbH1fmyhYfSNfIABud9rj7DertQXvBHCPlHZ3DQbLU6SiDBYCyicPUIjiAAVsqhNCRXV5eUDUijSFPuKaDEEZ0SZkiVg4aKrxCqDQgh1DRzKHsTq4tbnxFlTcT8W2uxpueZHwQt/wCJm13G5OwRUjFWNLrtIVSx5jdcbJuafMb7Jymbm0UHKq17t57jqPO3YmE7UQFpsUyglUFaYn5h4jrCL4KgOaHDYoGVvguI5DlJ6J/+JQE4SXAV1UJdCSQ3UnJnRqhaJLl11aV1Ra8N8HtJNVPqMxdGzlYHR7/EaDxTL65lZXhj2Z4Yg5z73yiwIbe32rC3NFVMP0CMdcQHuKz+vxOOlogyLR8l3SE+cXXI1PULWAW4o0w5hddfE9z9XuJ8ewxNyRAC2lgAAPALN+IsXNTJmubbW5eJVXLLckk7rtO2++35usnnP0kVjezbDdzth2AcyiClx1kfSy5iNnPsGg9bQdvC57UPsifIegMrdgTYAeJ5qRNgBbqQ5x7AbeLzp8UEvFeJnTO0Oa32eiO3XU+NlccE0YMuZ13PO5Ow7O9Czo8jdRYdXM9/YjvgCInpnmfgUGlU7rABP51EaV7DlUSQ9K68MK9koGXhNufZKeoAUCWqQO1VVYLP+MOISwEA6m9kS19VoVlvFs5MmqKoHPLna6klE2HcFvkaHONrjYfeqrhuh8rUMb23POwHO3NaRi3EMFIzITmfbSNuru97tm/FQZzi/D7oNSeipnDeEl/S5KLjeOOqHXfYNG0bNh3k7lXHA2ItEln3+z1Dr06+1BIxjAAWHTkgqaItcQeS2ivha5pt1LLOJKcNlJCCmTsDtUmi+2/UuA6oCbCau4yE7eaesK0BQvFLaxHLpDu/XH3okgkzNv1oHF1u6SQ3ScmdGqFpZJJJaV1RoOCsDqSIfYAQJx5wU4xB0Ivkv0f1iLkmx57nRFHCmOtfF5O9nRnKR2cj7EQOaHhbmjTDmF118T3P182UlMHPOY2AF7d3JSC8PdYaNvzPIcrbALWuIfk0p5sz2gxvOpcw6E9rTofcsuxfh+SjeWSatPmuGzhfUdh7FXnEfD4LiBEG9ssoGRvqt27lI4tcI7ZpnTvIsGN0YO0237tlQYRiF3gEOeBs0O8nG3vI1cUb1OGOlhbkIa0DpNY0F552Dz8TdUZo2Fz3Au016LR+HIBaPwULMH5v2oWmw4h7ugWjtNzbt/IRDgFUI7Du8bb26h2qA9jenQ5QYagOaCpEblUSBLZR6mstzXitrmxt1OqzbifiuRzi2N1h2ICbFuKI493i6r2cTNds66zSWVxPSJJT9KyTldFapTO8oENcXcKucwvaNRqpfB2IvBtI0960T5q2RmuqDBcLimjYXxA5y7IDbUC1yddlCqaWQnM+7i7UnUm9+fatZq8CbBIej0H9XIpyPBoSNh7FBkFPhUjyAGnVG/DHCzo+kdyjGnwFgN7BWQpQ0aBBSVjMrLLNeKh0lpuKDQrMuKB0lQPBezJdNrqglwTEZewn8/FXmET2Jby3HduPvHgEOk2A69VYUtRZzTzH5I9vxQFIKTU2x9wCNj+bpwJOTOjVC0SSSWldUUgrnRVDnt3DtR1jmFqGB4oHsaQ64cLg/j2jYrJq761/rFFPBNZ0HMvq12b9l2hI8R71uKNMOYXXXxPc/WmjUKk4g4cjqIy2RtwfAg8iDyKscPku3UqWQs3mYRjXD8lA/NYvi/Vdtqdmv6u8bqXw3xFPJJlzhrB1NFuwAnUlazimGNkaWuaCCLEHULJuIuEn0rs8VzHc6Ddlxtf0d9d0VGx+sn8o4F2nWDft0OwCraWve14JPx9pur7DMQj8haUtLgMrbm5Glr+xDWKjyT7DpHcHcC/UoNPwDGmuAbdEUNR7lieC46Y5QSdL6/itTpKvPHmabghUN4q8vzEmw59yAK2Tykvkom6k2v4ok4kxQiLK291U8D0V5sz+9ATYNwNGyO7+k47k7A9i8YpT09OM0j2tHIcz2NG5XjiP5RY4gY4AJHjQv/5bOwemfcsxrcQfNIXvcS527jqf5DsUGtcK1nl25mwhjCbNLj03AbutyCLYSWEdSB/k5Lg0eieXV3I7nVR6rqRsrNQhGro3xnoa9hRlC/RUHEta2JjncwD7UUxhmIl2jgQRyKsZZdFjdPxpMxxN763t4/gtFwbiFlTGCDY8x1HmgdxOTolZvxK25Pf8Fo+IR3CCMfptCUAUuJ2aOxTZUCupcT9ARyIv8LqGpdIdHDrH4ICfD33jHZp4bj89imRFVeCy3YPC/wCfYrOP70nJnRqhbJJJLSuqBuu+tf6xXugrXRSB7dx7COYPYvFd9a/1imgtxRphzC66+J7n61LBcaDw1w8123YebfAoljmuFj+AYp5N2UnouO/UetaNhWIXFjus3nXrtlVV9KHXFt1YsddeHQ3KIyLjHhLyRMsI6N+mwfxN/BB1Sbxh3WXAa66W0963zE6EFpBWOcW4QInnKOiTcjqJ0uOxRQ8yPT87/myN/k/xy7vIPPLodttwg2nIta+rvu1GvaTbwXaSpMUweNC1wcO/eyDYa3h4Sa2VBjHCLi0hocTyYwb97tgO0ouwHEWzRteP1h7DzCvI2hUYRi3CVREQHNHc3UDx5lP4DwdJK4Zm2bz6ytoq8La83K9U1C1mwCCFw/gwhYBZSqqSxHepT5VWV0l0RXcR8T/NhsO8nZZrxJxO6o0a7o9ivflBwqZ/T3YOq5N+0BVOD8FmSnLzcHkP5KKDXboh4Omc2XTzTurCg+T2STUmwG5T0EUFMSDKCRvYE6oDM1ILELY1Y3UOr4wjAswuPhZQ4618ozZSGnmfuVFJWRKCVdYjHYKlcoOJ2F9iml1BfYJUDUXt/W/3q8idt3+woHilLTcK6wzHbEBwOpA09ik5M6NUDZJdyJLTuqBuu+tf6xTQTtd9a/1imlt6NMOYXXXxPc/XQi7hjFC8ZCemwafab+IQin6SpMb2vbu037+xZPO2bDpszQptlR8P1YewOGzgCPFXqqK3EHaFZbxXIHPLdFqWLPs09yyLGJC6VyKC5mZXEdS9Odm152+5P4oOko0RUBv8n2O5D5Nzt/Nv7SFp9PW3G6wCheQ7Q2OhBG4LddO3daBgHFV2gO32NusfcUGjGuTLq5UjMQDhoUhUqi4fUqMZLlQDU3KkQILeKJrmWIBCZneyFhcQLDl19i62azUE8eY2XZYYySTuG73Ow70Q3xHxs7I5jGtYDvbe3egaCllqn5Y2X6yNh2ko0wH5Os4z1by0egPg53Mq8qKmCkZkha1rQNes96KDouD2QszSnM/q2aPxTUGLBzi0bA2A5KPxDxSZCWs261F4coHPJdY2UEvFYxlJQu/dGOMxFjDdBrjqg4kkkgSdpfPb6zfimk7S+e31m/FScmVGqGopJJLTurBmu+tf6xTIT1d9a/1imQtvRphy+66+J7n66vQK4ldZPO0/5Po3fNQXbZ3Bvdf8bosKr8ApwymiaNLRt9pFz7yVPVRWYt5pWV4sQJnX7VquJeaVk3EjbTFFCOKHpqEpNeekoygcZJYgjcKZFUmNwcOdvHkQoCfjILCOY1HaOY7xv7UBng+LXHRPe08ldR111mMdQ5pzNJBRJhHEIdo/R3uP81Qc08l1ZQPsh2lq9NFZwVN0E2tqDkNt1VUGCtp7zP6cjtc51yDqAVg6QFPSyZm2QDGMccBoLQS4+KCK7Epql9gCb7ALUmcLRPN3tBV1h+AQQi7WNB67aoM5wL5NHOAdMbc8o+8oxZhMcLMrWgAKfi+NMhaSdAEA4jx0117IIPGVaNQEHKViFaZXlxUVQJJJJAk7S+e31m/FNJ2l89vrN+Kk5MqNUNRSSSWndWDVb9Y71imgFIrG/SO703lW3o0w5fddfE9z9eLL01tyB1ldsvdMLzRNG75WDwzC6yedttE2zGjqAHsCeK8Q7L2VUV2JDQrMeLYbOutQrW6FZ1xjDois1rfOUdSa0dJRlAl6Y6xuuALiB4kX7OX4Lw5vV/RcBTzY7i43Gh+66Cbh+Pvj0Oo96IqXiVrhv4IMe3qHePwXGH2oNDixi/NW1Ni4tussbVOHMpwYo/0ig2OHGWgecF5quJmAecPasbdXvP659qadUOO7ifFUFPFPEflbtadEJly4SuKBJJJIEkkkgSdpfPb6zfimk7S+e31m/FScmVGqGopJJLTurKCrb9I7vTeVSKkdN3em8q29GmHL7rr4nufrxlTvDkflMSgbya7Mf2QXfgvL3WBJ5C6mfJlDnrnP9GNx8XED8Vk87YIhonF5jC9KohVeyBeLG9Eo6rNkDcTeaUVleIt1KhqfiQ1Kr1B0JWSRpg1IwUzaVzR5Wva6RriNWGMkUYB5Z5Gyg9kjUAUpNLfexI2Ngdu9R3CyKH4xNBh9L5KaSMOfU3Eb3x3IMQBOUi6CnrKbKAdjyO2ZvI26+tQCUR0PGNUWlrqh8gPKYiZp7C2S4IKbr6SOohfPCwRyRW8vE2+QscQ0TxAklozFrXM5FzSNDYBSsBI2J7gVwwu9E+wojrcZnhoqIQzyxAxzEiOR7AT85kFyGkXNgFW/2srP8ZUf9aX/AFIKotXlEOCvc9lc57i5zqW7nOJcSTVUxJcTqSqB41QcAuvfkHeifYVecC3GIQEaEOcQeYIjeQQov9q6z/GVH/Wl/wBSCsdERuCPArzZTqzH6mVuSWomkbcHK+R723GxsTZNUBjDi6TUNBIZr03aANJGw5nsHagj5VwNU847NfSQtHJrLNYOwMGlk/UVB8mydh8nJmdG8x9DMQA4OAbsSCQQNOjfmsf2YzFSW2TlL57fWb8VPxiZz2U7nOLnGI3LiST9LJuSoFL57fWb8Uif2GVGqGopJJLUOrKioHTd3rxlT0w6R714stxRphy+66+J7n6rsYktHb0jbw5oo+SSn6Uz/Ub8SfuQbjkt3hvUPeVo/wAlNNalc705T7GgD8VXnHbV1IBIqog1uyCuImaFGlXsg3iHYoMtxVvSKq1cYuOkVTqKm4NhxqJ44gbZ3AF3Jrd3PPYGgnwUjGsY8pVOlj6LWlohG2SOIBkIHaGsb4qy4Zijjp555ZDHnHzaJzWeUOZ4DpiG5m7RdG9/+aofzCi/xkv/ALb/APVAuKogZmzsFmVLBMANmucS2Zg9WVsg7rL1in/D6P16n+KJT5aeCSgfHDM6V9M/y7Q6LydoX5Y5gOm69neSdbkM5UDE/wDh9H69T/FEgpY3WRJwqM1Q4fqyU9S13d82ldc+LWnvahlEuHsNLTPlk6L54nRU7D52STSWcjkzJmY08y8280oH6rCBLRURM8EVo5haVzmk/pEhuAGnRV54bAH/AKyk8JH/AO2u44f0Sh/y5v8A7MiogUBLw9H9BWDmaX2fpVN+fBVLKK6vuHI7U1Y486b3Cpp1AjOjjtb7tED/AAUz/wAwgFwLvfqdgPJuFz2JiLhpv+MpNv7x/V/lqRwi39Pg8fdE+/vQ/SnpD88kEnE8LEWW00Mt7/Uuc7La3nXaLXv7ioCkPHu/qm44C5wa0EkmwA1JJ2AQchhL3BrQS4mwA3JPJT8Qka1rYWkEMJL3DUOldYOseYaA1t+diea9SytgaWMIMhFpJBqGg7xxn3F3PYab1amfoWdfFeKnt/dO/wC7IocMREjbj9ZvxCk4ifoqf/KP/ekTFLUHO0E36Q371jTp3ZUaoaauJWSWpdWV0o6R715snZBqV4K3FGmHL7rr4nufoUrT9I4/aPxWzcAU2ShhHW3N+8SfhZYoek8/ad43J0X0HhFLkiYwDzWtHsACrzp64V2y44Kor6soSx1uhRZV80K41sUVmOOMs5UZRDjzdUPuGqgk1GJOfFHGbZIs2UAW1e7M5zusnQX6mhRF2yVkEnDcRdA/Oy18r2EOF2ubIwse1w5ghxU2k4jLIWxOgglaxzi0yteXDPlzC7XjTohVNkrILocUlusdNTRu5ObFmcO0eVLgD2qrq6x8ry+R7nvdqXOJJPeSmbJILmDiUtijjfTwSiMODDI15cA9xeRdrxfpE+1d/tI3/BUn7kv+6qVKyAkZxOY8xbDDlkjyOiLXGPKXh5sM2YaxtPnLsfFjbW+ZUv7ktrb/AN6hty60oLdvErmzxzRwwRujJs1jXZHXuDnDnG+htoQvbOI2gj9CpP3Jf91Ui6N/FBcVmLte1zRS07Ljz42yB4seRdIRy6lCoMSMJdZrHZm5ekCSAd8pBFr7Jonpd9/eEy9qTH6Jv/ig/uIf3X/6k1UVwe23ko267tDge7VxUWy6p+QHJqkuaxptZjS0dxcXa+JK5S+e31m/FN2TtL57fWHxCTkyo1Q1BJJJad1Y0uJJKvhVm4E6F1JEJJJJBxeSkkg8FJJJRCSSSQJJJJAkkkkCSSSQJJJJAkkkkHF1cSQdSSSQJJJJVYekkkl83tf/2Q==">
            <a:extLst>
              <a:ext uri="{FF2B5EF4-FFF2-40B4-BE49-F238E27FC236}">
                <a16:creationId xmlns:a16="http://schemas.microsoft.com/office/drawing/2014/main" id="{842B42C3-19C6-47FE-AF08-ECDEBD3BBD7E}"/>
              </a:ext>
            </a:extLst>
          </p:cNvPr>
          <p:cNvSpPr>
            <a:spLocks noChangeAspect="1" noChangeArrowheads="1"/>
          </p:cNvSpPr>
          <p:nvPr/>
        </p:nvSpPr>
        <p:spPr bwMode="auto">
          <a:xfrm>
            <a:off x="635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8679" name="Text Box 15">
            <a:extLst>
              <a:ext uri="{FF2B5EF4-FFF2-40B4-BE49-F238E27FC236}">
                <a16:creationId xmlns:a16="http://schemas.microsoft.com/office/drawing/2014/main" id="{A8C95360-6525-4BEE-B296-13C5D31ED5BD}"/>
              </a:ext>
            </a:extLst>
          </p:cNvPr>
          <p:cNvSpPr txBox="1">
            <a:spLocks noChangeArrowheads="1"/>
          </p:cNvSpPr>
          <p:nvPr/>
        </p:nvSpPr>
        <p:spPr bwMode="auto">
          <a:xfrm>
            <a:off x="381000" y="2057400"/>
            <a:ext cx="8153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For example, a company that owns partial rights to Marvin Gaye’s 1973 hit song “Let’s Get it On” sued Ed Sheeran for $100 million, suggesting the singer-songwriter copied "Let's Get It On" on his 2014 song "Thinking Out Loud”</a:t>
            </a:r>
          </a:p>
        </p:txBody>
      </p:sp>
      <p:pic>
        <p:nvPicPr>
          <p:cNvPr id="28680" name="Picture 1">
            <a:extLst>
              <a:ext uri="{FF2B5EF4-FFF2-40B4-BE49-F238E27FC236}">
                <a16:creationId xmlns:a16="http://schemas.microsoft.com/office/drawing/2014/main" id="{ED184445-D3C0-48AC-8E5E-AF9CE3C88D4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44196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3">
            <a:extLst>
              <a:ext uri="{FF2B5EF4-FFF2-40B4-BE49-F238E27FC236}">
                <a16:creationId xmlns:a16="http://schemas.microsoft.com/office/drawing/2014/main" id="{0BE85602-ACC8-48B2-8035-3385E4573FC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62400" y="4419600"/>
            <a:ext cx="3251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634D57AB-B035-4672-BECC-87D000A63DD0}"/>
              </a:ext>
            </a:extLst>
          </p:cNvPr>
          <p:cNvGrpSpPr>
            <a:grpSpLocks/>
          </p:cNvGrpSpPr>
          <p:nvPr/>
        </p:nvGrpSpPr>
        <p:grpSpPr bwMode="auto">
          <a:xfrm>
            <a:off x="0" y="0"/>
            <a:ext cx="9144000" cy="976313"/>
            <a:chOff x="0" y="0"/>
            <a:chExt cx="5760" cy="615"/>
          </a:xfrm>
        </p:grpSpPr>
        <p:sp>
          <p:nvSpPr>
            <p:cNvPr id="30729" name="Text Box 3">
              <a:extLst>
                <a:ext uri="{FF2B5EF4-FFF2-40B4-BE49-F238E27FC236}">
                  <a16:creationId xmlns:a16="http://schemas.microsoft.com/office/drawing/2014/main" id="{1451E25A-665B-4453-8DE4-902DE3F38CD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30730" name="Text Box 4">
              <a:extLst>
                <a:ext uri="{FF2B5EF4-FFF2-40B4-BE49-F238E27FC236}">
                  <a16:creationId xmlns:a16="http://schemas.microsoft.com/office/drawing/2014/main" id="{55C7520A-30F2-4A23-928C-60BFF99C221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0722" name="Rectangle 5">
            <a:extLst>
              <a:ext uri="{FF2B5EF4-FFF2-40B4-BE49-F238E27FC236}">
                <a16:creationId xmlns:a16="http://schemas.microsoft.com/office/drawing/2014/main" id="{93615704-25F5-48A1-9013-511D7BFB90E3}"/>
              </a:ext>
            </a:extLst>
          </p:cNvPr>
          <p:cNvSpPr>
            <a:spLocks noChangeArrowheads="1"/>
          </p:cNvSpPr>
          <p:nvPr/>
        </p:nvSpPr>
        <p:spPr bwMode="auto">
          <a:xfrm>
            <a:off x="457200" y="1066800"/>
            <a:ext cx="830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
        <p:nvSpPr>
          <p:cNvPr id="30723" name="Text Box 10">
            <a:extLst>
              <a:ext uri="{FF2B5EF4-FFF2-40B4-BE49-F238E27FC236}">
                <a16:creationId xmlns:a16="http://schemas.microsoft.com/office/drawing/2014/main" id="{DB499976-A367-4273-A788-4392E9A44E4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0724" name="AutoShape 12"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C6C65748-FD7D-49D4-B0A0-366B009AF73B}"/>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0725" name="AutoShape 14"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E9450C6A-CCBF-4B79-93F7-FE02CBDEFED9}"/>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0726" name="AutoShape 18" descr="data:image/jpeg;base64,/9j/4AAQSkZJRgABAQAAAQABAAD/2wCEAAkGBhQSEBUUExIWFRUVFRcXFhUUFxQUFRUUFRQVFBQUFBQXHCYeGBkjGRUUHy8gIycpLCwsFR4xNTAqNSYrLCkBCQoKDAwOFA8PFDUcFCA1KSw1KS41NSkpKSkpNSwpKykpKSksKSopLCkpKSkpKSkpKSkpKSkpKSkpKiksKSkpLP/AABEIAOEA4QMBIgACEQEDEQH/xAAcAAABBQEBAQAAAAAAAAAAAAAGAAMEBQcBAgj/xABLEAABAwIEAgUHCAcGBAcAAAABAAIDBBEFEiExBkEiUWFxgRMyUnKRobEHFCMzYsHR8CRCgpKy4fEWU1Rz0tM1Q5OzFSU0lKK04//EABoBAQEAAwEBAAAAAAAAAAAAAAABAgUHBAP/xAAmEQEAAQIEBwEAAwAAAAAAAAAAAQIEAzEykRIUM1FTcbERISNB/9oADAMBAAIRAxEAPwAQlqCHEXO6Tag9ZUepd03d68tevnRRTwx/D33NzjxjYkRiT+fs/wCz3TROetevLFRA9eg9Z8FPZ8OauPJO8pXlSu+V7VGzpFycFPY5q48k7yfMp615Mx601mTMlS1vnEDv59ycFPY5q48k7ykOqD1lR5a13InTfsUSbENeiCfA2/mptDQOebltgfzqFOCnsc1ceSd5VsuITONmucOpQamvqWkDyj7lHcNNBCy7iNwDffqHgq6KsgkrOWUAHs2ufACycFPY5q48k7yHWfO8tzI++mnVcX1U+opqiNgvI8uN767HqRbBURnNLoI2OOW+732vm7bEqnxLiKPZovyB7dC4+0pwU9jmrjyTvKjoYql5H0j+4nc3sBpyv96ucUpTAwAzOLrEu12I3BPK1wOu5TUWMtjAcB0tmjq06JPvP9UL45i7pDlvpud9Te/NOCnsc1ceSd5eajHpr9GV1u9MjiCf+9d7VBcSvCcFPY5q48k7yJMO4heTZzyb9e4P3hXIqXekUB7K/wAHxXZjj3H7inBT2OauPJO8r75w70il84d6RXgJFXgp7HNXHkneXv5w70il84d6RTa6AnBT2OauPJO8vfzh3pFL5w70im7LqcFPY5q48k7y9/OXekV0VDr+cU3ZdaNVJop/MmVF1ccUf2TvK3skkktO6d+yoqs/SO7yvDXLlafpHd68By3FGmHL7rr4nufqQHL1mTAcvRksLnZZPOfzJuara3fXsG6qqjFyTZgJ7VGbSSOPSNr78z4nb3oLOWslcegxrG8r9IlTqalfcFz2tvzc027r32TeEYZqMkecn0gX+NtkUwwOjb04IgDvmEbfcXXQcpaWRrMzfIyDnlfb+IH4hM1nELW2bJHkI5PsW+EgJHvChVj4gPo3NjP2NvHKT8EK19U7NY2IP6zOfeNvcFRaYrWxyC4Jb2Os5vgfOH51VLBROzWBtfnuNbc/AKVhWDvm0aNPh3X2RZhvBzxa4/DxUFHUU8vkwwg6ey33qtkoHNNzsOv8/my1WnwLogOG353Cj1fCjCqMiq6g8idjvvc6En881Xhq1ep4MjtoASh7EeDHAkt5KAKyE6/ivFkUHBy13SBI0vl0cOvbzgpZ4cY5mYOuOsixHeQgDF0FWVZhQaTZ4067/gq97e7wQEGCYrm6Dz0hsevs71cWQNG+xBvZFuFV/lWX5jR3f1+KCYuLqSo5ZJdXUHF1u64ut3UnJnRqhbJJJLSuqB2tP0r/AFimgV7rvrX+sU0CtxRphzC66+J7n6dDlXYhiLdG6nmQNLqVUHoHuQ+3U/esnnTW1bnjKAGDs39qn0U0cZ6RLz6I19rjsquKLNo3U/Z28XFWWH4S57rAjTfKHP8AbyQFWEcRi4FmtHoxtLye8hWOK4mwsOjiT1x207rpikoIoYx5UnxeGX/ZDlRYxi8DiWtabesAPddBR4jMC86EeAHwK9YdRGR29/im2tY46N36jc/wo94P4b2cQR36oL7hPBMjATuibyVl2kpg0J57VURiFGlCmOao8jUFZO2yhPjVnUMUR0SKoK+lsb2HcqqeXIcwPhpcftDVFFXDdCuM0pF7IK+fEY5dHG57WsdbxtdVFXg4d5j2Hs833WUKqkLXa7c/6J6PpMOU30vr2ciPv3UFbPSuYekLKTg9XklHU7onx2PtUd05Oh9h+5M80B0uqJhlcJWA8xoR29alqji7dKySBLo3Ssk3dScmdGqFqkkktK6oGq/61/rJoFO1/wBa/wBYr3V4ZLEGmSNzA8XbmFr/AIeK3FGmHMLrr4nufpgi4VLUwgPNth17IjocNkmdljjc89g0HedgoXEuBvp5Q2QC5aDZuup3F+xZPOjYdCX6NF/h+COMMwcMZeWa2l8rd/Bo09yBKWttYZsv2Wb/ALTjoFfw10xFo8kTecryXH9nNue4IJWO0rWjNqPtPJDu+w28bIQkYC4nMXe34/zRJVYJ0fKzOc++z5yRftbH1fmyhYfSNfIABud9rj7DertQXvBHCPlHZ3DQbLU6SiDBYCyicPUIjiAAVsqhNCRXV5eUDUijSFPuKaDEEZ0SZkiVg4aKrxCqDQgh1DRzKHsTq4tbnxFlTcT8W2uxpueZHwQt/wCJm13G5OwRUjFWNLrtIVSx5jdcbJuafMb7Jymbm0UHKq17t57jqPO3YmE7UQFpsUyglUFaYn5h4jrCL4KgOaHDYoGVvguI5DlJ6J/+JQE4SXAV1UJdCSQ3UnJnRqhaJLl11aV1Ra8N8HtJNVPqMxdGzlYHR7/EaDxTL65lZXhj2Z4Yg5z73yiwIbe32rC3NFVMP0CMdcQHuKz+vxOOlogyLR8l3SE+cXXI1PULWAW4o0w5hddfE9z9XuJ8ewxNyRAC2lgAAPALN+IsXNTJmubbW5eJVXLLckk7rtO2++35usnnP0kVjezbDdzth2AcyiClx1kfSy5iNnPsGg9bQdvC57UPsifIegMrdgTYAeJ5qRNgBbqQ5x7AbeLzp8UEvFeJnTO0Oa32eiO3XU+NlccE0YMuZ13PO5Ow7O9Czo8jdRYdXM9/YjvgCInpnmfgUGlU7rABP51EaV7DlUSQ9K68MK9koGXhNufZKeoAUCWqQO1VVYLP+MOISwEA6m9kS19VoVlvFs5MmqKoHPLna6klE2HcFvkaHONrjYfeqrhuh8rUMb23POwHO3NaRi3EMFIzITmfbSNuru97tm/FQZzi/D7oNSeipnDeEl/S5KLjeOOqHXfYNG0bNh3k7lXHA2ItEln3+z1Dr06+1BIxjAAWHTkgqaItcQeS2ivha5pt1LLOJKcNlJCCmTsDtUmi+2/UuA6oCbCau4yE7eaesK0BQvFLaxHLpDu/XH3okgkzNv1oHF1u6SQ3ScmdGqFpZJJJaV1RoOCsDqSIfYAQJx5wU4xB0Ivkv0f1iLkmx57nRFHCmOtfF5O9nRnKR2cj7EQOaHhbmjTDmF118T3P182UlMHPOY2AF7d3JSC8PdYaNvzPIcrbALWuIfk0p5sz2gxvOpcw6E9rTofcsuxfh+SjeWSatPmuGzhfUdh7FXnEfD4LiBEG9ssoGRvqt27lI4tcI7ZpnTvIsGN0YO0237tlQYRiF3gEOeBs0O8nG3vI1cUb1OGOlhbkIa0DpNY0F552Dz8TdUZo2Fz3Au016LR+HIBaPwULMH5v2oWmw4h7ugWjtNzbt/IRDgFUI7Du8bb26h2qA9jenQ5QYagOaCpEblUSBLZR6mstzXitrmxt1OqzbifiuRzi2N1h2ICbFuKI493i6r2cTNds66zSWVxPSJJT9KyTldFapTO8oENcXcKucwvaNRqpfB2IvBtI0960T5q2RmuqDBcLimjYXxA5y7IDbUC1yddlCqaWQnM+7i7UnUm9+fatZq8CbBIej0H9XIpyPBoSNh7FBkFPhUjyAGnVG/DHCzo+kdyjGnwFgN7BWQpQ0aBBSVjMrLLNeKh0lpuKDQrMuKB0lQPBezJdNrqglwTEZewn8/FXmET2Jby3HduPvHgEOk2A69VYUtRZzTzH5I9vxQFIKTU2x9wCNj+bpwJOTOjVC0SSSWldUUgrnRVDnt3DtR1jmFqGB4oHsaQ64cLg/j2jYrJq761/rFFPBNZ0HMvq12b9l2hI8R71uKNMOYXXXxPc/WmjUKk4g4cjqIy2RtwfAg8iDyKscPku3UqWQs3mYRjXD8lA/NYvi/Vdtqdmv6u8bqXw3xFPJJlzhrB1NFuwAnUlazimGNkaWuaCCLEHULJuIuEn0rs8VzHc6Ddlxtf0d9d0VGx+sn8o4F2nWDft0OwCraWve14JPx9pur7DMQj8haUtLgMrbm5Glr+xDWKjyT7DpHcHcC/UoNPwDGmuAbdEUNR7lieC46Y5QSdL6/itTpKvPHmabghUN4q8vzEmw59yAK2Tykvkom6k2v4ok4kxQiLK291U8D0V5sz+9ATYNwNGyO7+k47k7A9i8YpT09OM0j2tHIcz2NG5XjiP5RY4gY4AJHjQv/5bOwemfcsxrcQfNIXvcS527jqf5DsUGtcK1nl25mwhjCbNLj03AbutyCLYSWEdSB/k5Lg0eieXV3I7nVR6rqRsrNQhGro3xnoa9hRlC/RUHEta2JjncwD7UUxhmIl2jgQRyKsZZdFjdPxpMxxN763t4/gtFwbiFlTGCDY8x1HmgdxOTolZvxK25Pf8Fo+IR3CCMfptCUAUuJ2aOxTZUCupcT9ARyIv8LqGpdIdHDrH4ICfD33jHZp4bj89imRFVeCy3YPC/wCfYrOP70nJnRqhbJJJLSuqBuu+tf6xXugrXRSB7dx7COYPYvFd9a/1imgtxRphzC66+J7n61LBcaDw1w8123YebfAoljmuFj+AYp5N2UnouO/UetaNhWIXFjus3nXrtlVV9KHXFt1YsddeHQ3KIyLjHhLyRMsI6N+mwfxN/BB1Sbxh3WXAa66W0963zE6EFpBWOcW4QInnKOiTcjqJ0uOxRQ8yPT87/myN/k/xy7vIPPLodttwg2nIta+rvu1GvaTbwXaSpMUweNC1wcO/eyDYa3h4Sa2VBjHCLi0hocTyYwb97tgO0ouwHEWzRteP1h7DzCvI2hUYRi3CVREQHNHc3UDx5lP4DwdJK4Zm2bz6ytoq8La83K9U1C1mwCCFw/gwhYBZSqqSxHepT5VWV0l0RXcR8T/NhsO8nZZrxJxO6o0a7o9ivflBwqZ/T3YOq5N+0BVOD8FmSnLzcHkP5KKDXboh4Omc2XTzTurCg+T2STUmwG5T0EUFMSDKCRvYE6oDM1ILELY1Y3UOr4wjAswuPhZQ4618ozZSGnmfuVFJWRKCVdYjHYKlcoOJ2F9iml1BfYJUDUXt/W/3q8idt3+woHilLTcK6wzHbEBwOpA09ik5M6NUDZJdyJLTuqBuu+tf6xTQTtd9a/1imlt6NMOYXXXxPc/XQi7hjFC8ZCemwafab+IQin6SpMb2vbu037+xZPO2bDpszQptlR8P1YewOGzgCPFXqqK3EHaFZbxXIHPLdFqWLPs09yyLGJC6VyKC5mZXEdS9Odm152+5P4oOko0RUBv8n2O5D5Nzt/Nv7SFp9PW3G6wCheQ7Q2OhBG4LddO3daBgHFV2gO32NusfcUGjGuTLq5UjMQDhoUhUqi4fUqMZLlQDU3KkQILeKJrmWIBCZneyFhcQLDl19i62azUE8eY2XZYYySTuG73Ow70Q3xHxs7I5jGtYDvbe3egaCllqn5Y2X6yNh2ko0wH5Os4z1by0egPg53Mq8qKmCkZkha1rQNes96KDouD2QszSnM/q2aPxTUGLBzi0bA2A5KPxDxSZCWs261F4coHPJdY2UEvFYxlJQu/dGOMxFjDdBrjqg4kkkgSdpfPb6zfimk7S+e31m/FScmVGqGopJJLTurBmu+tf6xTIT1d9a/1imQtvRphy+66+J7n66vQK4ldZPO0/5Po3fNQXbZ3Bvdf8bosKr8ApwymiaNLRt9pFz7yVPVRWYt5pWV4sQJnX7VquJeaVk3EjbTFFCOKHpqEpNeekoygcZJYgjcKZFUmNwcOdvHkQoCfjILCOY1HaOY7xv7UBng+LXHRPe08ldR111mMdQ5pzNJBRJhHEIdo/R3uP81Qc08l1ZQPsh2lq9NFZwVN0E2tqDkNt1VUGCtp7zP6cjtc51yDqAVg6QFPSyZm2QDGMccBoLQS4+KCK7Epql9gCb7ALUmcLRPN3tBV1h+AQQi7WNB67aoM5wL5NHOAdMbc8o+8oxZhMcLMrWgAKfi+NMhaSdAEA4jx0117IIPGVaNQEHKViFaZXlxUVQJJJJAk7S+e31m/FNJ2l89vrN+Kk5MqNUNRSSSWndWDVb9Y71imgFIrG/SO703lW3o0w5fddfE9z9eLL01tyB1ldsvdMLzRNG75WDwzC6yedttE2zGjqAHsCeK8Q7L2VUV2JDQrMeLYbOutQrW6FZ1xjDois1rfOUdSa0dJRlAl6Y6xuuALiB4kX7OX4Lw5vV/RcBTzY7i43Gh+66Cbh+Pvj0Oo96IqXiVrhv4IMe3qHePwXGH2oNDixi/NW1Ni4tussbVOHMpwYo/0ig2OHGWgecF5quJmAecPasbdXvP659qadUOO7ifFUFPFPEflbtadEJly4SuKBJJJIEkkkgSdpfPb6zfimk7S+e31m/FScmVGqGopJJLTurKCrb9I7vTeVSKkdN3em8q29GmHL7rr4nufrxlTvDkflMSgbya7Mf2QXfgvL3WBJ5C6mfJlDnrnP9GNx8XED8Vk87YIhonF5jC9KohVeyBeLG9Eo6rNkDcTeaUVleIt1KhqfiQ1Kr1B0JWSRpg1IwUzaVzR5Wva6RriNWGMkUYB5Z5Gyg9kjUAUpNLfexI2Ngdu9R3CyKH4xNBh9L5KaSMOfU3Eb3x3IMQBOUi6CnrKbKAdjyO2ZvI26+tQCUR0PGNUWlrqh8gPKYiZp7C2S4IKbr6SOohfPCwRyRW8vE2+QscQ0TxAklozFrXM5FzSNDYBSsBI2J7gVwwu9E+wojrcZnhoqIQzyxAxzEiOR7AT85kFyGkXNgFW/2srP8ZUf9aX/AFIKotXlEOCvc9lc57i5zqW7nOJcSTVUxJcTqSqB41QcAuvfkHeifYVecC3GIQEaEOcQeYIjeQQov9q6z/GVH/Wl/wBSCsdERuCPArzZTqzH6mVuSWomkbcHK+R723GxsTZNUBjDi6TUNBIZr03aANJGw5nsHagj5VwNU847NfSQtHJrLNYOwMGlk/UVB8mydh8nJmdG8x9DMQA4OAbsSCQQNOjfmsf2YzFSW2TlL57fWb8VPxiZz2U7nOLnGI3LiST9LJuSoFL57fWb8Uif2GVGqGopJJLUOrKioHTd3rxlT0w6R714stxRphy+66+J7n6rsYktHb0jbw5oo+SSn6Uz/Ub8SfuQbjkt3hvUPeVo/wAlNNalc705T7GgD8VXnHbV1IBIqog1uyCuImaFGlXsg3iHYoMtxVvSKq1cYuOkVTqKm4NhxqJ44gbZ3AF3Jrd3PPYGgnwUjGsY8pVOlj6LWlohG2SOIBkIHaGsb4qy4Zijjp555ZDHnHzaJzWeUOZ4DpiG5m7RdG9/+aofzCi/xkv/ALb/APVAuKogZmzsFmVLBMANmucS2Zg9WVsg7rL1in/D6P16n+KJT5aeCSgfHDM6V9M/y7Q6LydoX5Y5gOm69neSdbkM5UDE/wDh9H69T/FEgpY3WRJwqM1Q4fqyU9S13d82ldc+LWnvahlEuHsNLTPlk6L54nRU7D52STSWcjkzJmY08y8280oH6rCBLRURM8EVo5haVzmk/pEhuAGnRV54bAH/AKyk8JH/AO2u44f0Sh/y5v8A7MiogUBLw9H9BWDmaX2fpVN+fBVLKK6vuHI7U1Y486b3Cpp1AjOjjtb7tED/AAUz/wAwgFwLvfqdgPJuFz2JiLhpv+MpNv7x/V/lqRwi39Pg8fdE+/vQ/SnpD88kEnE8LEWW00Mt7/Uuc7La3nXaLXv7ioCkPHu/qm44C5wa0EkmwA1JJ2AQchhL3BrQS4mwA3JPJT8Qka1rYWkEMJL3DUOldYOseYaA1t+diea9SytgaWMIMhFpJBqGg7xxn3F3PYab1amfoWdfFeKnt/dO/wC7IocMREjbj9ZvxCk4ifoqf/KP/ekTFLUHO0E36Q371jTp3ZUaoaauJWSWpdWV0o6R715snZBqV4K3FGmHL7rr4nufoUrT9I4/aPxWzcAU2ShhHW3N+8SfhZYoek8/ad43J0X0HhFLkiYwDzWtHsACrzp64V2y44Kor6soSx1uhRZV80K41sUVmOOMs5UZRDjzdUPuGqgk1GJOfFHGbZIs2UAW1e7M5zusnQX6mhRF2yVkEnDcRdA/Oy18r2EOF2ubIwse1w5ghxU2k4jLIWxOgglaxzi0yteXDPlzC7XjTohVNkrILocUlusdNTRu5ObFmcO0eVLgD2qrq6x8ry+R7nvdqXOJJPeSmbJILmDiUtijjfTwSiMODDI15cA9xeRdrxfpE+1d/tI3/BUn7kv+6qVKyAkZxOY8xbDDlkjyOiLXGPKXh5sM2YaxtPnLsfFjbW+ZUv7ktrb/AN6hty60oLdvErmzxzRwwRujJs1jXZHXuDnDnG+htoQvbOI2gj9CpP3Jf91Ui6N/FBcVmLte1zRS07Ljz42yB4seRdIRy6lCoMSMJdZrHZm5ekCSAd8pBFr7Jonpd9/eEy9qTH6Jv/ig/uIf3X/6k1UVwe23ko267tDge7VxUWy6p+QHJqkuaxptZjS0dxcXa+JK5S+e31m/FN2TtL57fWHxCTkyo1Q1BJJJad1Y0uJJKvhVm4E6F1JEJJJJBxeSkkg8FJJJRCSSSQJJJJAkkkkCSSSQJJJJAkkkkHF1cSQdSSSQJJJJVYekkkl83tf/2Q==">
            <a:extLst>
              <a:ext uri="{FF2B5EF4-FFF2-40B4-BE49-F238E27FC236}">
                <a16:creationId xmlns:a16="http://schemas.microsoft.com/office/drawing/2014/main" id="{37D5C313-6E39-4ED0-952C-539381F5FE32}"/>
              </a:ext>
            </a:extLst>
          </p:cNvPr>
          <p:cNvSpPr>
            <a:spLocks noChangeAspect="1" noChangeArrowheads="1"/>
          </p:cNvSpPr>
          <p:nvPr/>
        </p:nvSpPr>
        <p:spPr bwMode="auto">
          <a:xfrm>
            <a:off x="635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0727" name="Text Box 15">
            <a:extLst>
              <a:ext uri="{FF2B5EF4-FFF2-40B4-BE49-F238E27FC236}">
                <a16:creationId xmlns:a16="http://schemas.microsoft.com/office/drawing/2014/main" id="{33566D5D-302F-42AE-AA76-BD3B1720F7BD}"/>
              </a:ext>
            </a:extLst>
          </p:cNvPr>
          <p:cNvSpPr txBox="1">
            <a:spLocks noChangeArrowheads="1"/>
          </p:cNvSpPr>
          <p:nvPr/>
        </p:nvSpPr>
        <p:spPr bwMode="auto">
          <a:xfrm>
            <a:off x="381000" y="2057400"/>
            <a:ext cx="8153400"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rPr>
              <a:t>There is a lot of money at stake for artists in the form of royalty payments</a:t>
            </a:r>
          </a:p>
          <a:p>
            <a:pPr eaLnBrk="1" hangingPunct="1">
              <a:spcBef>
                <a:spcPct val="50000"/>
              </a:spcBef>
            </a:pPr>
            <a:r>
              <a:rPr lang="en-US" altLang="en-US" dirty="0">
                <a:latin typeface="Verdana" panose="020B0604030504040204" pitchFamily="34" charset="0"/>
              </a:rPr>
              <a:t>Rolling Stone magazine reported that the show Glee paid an average of $15,000 to $30,000 per song in licensing fees, with the biggest names getting more. </a:t>
            </a:r>
          </a:p>
        </p:txBody>
      </p:sp>
      <p:pic>
        <p:nvPicPr>
          <p:cNvPr id="30728" name="Picture 2">
            <a:extLst>
              <a:ext uri="{FF2B5EF4-FFF2-40B4-BE49-F238E27FC236}">
                <a16:creationId xmlns:a16="http://schemas.microsoft.com/office/drawing/2014/main" id="{9B46364E-CE9A-4EF8-85F7-442C9066E0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4648200"/>
            <a:ext cx="17780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073959E0-0281-4446-885D-B6EBA65C279A}"/>
              </a:ext>
            </a:extLst>
          </p:cNvPr>
          <p:cNvGrpSpPr>
            <a:grpSpLocks/>
          </p:cNvGrpSpPr>
          <p:nvPr/>
        </p:nvGrpSpPr>
        <p:grpSpPr bwMode="auto">
          <a:xfrm>
            <a:off x="0" y="0"/>
            <a:ext cx="9144000" cy="976313"/>
            <a:chOff x="0" y="0"/>
            <a:chExt cx="5760" cy="615"/>
          </a:xfrm>
        </p:grpSpPr>
        <p:sp>
          <p:nvSpPr>
            <p:cNvPr id="32779" name="Text Box 3">
              <a:extLst>
                <a:ext uri="{FF2B5EF4-FFF2-40B4-BE49-F238E27FC236}">
                  <a16:creationId xmlns:a16="http://schemas.microsoft.com/office/drawing/2014/main" id="{E4CDD39B-44C7-4C24-89EB-BB7B195BF51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32780" name="Text Box 4">
              <a:extLst>
                <a:ext uri="{FF2B5EF4-FFF2-40B4-BE49-F238E27FC236}">
                  <a16:creationId xmlns:a16="http://schemas.microsoft.com/office/drawing/2014/main" id="{53C45965-A22A-4B5B-9282-89FB899F392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2770" name="Rectangle 5">
            <a:extLst>
              <a:ext uri="{FF2B5EF4-FFF2-40B4-BE49-F238E27FC236}">
                <a16:creationId xmlns:a16="http://schemas.microsoft.com/office/drawing/2014/main" id="{1C6F884D-D047-4BD0-81CB-9EE11EA41603}"/>
              </a:ext>
            </a:extLst>
          </p:cNvPr>
          <p:cNvSpPr>
            <a:spLocks noChangeArrowheads="1"/>
          </p:cNvSpPr>
          <p:nvPr/>
        </p:nvSpPr>
        <p:spPr bwMode="auto">
          <a:xfrm>
            <a:off x="457200" y="1066800"/>
            <a:ext cx="830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
        <p:nvSpPr>
          <p:cNvPr id="134152" name="Rectangle 8">
            <a:extLst>
              <a:ext uri="{FF2B5EF4-FFF2-40B4-BE49-F238E27FC236}">
                <a16:creationId xmlns:a16="http://schemas.microsoft.com/office/drawing/2014/main" id="{85D3FCFD-E404-4159-9A16-B9F2F71F0912}"/>
              </a:ext>
            </a:extLst>
          </p:cNvPr>
          <p:cNvSpPr>
            <a:spLocks noChangeArrowheads="1"/>
          </p:cNvSpPr>
          <p:nvPr/>
        </p:nvSpPr>
        <p:spPr bwMode="auto">
          <a:xfrm>
            <a:off x="228600" y="1752600"/>
            <a:ext cx="8382000" cy="378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342900" lvl="5" indent="-342900" algn="ctr" fontAlgn="base">
              <a:spcBef>
                <a:spcPct val="0"/>
              </a:spcBef>
              <a:spcAft>
                <a:spcPct val="0"/>
              </a:spcAft>
              <a:defRPr/>
            </a:pPr>
            <a:r>
              <a:rPr lang="en-US" sz="2400" dirty="0">
                <a:latin typeface="Verdana" charset="0"/>
                <a:ea typeface="MS PGothic" charset="0"/>
                <a:cs typeface="MS PGothic" charset="0"/>
              </a:rPr>
              <a:t>Also according to a </a:t>
            </a:r>
            <a:r>
              <a:rPr lang="en-US" sz="2400" i="1" dirty="0">
                <a:latin typeface="Verdana" charset="0"/>
                <a:ea typeface="MS PGothic" charset="0"/>
                <a:cs typeface="MS PGothic" charset="0"/>
              </a:rPr>
              <a:t>New York Times </a:t>
            </a:r>
            <a:r>
              <a:rPr lang="en-US" sz="2400" dirty="0">
                <a:latin typeface="Verdana" charset="0"/>
                <a:ea typeface="MS PGothic" charset="0"/>
                <a:cs typeface="MS PGothic" charset="0"/>
              </a:rPr>
              <a:t>report, Pandora and Sirius XM paid out nearly $656 million in performance royalties last year. </a:t>
            </a:r>
            <a:r>
              <a:rPr lang="en-US" sz="2400" dirty="0" err="1">
                <a:latin typeface="Verdana" charset="0"/>
                <a:ea typeface="MS PGothic" charset="0"/>
                <a:cs typeface="MS PGothic" charset="0"/>
              </a:rPr>
              <a:t>However,in</a:t>
            </a:r>
            <a:r>
              <a:rPr lang="en-US" sz="2400" dirty="0">
                <a:latin typeface="Verdana" charset="0"/>
                <a:ea typeface="MS PGothic" charset="0"/>
                <a:cs typeface="MS PGothic" charset="0"/>
              </a:rPr>
              <a:t> 2018, Sirius XM agreed to a $150 million settlement over unpaid song royalties.</a:t>
            </a:r>
          </a:p>
          <a:p>
            <a:pPr marL="342900" indent="-342900" algn="ctr" eaLnBrk="1" hangingPunct="1">
              <a:defRPr/>
            </a:pPr>
            <a:endParaRPr lang="en-US" sz="2400" dirty="0">
              <a:latin typeface="Verdana" charset="0"/>
              <a:ea typeface="MS PGothic" charset="0"/>
              <a:cs typeface="MS PGothic" charset="0"/>
            </a:endParaRPr>
          </a:p>
          <a:p>
            <a:pPr marL="342900" indent="-342900" algn="ctr" eaLnBrk="1" hangingPunct="1">
              <a:defRPr/>
            </a:pPr>
            <a:r>
              <a:rPr lang="en-US" sz="2400" dirty="0">
                <a:latin typeface="Verdana" charset="0"/>
                <a:ea typeface="MS PGothic" charset="0"/>
                <a:cs typeface="MS PGothic" charset="0"/>
              </a:rPr>
              <a:t>In </a:t>
            </a:r>
            <a:r>
              <a:rPr lang="is-IS" sz="2400" dirty="0">
                <a:latin typeface="Verdana" charset="0"/>
                <a:ea typeface="MS PGothic" charset="0"/>
                <a:cs typeface="MS PGothic" charset="0"/>
              </a:rPr>
              <a:t>2017</a:t>
            </a:r>
            <a:r>
              <a:rPr lang="en-US" sz="2400" dirty="0">
                <a:latin typeface="Verdana" charset="0"/>
                <a:ea typeface="MS PGothic" charset="0"/>
                <a:cs typeface="MS PGothic" charset="0"/>
              </a:rPr>
              <a:t>, </a:t>
            </a:r>
            <a:r>
              <a:rPr lang="en-US" sz="2400" dirty="0" err="1">
                <a:latin typeface="Verdana" charset="0"/>
                <a:ea typeface="MS PGothic" charset="0"/>
                <a:cs typeface="MS PGothic" charset="0"/>
              </a:rPr>
              <a:t>Spotify</a:t>
            </a:r>
            <a:r>
              <a:rPr lang="en-US" sz="2400" dirty="0">
                <a:latin typeface="Verdana" charset="0"/>
                <a:ea typeface="MS PGothic" charset="0"/>
                <a:cs typeface="MS PGothic" charset="0"/>
              </a:rPr>
              <a:t> claimed its biggest expense was royalty and distribution payments, which they say was equal to 85% of their revenue</a:t>
            </a:r>
          </a:p>
          <a:p>
            <a:pPr marL="342900" indent="-342900" algn="ctr" eaLnBrk="1" hangingPunct="1">
              <a:defRPr/>
            </a:pPr>
            <a:endParaRPr lang="en-US" sz="2400" dirty="0">
              <a:latin typeface="Verdana" charset="0"/>
              <a:ea typeface="MS PGothic" charset="0"/>
              <a:cs typeface="MS PGothic" charset="0"/>
            </a:endParaRPr>
          </a:p>
        </p:txBody>
      </p:sp>
      <p:sp>
        <p:nvSpPr>
          <p:cNvPr id="32772" name="Text Box 10">
            <a:extLst>
              <a:ext uri="{FF2B5EF4-FFF2-40B4-BE49-F238E27FC236}">
                <a16:creationId xmlns:a16="http://schemas.microsoft.com/office/drawing/2014/main" id="{E98B6D0E-C7AE-4285-A4F5-CAD69E0E9B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2773" name="AutoShape 12"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040817AC-194B-4D64-A861-F813DD328E00}"/>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2774" name="AutoShape 14" descr="data:image/jpg;base64,/9j/4AAQSkZJRgABAQAAAQABAAD/2wCEAAkGBhQSEBUUEhQUFBQUFBQVFBgUFBcVFxQWFBYVFBcUFRQXHCYeFxkjGRUVHy8gJCcpLCwsFR4xNTAqNSYrLCkBCQoKDgwOGg8PGiwlHyQvLC8sKSosLCksLCwpKSksLSwpKSwpLCwtLCwpKSksLCwpLCwpLCwsLCwsLCwsKSkpLP/AABEIAN8A4gMBIgACEQEDEQH/xAAcAAAABwEBAAAAAAAAAAAAAAAAAQIDBAUGBwj/xABIEAABAwEFAwcHCAkEAgMAAAABAAIRAwQFBhIhMUFRByJhcYGRoRMyQlKxwfAUI2JykqPR4hdkgqKys9Lh8TVTY8KDkyUzQ//EABoBAAEFAQAAAAAAAAAAAAAAAAUAAQIDBAb/xAAzEQABAwIEBAMIAgIDAAAAAAABAAIDBBEFEhMhMUFRYSKR0RQVIzJxgaGxwfBS4TRy8f/aAAwDAQACEQMRAD8A7FKKUmUCVzhetVkrMhKRKEqOdKyWSjlNgowmzpWTgchKRKMFPnTWRylJEoAp86VkuUg1gDE6pi32sUqT3nYxpd3DRZS5b7LzLjJJkqWY2urooDICei2kofGxR6FYEJ5LOqS2xSoQO1JJQlLUTWSp+NiJECgHJZ0rJQKAKSShmSzpWSgUeZIRynzpWS0JSMyOVLMmslI5SZQlPmSSpRykShKfMklygkyiSzJKPmQJTZciJQ0vV9kuUcpuUcqsyJ7JwORymwUYKbUTWTgKPMm5R5k+oo2TkopSZQlPqJWVLjStlsVTpyt73BYzCtol5Wl5RK8WOPWqNHdJ9yw2Gq0P649q2Rm8RKJ0bdl1G7n6qxlUt0P2K4lZdRY6htnpcosySSglqKiyXKKUmUWZLUSslFHKQjlLUTWS8yOUgISpCRKycDkJTco8ysD01kuUJSMyGZS1ErJco8yblDMlqJWS8yCbzIJaiVlGlCU1mRyhRkWmycQCQCjlQL0rJxGCmwUcqOdNZOAo5TYKVKfUUbJcoSkShKWdKyxvKdWijSHF7j3N/usxcNCS0gjxV1ypV9aLeh7u8gKjw2NiKRutBdFaRvhXSbmbDR7laSqm52wOxWsoc5+6wVA+IUpEkyhKbUVFkqUA5JKKUtRKyXKE/BSZRZktRKyXPx/dGCkShm4KWolZOIZkiUC5T1E1kvMhmTZKEqWqlZLzIZk3mQLktVKyXmQTflEE2qlZRc3wUcpsORgobnWqydlN2i1tY0ue5rWjaXEADtKp8SYmZZKc+dUd5jZ29J4NC5Zel8VbQ/NVcXHcPRb0NbuW6mpHzjMdgilDhUlV4js3r1+i6hacfWNn/wChd9RjnDvgBIpcotjcdXvb0upuA8JXKKVBzzDWuceDQSfBPVrrrMEupVGjiWOA74RD2CEbE/lGvclINi83+o9F26w3pSrCaVRrx9Ez3jaO1Ha70pUY8rUZTzTGdwExtiVwyy2x9J4fTc5jhsLTH+VcX/ih1rpUg8RUpl+YjY4ODYMbjoqDhxzix2/SxPwBwlaGuuw8+YXVrNf9Co8Mp1qbnGYDXAkwJ2dQVhmXGsB/6hR63/y3rscrFVxCB4aDyQrEqFtJKI2m+1/yVzHlJtOa1ZdzKbR2mXe8JrDdQadKRj+kTbnAekKZE79B+CcuaxkPaMuzX4KIXAp2jsr6dvhC6Fdb9ArKVWXcNisZQZz90Nn+cpUqnvrFdnsulR8u9RozO7t3bCpsb4y+TjyNE/OuHOO3yYOw/WPhtXL3vLnEkkkmSTqSTvJ3lEqWjMgzv2CMYdg5qG6kuzeXU/6W8tXKsZ+boD/yPJPc0e9N0eVapPOoUyPoucPbKpbuwLaqwDgwMadhqHLP7O3wUqvybWpokeTf0NfB/eAWzJRt8Jsipp8JYchIv9T6rYXRyiWesQ15NFx3P82eGcad8LTh8jRcFtlhfSeWVGOY4bnCP8haPB+M3Wdwp1SXUSY11NPpH0eIVE9CMueIrHW4I3Jq0xuOnHyK6xmQJTbagIBBEESDxB3ysfjbGXkZo0D86Rz3f7YOwD6R8ENha6V+Vq5+nppKiQRsG/6+qvL4xZQs2j3y/wBRnOd27h2rN1+U5xPMoiPpuk9wC59nLjrJJPWST7StFd+CbVVAdkFMH/cOU/Z1KM+zQwi8h810/uqjpm3ndc9zbyCvqPKU/wBKiwj6LiPaCr27Ma0Kxykmm47A+Inods9ix1bAVpaJHk39DXQf3gFSVqLqbi2o0tcNocIKiYqeX5D5KHu+hqBaE79j/C7Tn6UJXO8L4sNIinVJNMmASZLPy+xdAD53oTO10LrFc9VUb6Z+V32PVOZuvwQTWcILPqrNZRwEm0WgU2Oe4w1rS49QEpULO48tWSxOA9NzWdhMn+FQhbqSNZ1K3QxasjWdTZc7ve83Wis6o/0joNzW7mjqV1hDCPyk+UqSKIMaaF5G1oO4cSs3TYXOAG0kAdZMBdru+xCjSZTaIDGho6wNT2nXtXQV9R7PGGM2J/C6rFKk0kLYotifwAnbFYqdFobTa1jR6ojv49qkJIKOVzJeSbkrjXXJuVm8SYJp2hpdSDadXcQIa/ocB7Vy2vQcxxa4EOaSCDtBG5d3XN+Uu7QysyqB/wDYCHfWZEHuI7kbw2scXaTvsuiwWufn0Hm4PDsqvAn+oUet/wDLeuwyuO4F/wBQo9b/AOW9dglU4ubTD6fyVRj/APyR/wBR+yue45ozb6cb6bD3Oep13sjVKxJZ894M4CiP4nJ8MhMZPhtHZVQWEQV1dr9ik3teAoUKlU7GNJ6zuHaYHaol2bVU8pNoy2KB6dRjT1CXf9QscbdSZrOpWNsIlqGx9SFzC1Wl1R7nvMue4uJ6TquhYBwq1tNtoqtl7taYI8xu58esfAda5uFrqXKVaGtADKIAAAGV2waD0l0tZHK6PJF6bLrsSgnkiEVPw57226LqSKVzD9J1p9Sj9l39SL9J1p9Sj3O/qQT3ZUdvNc37jq+g81vL/uKnaqRY8Q7XI6NWHj1cQuNWuzOpvcx4hzHFrusLU/pOtPqUe539Szt73q60VTVc1rXOicoIGgidSdYRWhhnhu2Th9UcwmlqqYlkvynvfdbbCmKsl31c5l1nHM6Q7Rg+1p1QsDXrue5znGXOJJJ3k6koqdoIa5oOjonpymR4pDTB4+/oWuKBsbnOHNEKejZBJJI0fMf7+brpWBcLNp0216jZqPEsBHmNOwgesds8FsZXMW8pVoAgMowBHmu3ftIxyl2j1KXc7+pBZ6KpmeXOt5rmqnDK2okMjwPPh2XTJ6lV39cjbTTLSIeBzHbS0+8HesUOUi0epS7nf1JY5RK/qUu539SqbQ1LDmba/wBVSzCayNwc2wI7rP1KRa4tcILSQRwI0IXQ8F3l5Sz5XedTOX9k+b7x2LBW+3mtVdUcGgugnLsnZOq0WAqsVnt9anPa0j8Stta3NBc8Rui2JRmSlzOG4sfVbvtRoa9CC5vMuQUcLL8ojJsjTwqt8Q4LTByrsRWDy1mqMG3LLfrN5wHhHatFK/JM1x6ojSvEc7HHkQuUWKplqscdgewnqDgV27MuFrqeDr+Feg1pPzlMBrhvIGgcOMjxRrF4nOa145cfuj2OwlzWyjgNj91ogUoFIBQzLm7rlrJwFYjlQrDydFu/O89gaB71s31gASSAAJJOgAG8rkuLr7+U2gub5jBlZ0gal0dJ9yKYXE58wfyCK4PA6SpDhwbuUvAx/wDkKPW/+W9dflcawhUy22keBf8AwOXWaRLhtKtxgfGB7fyVox5l52nsP2VW1aIqWqo7aGtaztEkjxQq2M7gpNksAosLQSdSZOpMmdTvS6VSRKHl/TgELbIR8vAI7vZBVPyk0C6xSPQqMceo5m+8K+ou1RXrYRXoVKR9NpE8DtB74TQzaczXnqoxzac7ZDyIXEGASJ0E6ngOK3bOS8EAi0bQCPm9x/aWHtFB1N7mOEOaSCOkLo2A8UNqU20KjoqMEMk+e0bADxGzqXTV75mRiSE8OPPZdZiktQyMS07tufPbqoX6LP1j7v8AMh+iz9Y+7/Mt9mRSgHvOp/y/AXNe9qz/AD/A9FghyWfrH3X5kP0WfrH3f5lrL8vtllpF7zrqGN3vPAD37lzk8oFrnz2/+tv4LdTSV1QMzXbdx/pEKWXEqppcx+3e3oncR4INlo+VFXOMwaRkyxM6zJ3gDtWZoNBcA4wCQCdsAnUrp12UK1su+oLQRNUE04aG5Q3VrtOLh3LmNakWuLXAgtJBB3EaEInRTukDmPN3AovhtS+Vr45XXc08QtyOTD9Y+7/MjHJh+sfd/mVjgjFDa1NtGoYqsENk6vaNARxIGhC1WZBZ62rheWOP4C56oxCugkMb3cOw9FhhyZ/8/wB3+ZLHJt/z/d/mW1J+PjYq2/b6ZZqZc4y46Mbvefw4lVNrqqRwa07/AECqZiVZI4Na65PYeizzeTz/AJv3PzKzuPCvyep5TymfmlsZY2x09Cy7ca2n12/YC2eHrRVfQD6x1dqBlAhu7QcdquqjUxs+I4WOy0VhrI4/jPFjtb+hWoKCTnHQiQe6B5UxKOUjMjlSWqy59jTDRpvNamPm3GXAeg47ewlZux219J4fTcWuGwj2HiOhdgtVZjWnyhGXfOzqjf1LEXlhilVJdZ3ZPou83sjVvVquioq8OZkmH35fddJQYgHM0pxtwvyt3Uu7uUgQBXpmfWp7D0lp2d6Fp5RG5zka7INmgDieJ10Cxl4WF1ExUgdoISG2Zx2ArV7BSnxgbHvstPu+hJzg/nZXF94vrWgZTzKfqt9L6x39WxUSv7qwo6pq94aOA1PfsCh3/crbNVytdmLmAnSI2wOuFohkhadKP8LTDNBG8QQjy/u6j3VXyVmuG0T7CF1O4LyzNErl9y2U1KoAnQE+5dJuSzEEbdiGYrlLh1QrGS0vseiur0qZaU7yYHamLO2GgdCfvKkJpk7i72KHVtIGxCXADZc/ELtsFLa9SQqp1o5s8CD3FWVN8iVkeLKEjbLJ43wka3z1ETUA57R6YGwj6QHeucatO8EHpBB9y7tKo77wnQtPOcMj/XZoT17j2ovQ4npN05eHIoxh+LaLdKbdvXp/pYW78eWqkA0uFQDZ5QSftCCpNflJtLhDW0mHjlJ/iKkWrkyqA/N1WOH0g5p7YlM0+TWudtSkO1x9yIF+HuObwomX4W/xnL5H9LM2231Kzy6q8vcd593AK7wphR1peHvBbRadT68ei3o4lae6uTyjTIdVcapG6MrO0bT2latlMNAa0AAbABoB0cFmqsUYG5IB9/RZKzGGBmnTD78LfRG1gAAAgAQAI2DcOhY3G2EzUJr0RL4+caPTj0m/SjvWyKLVBaeofA/O3/1AKapfTyCRnH9rhjXFp0kEHqII9i0Vgx5aaYgltQD/AHBJ+0CCVtb5wjQtBLiCx59JkCT9IbHe1Zm0cm9QHmVWEfSBae2JC6IV1LUNtLse/quoGI0VU0CcWPcfopqtyg2hwhops6Q0k+JVHaLU+q4uqOL3HeT8QFf0eTytPOfTHa4+5Xt2YGo0zNQmqeBGVv2d/eompo4BeO1+yj7XQUwvFa/YfyqPC+GjWcH1BFIHf6Z4Do6V0ICElrY0Gg4D2IIFU1Lqh1zw5Bc5V1b6l+Z3DkEaCJBZbLKoko8ybzIw5XLUud4rvCs20PpuqFzWOlogaBwBjQbQDCZue/yx0VDIO/h3blAvW2+UrPefScXdU7B3ABQ12EcDHRBjhyXVUJgqIdMgB393V1imgK7J7iFSXVeRLC1/nMOU9m9LbUIESYTZpDNmjXirY4crNM8OSpfhEmfM1wstFdGIhTaS7XgBvPuCprba3Vajnu2uP+AOoJgBWeHrCytWaHatB1A9LoncFDTjgDpEQjiioml7jv8A3grbCNPyb+cIL2tc2d7DMHtIK3t1uE6dCwPKJeBoWymWQA6ztAj6FR496ucH335SDO1BKyJ0jRUcjZctPL7UTJz6LVX6xzjTa0wOeSerL+KjtsIa3ieKm2+rzWng4Dv/AMJqpUCHvddyxxlwaAEy8S0t4pq5bZoabjzmnfwTT7WA5QbwouzCrS85vnD1h0dKQZm8J5rUI8wLXc/2tTmQlVl33yyoNsOG0HipNptrKbcz3BoHE/ErIY3A5bbrC6NzTYhSZUK0Xuxrssy7gN3WVkMQY5kFtLmgyJ9I/gsrYMQxU1KJw4Y9zczvJaoqYHd5XVDe/Ujp3pxAXPKWI9Yn4JVjQvwcUn0BbyWj2NhGy3lOuD8QnQ5ZqyXsCNqtrLbA7YQSsL4S1YpKcsU+URKQ1yMlULLZGShKIlApJI0JREoBOkjlBBBJJV2ZNWsu8m/J5+R2X62UwjzIg7VamixBWyy4fbLeQYOhB3+KeFuDmBw7RwKRf9H51/13e0qnoVfJvncdHDo/Fd4xjXsBHFUmZ0bloLvtocYeVozcYdScWE5w0luyJjgsI8ZSHNMg6g8Qug4SvMPaAe1Yq0PjbnYUSgr5nAsLz5rnrbfUeYcesDQaLUYTtOWq0KqxhcZs1qJA+bqkvYdwJ1c1MXJbIrN13rVMGzw5m8CENjmk1fiEk91puVy1/P2Y/wDA4fvqLgq+sr2gnf7FXcotq8pVpGdjCPeqS6swcC2RBVUVMHUTWO6KDZDFUFvJeibVag6hmn1faqt94TpOxVV2Wx3yRoeec5wjqaJPtCWGTsXKaOUkFFGRBt1IfbRv1RMvZoUG0UzvgKptVqAWhkIfsr9rbqfb77YTmDQDxmO/is7e+JJ2meHR1KmvW8jmMLOWm0lx1R6mw9uxKyT1QYLBWFsvgu3qAbYZmVHAJK1GFMDVbY7Tm02kZ3nYOges7oRR5igZmfsEKMskhVNStVQ7JPUCfYtZdeEbwrMD208rXCQajwwkccp18F1HD+FbPY2kUWkFwAc5xkuj2cYCuCFzFTjYJtCwfU+iua97ea5jZ8G3iwTNIx6IqfiIU2x2i2UXfO0KkTtaJ8RK6DCA7UNdiLpPnY0/hXtqXjjuoV01XPbmcCJ2SNe5T8yT2IBDXG5uFQ92Y3SpQlJ1RwoqCOUaSgkkjQQRJJKmL0A9Ml6Qai3gLbZcjvp3PdxzOnvKoqjZWgxFSyWmq0+u7xM+wqkeNYC7mnPgBCxS7pmhWynK7zT4Hj1K7uS3mlUGuirRdznBOWeyVW+gSBsICnLke0gqEOeNwNls8X29tewgaF7XNc079NDHYudNthadkELUWCzVHmC10cCCo9swxzyTpPOPRJMBZqUxwNMZO3FX1ET5CHsCoLRbH1XS7XcFosO3dWJDhTho3vIA7tpUR9jbSHEyFd3be7tBu2KyolJjswbJqaK0l3u3WzsdEmC492xTvKgbCqmy3mC1Jq2reCuVdG5zt0YILlYWsyFn7dRkFSjeOmpUOvaQtELHMSIsFmryse9Ur7OCFp7XUmQVVWG7H1qjWU2lziYAHtPABH4ZLNuShUzQSpuDMIm11oMtps1qO6PVH0iu12KyspU206bQ1jRAA3f36VW4dudtloNpt1O159Z28+5WocuUxGtdUyWB8I4eqiGgbJ1rk+ojTqOsKUhLlEhGiQQUUyCCCCSSCCCCdJBBBBMkggggkksw56ac9Jc9Mueiwatyw2PrLFcVB6bR3t0PhCy7xqI36rf4zs+ez5t7HT2O0PuWEA1EbgupoX5oR22WSRviWxw5drS2XCdFsbJdbANg7lj8M2uYaO1bdteB0bUBrnPElrrfwaLJi00GjdsCxV51ue93E6dmi1V4Wvmk8VgLwtfOPar6CMm90nOytuVW2zV0orPacpTFW0aqM6quiDLixQp0ljcLS2e+9yfN8Tv0WR+UQkG1GVX7G0lWCucBZap959Ka+XarPNtBKmWZxJ4pjThoTipLldBpqOAbJJ0gb52LpWG7hbZqe41HDnu/6joCo8HXD5MCtUHOI5gO4et1rWNcucr6jN8Nh25q63VSg5LD1Ha5LDkHITEKRTdqOsKaFWsdwT3ys9Hx2qpzb8FAtUyUJUUWk9CP5Qeju/uoZCo5SpKCjeXPQjFfqSylNZSEEz5XqR501k1k6gms6PMlZKycQTeZBKyVljnuTDnpT3KNUejjWrckWtgexzTscCO9c0fILm7DqO7aujPqrA4hbltL+Ez9oSjWHHctWefYAq5wdVGeD0Lc3jUOUAb9T1BcuuS8Mj2nsK2j79a/fs96orqdxlzBaIHgtG6Xb7XzTxhYa8Dqr28LcHDTaPFZq11ZJWyjiyqmqkBFgozk2WpwBGaSKXshhF1Hc1NZCdilikpdls0kBo1JiE5eGphHdNWK7XOIDQXOOwASVu8NYNyEVK8TtDOH1jv6lOuCwNoU9oLz5xHsCt21wueq6977tZw6ojHCG7lTmPTrHKGyqE82qgZar1LDk40qM2onWvVJCayfaUrMmQUtpUCFEhOgpbSmmlLCgVFOJQSJSgolRKWEoJLSlKKilSjCSEpRTI0SNEkmWEqOUao9O1HKJVcuhYFtSH1FjsXsio13rNHe3T3haqo9Z/FTM1Jp4O9o/sidH4ZAqZxdhWUpViDKlU7eQdJUIBOtajrgChAc4cE+bUURcSEnJoiCjYclK55qXY6BcpPybipVx0ZlWzbCCsEs+VxC3xQZmgqjbYVe3FYA0l8ajQQJ270h9lhWFjo83t113f5WWWYubZXiLKLq1p1dDq7h5viPFPNcdvO06p7uCiMa2I95+Nydawbj0and2oY4BSsVNpVDvzeHcpLD1+Cg0wPCNvepLI+Cszwnsp1Nyda5RKbgnmvWdwSspIKdaVHaU61VEJinwltTTSnGlVFQKcCWCm2lOBQKgUsJYSAlhQKiUYSkQRqKZGgggkmXO6rlDquUmqVCrOXTMC2piq5VN+a0XdYPirCqVWXu75p3Z7VvgHjChJ8hWTDU8xqSAnWI04oOAncmiZhTqDNColRqraVY5q0eHmc1XoZAVVh5vMVy8aIHUOvIUZhFowoFZKpkR6HTPgk10VO1gGN6cDbZM/gpdJ40Ms0HD2eCkMI2czXQwNY39qiU7YImDEwNnxtUkWwAxBVTmnoq9lMovB25e73qbSI+AoDa+kgHw0UmnW6Dsnd1wsj2lSFlPZCea5QqdXoKksKzOFk6ktKfYVGYU+wrO5RKfBTjUy1OtVRUCnWpxqbanAqyoFOBLCQEsKsqBSglJISlFMjRI5QSTL//2Q==">
            <a:extLst>
              <a:ext uri="{FF2B5EF4-FFF2-40B4-BE49-F238E27FC236}">
                <a16:creationId xmlns:a16="http://schemas.microsoft.com/office/drawing/2014/main" id="{BCED8C04-213D-434E-B56E-DAEC39F2C8EF}"/>
              </a:ext>
            </a:extLst>
          </p:cNvPr>
          <p:cNvSpPr>
            <a:spLocks noChangeAspect="1" noChangeArrowheads="1"/>
          </p:cNvSpPr>
          <p:nvPr/>
        </p:nvSpPr>
        <p:spPr bwMode="auto">
          <a:xfrm>
            <a:off x="76200" y="-1027113"/>
            <a:ext cx="2152650" cy="2124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2775" name="AutoShape 18" descr="data:image/jpeg;base64,/9j/4AAQSkZJRgABAQAAAQABAAD/2wCEAAkGBhQSEBUUExIWFRUVFRcXFhUUFxQUFRUUFRQVFBQUFBQXHCYeGBkjGRUUHy8gIycpLCwsFR4xNTAqNSYrLCkBCQoKDAwOFA8PFDUcFCA1KSw1KS41NSkpKSkpNSwpKykpKSksKSopLCkpKSkpKSkpKSkpKSkpKSkpKiksKSkpLP/AABEIAOEA4QMBIgACEQEDEQH/xAAcAAABBQEBAQAAAAAAAAAAAAAGAAMEBQcBAgj/xABLEAABAwIEAgUHCAcGBAcAAAABAAIDBBEFEiExBkEiUWFxgRMyUnKRobEHFCMzYsHR8CRCgpKy4fEWU1Rz0tM1Q5OzFSU0lKK04//EABoBAQEAAwEBAAAAAAAAAAAAAAABAgUHBAP/xAAmEQEAAQIEBwEAAwAAAAAAAAAAAQIEAzEykRIUM1FTcbERISNB/9oADAMBAAIRAxEAPwAQlqCHEXO6Tag9ZUepd03d68tevnRRTwx/D33NzjxjYkRiT+fs/wCz3TROetevLFRA9eg9Z8FPZ8OauPJO8pXlSu+V7VGzpFycFPY5q48k7yfMp615Mx601mTMlS1vnEDv59ycFPY5q48k7ykOqD1lR5a13InTfsUSbENeiCfA2/mptDQOebltgfzqFOCnsc1ceSd5VsuITONmucOpQamvqWkDyj7lHcNNBCy7iNwDffqHgq6KsgkrOWUAHs2ufACycFPY5q48k7yHWfO8tzI++mnVcX1U+opqiNgvI8uN767HqRbBURnNLoI2OOW+732vm7bEqnxLiKPZovyB7dC4+0pwU9jmrjyTvKjoYql5H0j+4nc3sBpyv96ucUpTAwAzOLrEu12I3BPK1wOu5TUWMtjAcB0tmjq06JPvP9UL45i7pDlvpud9Te/NOCnsc1ceSd5eajHpr9GV1u9MjiCf+9d7VBcSvCcFPY5q48k7yJMO4heTZzyb9e4P3hXIqXekUB7K/wAHxXZjj3H7inBT2OauPJO8r75w70il84d6RXgJFXgp7HNXHkneXv5w70il84d6RTa6AnBT2OauPJO8vfzh3pFL5w70im7LqcFPY5q48k7y9/OXekV0VDr+cU3ZdaNVJop/MmVF1ccUf2TvK3skkktO6d+yoqs/SO7yvDXLlafpHd68By3FGmHL7rr4nufqQHL1mTAcvRksLnZZPOfzJuara3fXsG6qqjFyTZgJ7VGbSSOPSNr78z4nb3oLOWslcegxrG8r9IlTqalfcFz2tvzc027r32TeEYZqMkecn0gX+NtkUwwOjb04IgDvmEbfcXXQcpaWRrMzfIyDnlfb+IH4hM1nELW2bJHkI5PsW+EgJHvChVj4gPo3NjP2NvHKT8EK19U7NY2IP6zOfeNvcFRaYrWxyC4Jb2Os5vgfOH51VLBROzWBtfnuNbc/AKVhWDvm0aNPh3X2RZhvBzxa4/DxUFHUU8vkwwg6ey33qtkoHNNzsOv8/my1WnwLogOG353Cj1fCjCqMiq6g8idjvvc6En881Xhq1ep4MjtoASh7EeDHAkt5KAKyE6/ivFkUHBy13SBI0vl0cOvbzgpZ4cY5mYOuOsixHeQgDF0FWVZhQaTZ4067/gq97e7wQEGCYrm6Dz0hsevs71cWQNG+xBvZFuFV/lWX5jR3f1+KCYuLqSo5ZJdXUHF1u64ut3UnJnRqhbJJJLSuqB2tP0r/AFimgV7rvrX+sU0CtxRphzC66+J7n6dDlXYhiLdG6nmQNLqVUHoHuQ+3U/esnnTW1bnjKAGDs39qn0U0cZ6RLz6I19rjsquKLNo3U/Z28XFWWH4S57rAjTfKHP8AbyQFWEcRi4FmtHoxtLye8hWOK4mwsOjiT1x207rpikoIoYx5UnxeGX/ZDlRYxi8DiWtabesAPddBR4jMC86EeAHwK9YdRGR29/im2tY46N36jc/wo94P4b2cQR36oL7hPBMjATuibyVl2kpg0J57VURiFGlCmOao8jUFZO2yhPjVnUMUR0SKoK+lsb2HcqqeXIcwPhpcftDVFFXDdCuM0pF7IK+fEY5dHG57WsdbxtdVFXg4d5j2Hs833WUKqkLXa7c/6J6PpMOU30vr2ciPv3UFbPSuYekLKTg9XklHU7onx2PtUd05Oh9h+5M80B0uqJhlcJWA8xoR29alqji7dKySBLo3Ssk3dScmdGqFqkkktK6oGq/61/rJoFO1/wBa/wBYr3V4ZLEGmSNzA8XbmFr/AIeK3FGmHMLrr4nufpgi4VLUwgPNth17IjocNkmdljjc89g0HedgoXEuBvp5Q2QC5aDZuup3F+xZPOjYdCX6NF/h+COMMwcMZeWa2l8rd/Bo09yBKWttYZsv2Wb/ALTjoFfw10xFo8kTecryXH9nNue4IJWO0rWjNqPtPJDu+w28bIQkYC4nMXe34/zRJVYJ0fKzOc++z5yRftbH1fmyhYfSNfIABud9rj7DertQXvBHCPlHZ3DQbLU6SiDBYCyicPUIjiAAVsqhNCRXV5eUDUijSFPuKaDEEZ0SZkiVg4aKrxCqDQgh1DRzKHsTq4tbnxFlTcT8W2uxpueZHwQt/wCJm13G5OwRUjFWNLrtIVSx5jdcbJuafMb7Jymbm0UHKq17t57jqPO3YmE7UQFpsUyglUFaYn5h4jrCL4KgOaHDYoGVvguI5DlJ6J/+JQE4SXAV1UJdCSQ3UnJnRqhaJLl11aV1Ra8N8HtJNVPqMxdGzlYHR7/EaDxTL65lZXhj2Z4Yg5z73yiwIbe32rC3NFVMP0CMdcQHuKz+vxOOlogyLR8l3SE+cXXI1PULWAW4o0w5hddfE9z9XuJ8ewxNyRAC2lgAAPALN+IsXNTJmubbW5eJVXLLckk7rtO2++35usnnP0kVjezbDdzth2AcyiClx1kfSy5iNnPsGg9bQdvC57UPsifIegMrdgTYAeJ5qRNgBbqQ5x7AbeLzp8UEvFeJnTO0Oa32eiO3XU+NlccE0YMuZ13PO5Ow7O9Czo8jdRYdXM9/YjvgCInpnmfgUGlU7rABP51EaV7DlUSQ9K68MK9koGXhNufZKeoAUCWqQO1VVYLP+MOISwEA6m9kS19VoVlvFs5MmqKoHPLna6klE2HcFvkaHONrjYfeqrhuh8rUMb23POwHO3NaRi3EMFIzITmfbSNuru97tm/FQZzi/D7oNSeipnDeEl/S5KLjeOOqHXfYNG0bNh3k7lXHA2ItEln3+z1Dr06+1BIxjAAWHTkgqaItcQeS2ivha5pt1LLOJKcNlJCCmTsDtUmi+2/UuA6oCbCau4yE7eaesK0BQvFLaxHLpDu/XH3okgkzNv1oHF1u6SQ3ScmdGqFpZJJJaV1RoOCsDqSIfYAQJx5wU4xB0Ivkv0f1iLkmx57nRFHCmOtfF5O9nRnKR2cj7EQOaHhbmjTDmF118T3P182UlMHPOY2AF7d3JSC8PdYaNvzPIcrbALWuIfk0p5sz2gxvOpcw6E9rTofcsuxfh+SjeWSatPmuGzhfUdh7FXnEfD4LiBEG9ssoGRvqt27lI4tcI7ZpnTvIsGN0YO0237tlQYRiF3gEOeBs0O8nG3vI1cUb1OGOlhbkIa0DpNY0F552Dz8TdUZo2Fz3Au016LR+HIBaPwULMH5v2oWmw4h7ugWjtNzbt/IRDgFUI7Du8bb26h2qA9jenQ5QYagOaCpEblUSBLZR6mstzXitrmxt1OqzbifiuRzi2N1h2ICbFuKI493i6r2cTNds66zSWVxPSJJT9KyTldFapTO8oENcXcKucwvaNRqpfB2IvBtI0960T5q2RmuqDBcLimjYXxA5y7IDbUC1yddlCqaWQnM+7i7UnUm9+fatZq8CbBIej0H9XIpyPBoSNh7FBkFPhUjyAGnVG/DHCzo+kdyjGnwFgN7BWQpQ0aBBSVjMrLLNeKh0lpuKDQrMuKB0lQPBezJdNrqglwTEZewn8/FXmET2Jby3HduPvHgEOk2A69VYUtRZzTzH5I9vxQFIKTU2x9wCNj+bpwJOTOjVC0SSSWldUUgrnRVDnt3DtR1jmFqGB4oHsaQ64cLg/j2jYrJq761/rFFPBNZ0HMvq12b9l2hI8R71uKNMOYXXXxPc/WmjUKk4g4cjqIy2RtwfAg8iDyKscPku3UqWQs3mYRjXD8lA/NYvi/Vdtqdmv6u8bqXw3xFPJJlzhrB1NFuwAnUlazimGNkaWuaCCLEHULJuIuEn0rs8VzHc6Ddlxtf0d9d0VGx+sn8o4F2nWDft0OwCraWve14JPx9pur7DMQj8haUtLgMrbm5Glr+xDWKjyT7DpHcHcC/UoNPwDGmuAbdEUNR7lieC46Y5QSdL6/itTpKvPHmabghUN4q8vzEmw59yAK2Tykvkom6k2v4ok4kxQiLK291U8D0V5sz+9ATYNwNGyO7+k47k7A9i8YpT09OM0j2tHIcz2NG5XjiP5RY4gY4AJHjQv/5bOwemfcsxrcQfNIXvcS527jqf5DsUGtcK1nl25mwhjCbNLj03AbutyCLYSWEdSB/k5Lg0eieXV3I7nVR6rqRsrNQhGro3xnoa9hRlC/RUHEta2JjncwD7UUxhmIl2jgQRyKsZZdFjdPxpMxxN763t4/gtFwbiFlTGCDY8x1HmgdxOTolZvxK25Pf8Fo+IR3CCMfptCUAUuJ2aOxTZUCupcT9ARyIv8LqGpdIdHDrH4ICfD33jHZp4bj89imRFVeCy3YPC/wCfYrOP70nJnRqhbJJJLSuqBuu+tf6xXugrXRSB7dx7COYPYvFd9a/1imgtxRphzC66+J7n61LBcaDw1w8123YebfAoljmuFj+AYp5N2UnouO/UetaNhWIXFjus3nXrtlVV9KHXFt1YsddeHQ3KIyLjHhLyRMsI6N+mwfxN/BB1Sbxh3WXAa66W0963zE6EFpBWOcW4QInnKOiTcjqJ0uOxRQ8yPT87/myN/k/xy7vIPPLodttwg2nIta+rvu1GvaTbwXaSpMUweNC1wcO/eyDYa3h4Sa2VBjHCLi0hocTyYwb97tgO0ouwHEWzRteP1h7DzCvI2hUYRi3CVREQHNHc3UDx5lP4DwdJK4Zm2bz6ytoq8La83K9U1C1mwCCFw/gwhYBZSqqSxHepT5VWV0l0RXcR8T/NhsO8nZZrxJxO6o0a7o9ivflBwqZ/T3YOq5N+0BVOD8FmSnLzcHkP5KKDXboh4Omc2XTzTurCg+T2STUmwG5T0EUFMSDKCRvYE6oDM1ILELY1Y3UOr4wjAswuPhZQ4618ozZSGnmfuVFJWRKCVdYjHYKlcoOJ2F9iml1BfYJUDUXt/W/3q8idt3+woHilLTcK6wzHbEBwOpA09ik5M6NUDZJdyJLTuqBuu+tf6xTQTtd9a/1imlt6NMOYXXXxPc/XQi7hjFC8ZCemwafab+IQin6SpMb2vbu037+xZPO2bDpszQptlR8P1YewOGzgCPFXqqK3EHaFZbxXIHPLdFqWLPs09yyLGJC6VyKC5mZXEdS9Odm152+5P4oOko0RUBv8n2O5D5Nzt/Nv7SFp9PW3G6wCheQ7Q2OhBG4LddO3daBgHFV2gO32NusfcUGjGuTLq5UjMQDhoUhUqi4fUqMZLlQDU3KkQILeKJrmWIBCZneyFhcQLDl19i62azUE8eY2XZYYySTuG73Ow70Q3xHxs7I5jGtYDvbe3egaCllqn5Y2X6yNh2ko0wH5Os4z1by0egPg53Mq8qKmCkZkha1rQNes96KDouD2QszSnM/q2aPxTUGLBzi0bA2A5KPxDxSZCWs261F4coHPJdY2UEvFYxlJQu/dGOMxFjDdBrjqg4kkkgSdpfPb6zfimk7S+e31m/FScmVGqGopJJLTurBmu+tf6xTIT1d9a/1imQtvRphy+66+J7n66vQK4ldZPO0/5Po3fNQXbZ3Bvdf8bosKr8ApwymiaNLRt9pFz7yVPVRWYt5pWV4sQJnX7VquJeaVk3EjbTFFCOKHpqEpNeekoygcZJYgjcKZFUmNwcOdvHkQoCfjILCOY1HaOY7xv7UBng+LXHRPe08ldR111mMdQ5pzNJBRJhHEIdo/R3uP81Qc08l1ZQPsh2lq9NFZwVN0E2tqDkNt1VUGCtp7zP6cjtc51yDqAVg6QFPSyZm2QDGMccBoLQS4+KCK7Epql9gCb7ALUmcLRPN3tBV1h+AQQi7WNB67aoM5wL5NHOAdMbc8o+8oxZhMcLMrWgAKfi+NMhaSdAEA4jx0117IIPGVaNQEHKViFaZXlxUVQJJJJAk7S+e31m/FNJ2l89vrN+Kk5MqNUNRSSSWndWDVb9Y71imgFIrG/SO703lW3o0w5fddfE9z9eLL01tyB1ldsvdMLzRNG75WDwzC6yedttE2zGjqAHsCeK8Q7L2VUV2JDQrMeLYbOutQrW6FZ1xjDois1rfOUdSa0dJRlAl6Y6xuuALiB4kX7OX4Lw5vV/RcBTzY7i43Gh+66Cbh+Pvj0Oo96IqXiVrhv4IMe3qHePwXGH2oNDixi/NW1Ni4tussbVOHMpwYo/0ig2OHGWgecF5quJmAecPasbdXvP659qadUOO7ifFUFPFPEflbtadEJly4SuKBJJJIEkkkgSdpfPb6zfimk7S+e31m/FScmVGqGopJJLTurKCrb9I7vTeVSKkdN3em8q29GmHL7rr4nufrxlTvDkflMSgbya7Mf2QXfgvL3WBJ5C6mfJlDnrnP9GNx8XED8Vk87YIhonF5jC9KohVeyBeLG9Eo6rNkDcTeaUVleIt1KhqfiQ1Kr1B0JWSRpg1IwUzaVzR5Wva6RriNWGMkUYB5Z5Gyg9kjUAUpNLfexI2Ngdu9R3CyKH4xNBh9L5KaSMOfU3Eb3x3IMQBOUi6CnrKbKAdjyO2ZvI26+tQCUR0PGNUWlrqh8gPKYiZp7C2S4IKbr6SOohfPCwRyRW8vE2+QscQ0TxAklozFrXM5FzSNDYBSsBI2J7gVwwu9E+wojrcZnhoqIQzyxAxzEiOR7AT85kFyGkXNgFW/2srP8ZUf9aX/AFIKotXlEOCvc9lc57i5zqW7nOJcSTVUxJcTqSqB41QcAuvfkHeifYVecC3GIQEaEOcQeYIjeQQov9q6z/GVH/Wl/wBSCsdERuCPArzZTqzH6mVuSWomkbcHK+R723GxsTZNUBjDi6TUNBIZr03aANJGw5nsHagj5VwNU847NfSQtHJrLNYOwMGlk/UVB8mydh8nJmdG8x9DMQA4OAbsSCQQNOjfmsf2YzFSW2TlL57fWb8VPxiZz2U7nOLnGI3LiST9LJuSoFL57fWb8Uif2GVGqGopJJLUOrKioHTd3rxlT0w6R714stxRphy+66+J7n6rsYktHb0jbw5oo+SSn6Uz/Ub8SfuQbjkt3hvUPeVo/wAlNNalc705T7GgD8VXnHbV1IBIqog1uyCuImaFGlXsg3iHYoMtxVvSKq1cYuOkVTqKm4NhxqJ44gbZ3AF3Jrd3PPYGgnwUjGsY8pVOlj6LWlohG2SOIBkIHaGsb4qy4Zijjp555ZDHnHzaJzWeUOZ4DpiG5m7RdG9/+aofzCi/xkv/ALb/APVAuKogZmzsFmVLBMANmucS2Zg9WVsg7rL1in/D6P16n+KJT5aeCSgfHDM6V9M/y7Q6LydoX5Y5gOm69neSdbkM5UDE/wDh9H69T/FEgpY3WRJwqM1Q4fqyU9S13d82ldc+LWnvahlEuHsNLTPlk6L54nRU7D52STSWcjkzJmY08y8280oH6rCBLRURM8EVo5haVzmk/pEhuAGnRV54bAH/AKyk8JH/AO2u44f0Sh/y5v8A7MiogUBLw9H9BWDmaX2fpVN+fBVLKK6vuHI7U1Y486b3Cpp1AjOjjtb7tED/AAUz/wAwgFwLvfqdgPJuFz2JiLhpv+MpNv7x/V/lqRwi39Pg8fdE+/vQ/SnpD88kEnE8LEWW00Mt7/Uuc7La3nXaLXv7ioCkPHu/qm44C5wa0EkmwA1JJ2AQchhL3BrQS4mwA3JPJT8Qka1rYWkEMJL3DUOldYOseYaA1t+diea9SytgaWMIMhFpJBqGg7xxn3F3PYab1amfoWdfFeKnt/dO/wC7IocMREjbj9ZvxCk4ifoqf/KP/ekTFLUHO0E36Q371jTp3ZUaoaauJWSWpdWV0o6R715snZBqV4K3FGmHL7rr4nufoUrT9I4/aPxWzcAU2ShhHW3N+8SfhZYoek8/ad43J0X0HhFLkiYwDzWtHsACrzp64V2y44Kor6soSx1uhRZV80K41sUVmOOMs5UZRDjzdUPuGqgk1GJOfFHGbZIs2UAW1e7M5zusnQX6mhRF2yVkEnDcRdA/Oy18r2EOF2ubIwse1w5ghxU2k4jLIWxOgglaxzi0yteXDPlzC7XjTohVNkrILocUlusdNTRu5ObFmcO0eVLgD2qrq6x8ry+R7nvdqXOJJPeSmbJILmDiUtijjfTwSiMODDI15cA9xeRdrxfpE+1d/tI3/BUn7kv+6qVKyAkZxOY8xbDDlkjyOiLXGPKXh5sM2YaxtPnLsfFjbW+ZUv7ktrb/AN6hty60oLdvErmzxzRwwRujJs1jXZHXuDnDnG+htoQvbOI2gj9CpP3Jf91Ui6N/FBcVmLte1zRS07Ljz42yB4seRdIRy6lCoMSMJdZrHZm5ekCSAd8pBFr7Jonpd9/eEy9qTH6Jv/ig/uIf3X/6k1UVwe23ko267tDge7VxUWy6p+QHJqkuaxptZjS0dxcXa+JK5S+e31m/FN2TtL57fWHxCTkyo1Q1BJJJad1Y0uJJKvhVm4E6F1JEJJJJBxeSkkg8FJJJRCSSSQJJJJAkkkkCSSSQJJJJAkkkkHF1cSQdSSSQJJJJVYekkkl83tf/2Q==">
            <a:extLst>
              <a:ext uri="{FF2B5EF4-FFF2-40B4-BE49-F238E27FC236}">
                <a16:creationId xmlns:a16="http://schemas.microsoft.com/office/drawing/2014/main" id="{B7757F10-6044-42D5-B170-20EC470C0BFD}"/>
              </a:ext>
            </a:extLst>
          </p:cNvPr>
          <p:cNvSpPr>
            <a:spLocks noChangeAspect="1" noChangeArrowheads="1"/>
          </p:cNvSpPr>
          <p:nvPr/>
        </p:nvSpPr>
        <p:spPr bwMode="auto">
          <a:xfrm>
            <a:off x="63500" y="-10414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60770" name="Picture 2" descr="http://www.metalinsider.net/site/wp-content/uploads/2013/02/Pandora-logo.jpg">
            <a:extLst>
              <a:ext uri="{FF2B5EF4-FFF2-40B4-BE49-F238E27FC236}">
                <a16:creationId xmlns:a16="http://schemas.microsoft.com/office/drawing/2014/main" id="{E6B1F97A-D0CB-4483-A026-92A3755200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5105400"/>
            <a:ext cx="1554163" cy="116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13" descr="xm">
            <a:extLst>
              <a:ext uri="{FF2B5EF4-FFF2-40B4-BE49-F238E27FC236}">
                <a16:creationId xmlns:a16="http://schemas.microsoft.com/office/drawing/2014/main" id="{F8202B5F-C8AD-4696-A182-B6EA2794AD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5410200"/>
            <a:ext cx="319087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8" name="Picture 1" descr="26-spotify.w1200.h630.jpg">
            <a:extLst>
              <a:ext uri="{FF2B5EF4-FFF2-40B4-BE49-F238E27FC236}">
                <a16:creationId xmlns:a16="http://schemas.microsoft.com/office/drawing/2014/main" id="{8C99F7A9-1696-492C-8D83-A89929264C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5181600"/>
            <a:ext cx="22098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34152"/>
                                        </p:tgtEl>
                                        <p:attrNameLst>
                                          <p:attrName>style.visibility</p:attrName>
                                        </p:attrNameLst>
                                      </p:cBhvr>
                                      <p:to>
                                        <p:strVal val="visible"/>
                                      </p:to>
                                    </p:set>
                                    <p:anim calcmode="lin" valueType="num">
                                      <p:cBhvr additive="base">
                                        <p:cTn id="7" dur="500" fill="hold"/>
                                        <p:tgtEl>
                                          <p:spTgt spid="134152"/>
                                        </p:tgtEl>
                                        <p:attrNameLst>
                                          <p:attrName>ppt_x</p:attrName>
                                        </p:attrNameLst>
                                      </p:cBhvr>
                                      <p:tavLst>
                                        <p:tav tm="0">
                                          <p:val>
                                            <p:strVal val="0-#ppt_w/2"/>
                                          </p:val>
                                        </p:tav>
                                        <p:tav tm="100000">
                                          <p:val>
                                            <p:strVal val="#ppt_x"/>
                                          </p:val>
                                        </p:tav>
                                      </p:tavLst>
                                    </p:anim>
                                    <p:anim calcmode="lin" valueType="num">
                                      <p:cBhvr additive="base">
                                        <p:cTn id="8" dur="500" fill="hold"/>
                                        <p:tgtEl>
                                          <p:spTgt spid="13415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160770"/>
                                        </p:tgtEl>
                                        <p:attrNameLst>
                                          <p:attrName>style.visibility</p:attrName>
                                        </p:attrNameLst>
                                      </p:cBhvr>
                                      <p:to>
                                        <p:strVal val="visible"/>
                                      </p:to>
                                    </p:set>
                                    <p:anim calcmode="lin" valueType="num">
                                      <p:cBhvr additive="base">
                                        <p:cTn id="12" dur="500" fill="hold"/>
                                        <p:tgtEl>
                                          <p:spTgt spid="160770"/>
                                        </p:tgtEl>
                                        <p:attrNameLst>
                                          <p:attrName>ppt_x</p:attrName>
                                        </p:attrNameLst>
                                      </p:cBhvr>
                                      <p:tavLst>
                                        <p:tav tm="0">
                                          <p:val>
                                            <p:strVal val="#ppt_x"/>
                                          </p:val>
                                        </p:tav>
                                        <p:tav tm="100000">
                                          <p:val>
                                            <p:strVal val="#ppt_x"/>
                                          </p:val>
                                        </p:tav>
                                      </p:tavLst>
                                    </p:anim>
                                    <p:anim calcmode="lin" valueType="num">
                                      <p:cBhvr additive="base">
                                        <p:cTn id="13" dur="500" fill="hold"/>
                                        <p:tgtEl>
                                          <p:spTgt spid="1607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a:extLst>
              <a:ext uri="{FF2B5EF4-FFF2-40B4-BE49-F238E27FC236}">
                <a16:creationId xmlns:a16="http://schemas.microsoft.com/office/drawing/2014/main" id="{D68279DB-3747-4B0F-B028-6F50E465CC75}"/>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eaLnBrk="1" hangingPunct="1">
              <a:spcBef>
                <a:spcPct val="50000"/>
              </a:spcBef>
              <a:buFont typeface="Wingdings" charset="2"/>
              <a:buNone/>
              <a:defRPr/>
            </a:pPr>
            <a:r>
              <a:rPr lang="en-US" sz="2800">
                <a:latin typeface="Verdana" charset="0"/>
                <a:ea typeface="ＭＳ Ｐゴシック" charset="-128"/>
              </a:rPr>
              <a:t> Entertainment Business Revenue Streams</a:t>
            </a:r>
          </a:p>
          <a:p>
            <a:pPr eaLnBrk="1" hangingPunct="1">
              <a:spcBef>
                <a:spcPct val="50000"/>
              </a:spcBef>
              <a:defRPr/>
            </a:pPr>
            <a:endParaRPr lang="en-US" sz="2200">
              <a:latin typeface="Arial" charset="0"/>
              <a:ea typeface="ＭＳ Ｐゴシック" charset="-128"/>
            </a:endParaRPr>
          </a:p>
        </p:txBody>
      </p:sp>
      <p:sp>
        <p:nvSpPr>
          <p:cNvPr id="139267" name="Rectangle 3">
            <a:extLst>
              <a:ext uri="{FF2B5EF4-FFF2-40B4-BE49-F238E27FC236}">
                <a16:creationId xmlns:a16="http://schemas.microsoft.com/office/drawing/2014/main" id="{6B28DA2A-159A-49BA-A875-4935F0D28CC0}"/>
              </a:ext>
            </a:extLst>
          </p:cNvPr>
          <p:cNvSpPr>
            <a:spLocks noChangeArrowheads="1"/>
          </p:cNvSpPr>
          <p:nvPr/>
        </p:nvSpPr>
        <p:spPr bwMode="auto">
          <a:xfrm>
            <a:off x="838200" y="3200400"/>
            <a:ext cx="7696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solidFill>
                  <a:srgbClr val="006600"/>
                </a:solidFill>
                <a:latin typeface="Verdana" panose="020B0604030504040204" pitchFamily="34" charset="0"/>
              </a:rPr>
              <a:t>A typical hollywood marketing strategy includes planning the merchandising and product tie-ins before planning the casting and film production schedule</a:t>
            </a:r>
          </a:p>
        </p:txBody>
      </p:sp>
      <p:sp>
        <p:nvSpPr>
          <p:cNvPr id="139268" name="Line 4">
            <a:extLst>
              <a:ext uri="{FF2B5EF4-FFF2-40B4-BE49-F238E27FC236}">
                <a16:creationId xmlns:a16="http://schemas.microsoft.com/office/drawing/2014/main" id="{4B48FF0F-C4AF-4450-8AC0-F43ED29A3BFD}"/>
              </a:ext>
            </a:extLst>
          </p:cNvPr>
          <p:cNvSpPr>
            <a:spLocks noChangeShapeType="1"/>
          </p:cNvSpPr>
          <p:nvPr/>
        </p:nvSpPr>
        <p:spPr bwMode="auto">
          <a:xfrm flipV="1">
            <a:off x="838200" y="5486400"/>
            <a:ext cx="76962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4820" name="Text Box 5">
            <a:extLst>
              <a:ext uri="{FF2B5EF4-FFF2-40B4-BE49-F238E27FC236}">
                <a16:creationId xmlns:a16="http://schemas.microsoft.com/office/drawing/2014/main" id="{9577914E-6D06-4D3E-B9B0-D44EC2814A3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4821" name="Group 6">
            <a:extLst>
              <a:ext uri="{FF2B5EF4-FFF2-40B4-BE49-F238E27FC236}">
                <a16:creationId xmlns:a16="http://schemas.microsoft.com/office/drawing/2014/main" id="{7FCA552C-8C0B-4A28-8208-687032F3A820}"/>
              </a:ext>
            </a:extLst>
          </p:cNvPr>
          <p:cNvGrpSpPr>
            <a:grpSpLocks/>
          </p:cNvGrpSpPr>
          <p:nvPr/>
        </p:nvGrpSpPr>
        <p:grpSpPr bwMode="auto">
          <a:xfrm>
            <a:off x="0" y="0"/>
            <a:ext cx="9144000" cy="976313"/>
            <a:chOff x="0" y="0"/>
            <a:chExt cx="5760" cy="615"/>
          </a:xfrm>
        </p:grpSpPr>
        <p:sp>
          <p:nvSpPr>
            <p:cNvPr id="34822" name="Text Box 7">
              <a:extLst>
                <a:ext uri="{FF2B5EF4-FFF2-40B4-BE49-F238E27FC236}">
                  <a16:creationId xmlns:a16="http://schemas.microsoft.com/office/drawing/2014/main" id="{39CB0444-2CC6-4DEF-BC80-B28F584F5D9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34823" name="Text Box 8">
              <a:extLst>
                <a:ext uri="{FF2B5EF4-FFF2-40B4-BE49-F238E27FC236}">
                  <a16:creationId xmlns:a16="http://schemas.microsoft.com/office/drawing/2014/main" id="{8191D0C3-36B5-4248-8BB0-E9999AB1C41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39268"/>
                                        </p:tgtEl>
                                        <p:attrNameLst>
                                          <p:attrName>style.visibility</p:attrName>
                                        </p:attrNameLst>
                                      </p:cBhvr>
                                      <p:to>
                                        <p:strVal val="visible"/>
                                      </p:to>
                                    </p:set>
                                    <p:anim calcmode="lin" valueType="num">
                                      <p:cBhvr additive="base">
                                        <p:cTn id="7" dur="1000" fill="hold"/>
                                        <p:tgtEl>
                                          <p:spTgt spid="139268"/>
                                        </p:tgtEl>
                                        <p:attrNameLst>
                                          <p:attrName>ppt_x</p:attrName>
                                        </p:attrNameLst>
                                      </p:cBhvr>
                                      <p:tavLst>
                                        <p:tav tm="0">
                                          <p:val>
                                            <p:strVal val="0-#ppt_w/2"/>
                                          </p:val>
                                        </p:tav>
                                        <p:tav tm="100000">
                                          <p:val>
                                            <p:strVal val="#ppt_x"/>
                                          </p:val>
                                        </p:tav>
                                      </p:tavLst>
                                    </p:anim>
                                    <p:anim calcmode="lin" valueType="num">
                                      <p:cBhvr additive="base">
                                        <p:cTn id="8" dur="1000" fill="hold"/>
                                        <p:tgtEl>
                                          <p:spTgt spid="139268"/>
                                        </p:tgtEl>
                                        <p:attrNameLst>
                                          <p:attrName>ppt_y</p:attrName>
                                        </p:attrNameLst>
                                      </p:cBhvr>
                                      <p:tavLst>
                                        <p:tav tm="0">
                                          <p:val>
                                            <p:strVal val="#ppt_y"/>
                                          </p:val>
                                        </p:tav>
                                        <p:tav tm="100000">
                                          <p:val>
                                            <p:strVal val="#ppt_y"/>
                                          </p:val>
                                        </p:tav>
                                      </p:tavLst>
                                    </p:anim>
                                  </p:childTnLst>
                                </p:cTn>
                              </p:par>
                              <p:par>
                                <p:cTn id="9" presetID="8" presetClass="entr" presetSubtype="16" fill="hold" grpId="0" nodeType="withEffect">
                                  <p:stCondLst>
                                    <p:cond delay="0"/>
                                  </p:stCondLst>
                                  <p:childTnLst>
                                    <p:set>
                                      <p:cBhvr>
                                        <p:cTn id="10" dur="1" fill="hold">
                                          <p:stCondLst>
                                            <p:cond delay="0"/>
                                          </p:stCondLst>
                                        </p:cTn>
                                        <p:tgtEl>
                                          <p:spTgt spid="139267"/>
                                        </p:tgtEl>
                                        <p:attrNameLst>
                                          <p:attrName>style.visibility</p:attrName>
                                        </p:attrNameLst>
                                      </p:cBhvr>
                                      <p:to>
                                        <p:strVal val="visible"/>
                                      </p:to>
                                    </p:set>
                                    <p:animEffect transition="in" filter="diamond(in)">
                                      <p:cBhvr>
                                        <p:cTn id="11" dur="1000"/>
                                        <p:tgtEl>
                                          <p:spTgt spid="139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2">
            <a:extLst>
              <a:ext uri="{FF2B5EF4-FFF2-40B4-BE49-F238E27FC236}">
                <a16:creationId xmlns:a16="http://schemas.microsoft.com/office/drawing/2014/main" id="{5305729E-B59C-4A05-B34B-5F096C1D811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6866" name="Group 3">
            <a:extLst>
              <a:ext uri="{FF2B5EF4-FFF2-40B4-BE49-F238E27FC236}">
                <a16:creationId xmlns:a16="http://schemas.microsoft.com/office/drawing/2014/main" id="{5C8FF017-E78C-4D26-8C32-73DB39895A1E}"/>
              </a:ext>
            </a:extLst>
          </p:cNvPr>
          <p:cNvGrpSpPr>
            <a:grpSpLocks/>
          </p:cNvGrpSpPr>
          <p:nvPr/>
        </p:nvGrpSpPr>
        <p:grpSpPr bwMode="auto">
          <a:xfrm>
            <a:off x="0" y="0"/>
            <a:ext cx="9144000" cy="976313"/>
            <a:chOff x="0" y="0"/>
            <a:chExt cx="5760" cy="615"/>
          </a:xfrm>
        </p:grpSpPr>
        <p:sp>
          <p:nvSpPr>
            <p:cNvPr id="36871" name="Text Box 4">
              <a:extLst>
                <a:ext uri="{FF2B5EF4-FFF2-40B4-BE49-F238E27FC236}">
                  <a16:creationId xmlns:a16="http://schemas.microsoft.com/office/drawing/2014/main" id="{0C0C989C-9627-43CA-BD04-79E6BE538EE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36872" name="Text Box 5">
              <a:extLst>
                <a:ext uri="{FF2B5EF4-FFF2-40B4-BE49-F238E27FC236}">
                  <a16:creationId xmlns:a16="http://schemas.microsoft.com/office/drawing/2014/main" id="{868945DF-9F8B-434A-B26E-232503D86B9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6867" name="Rectangle 6">
            <a:extLst>
              <a:ext uri="{FF2B5EF4-FFF2-40B4-BE49-F238E27FC236}">
                <a16:creationId xmlns:a16="http://schemas.microsoft.com/office/drawing/2014/main" id="{F2E339AD-63EC-4201-8AC3-E4C8A27054C1}"/>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E553837A-6FB0-4F41-A7CA-72A3EB7F9579}"/>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0E67A8E1-67DC-42A5-9D30-5475A2216C15}"/>
              </a:ext>
            </a:extLst>
          </p:cNvPr>
          <p:cNvSpPr>
            <a:spLocks noChangeArrowheads="1"/>
          </p:cNvSpPr>
          <p:nvPr/>
        </p:nvSpPr>
        <p:spPr bwMode="auto">
          <a:xfrm>
            <a:off x="762000" y="3036888"/>
            <a:ext cx="784860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Increasingly, studios plan the merchandising, products, DVD and electronic games and toys they will tie in with their proposed film before the actors and other technical staff are determined</a:t>
            </a:r>
          </a:p>
          <a:p>
            <a:pPr eaLnBrk="1" hangingPunct="1"/>
            <a:endParaRPr lang="en-US" altLang="en-US">
              <a:latin typeface="Verdana" panose="020B0604030504040204" pitchFamily="34" charset="0"/>
            </a:endParaRPr>
          </a:p>
          <a:p>
            <a:pPr eaLnBrk="1" hangingPunct="1"/>
            <a:r>
              <a:rPr lang="en-US" altLang="en-US">
                <a:latin typeface="Verdana" panose="020B0604030504040204" pitchFamily="34" charset="0"/>
              </a:rPr>
              <a:t>To a studio, movies seen as revenue generators, artistic statement is secondary</a:t>
            </a:r>
          </a:p>
        </p:txBody>
      </p:sp>
      <p:sp>
        <p:nvSpPr>
          <p:cNvPr id="182282" name="Line 10">
            <a:extLst>
              <a:ext uri="{FF2B5EF4-FFF2-40B4-BE49-F238E27FC236}">
                <a16:creationId xmlns:a16="http://schemas.microsoft.com/office/drawing/2014/main" id="{5D781C3C-D63A-4AAC-8693-9C58AF941A87}"/>
              </a:ext>
            </a:extLst>
          </p:cNvPr>
          <p:cNvSpPr>
            <a:spLocks noChangeShapeType="1"/>
          </p:cNvSpPr>
          <p:nvPr/>
        </p:nvSpPr>
        <p:spPr bwMode="auto">
          <a:xfrm flipV="1">
            <a:off x="838200" y="6096000"/>
            <a:ext cx="76962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82282"/>
                                        </p:tgtEl>
                                        <p:attrNameLst>
                                          <p:attrName>style.visibility</p:attrName>
                                        </p:attrNameLst>
                                      </p:cBhvr>
                                      <p:to>
                                        <p:strVal val="visible"/>
                                      </p:to>
                                    </p:set>
                                    <p:anim calcmode="lin" valueType="num">
                                      <p:cBhvr additive="base">
                                        <p:cTn id="7" dur="1000" fill="hold"/>
                                        <p:tgtEl>
                                          <p:spTgt spid="182282"/>
                                        </p:tgtEl>
                                        <p:attrNameLst>
                                          <p:attrName>ppt_x</p:attrName>
                                        </p:attrNameLst>
                                      </p:cBhvr>
                                      <p:tavLst>
                                        <p:tav tm="0">
                                          <p:val>
                                            <p:strVal val="0-#ppt_w/2"/>
                                          </p:val>
                                        </p:tav>
                                        <p:tav tm="100000">
                                          <p:val>
                                            <p:strVal val="#ppt_x"/>
                                          </p:val>
                                        </p:tav>
                                      </p:tavLst>
                                    </p:anim>
                                    <p:anim calcmode="lin" valueType="num">
                                      <p:cBhvr additive="base">
                                        <p:cTn id="8" dur="1000" fill="hold"/>
                                        <p:tgtEl>
                                          <p:spTgt spid="18228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0"/>
                                  </p:stCondLst>
                                  <p:childTnLst>
                                    <p:set>
                                      <p:cBhvr>
                                        <p:cTn id="10" dur="1" fill="hold">
                                          <p:stCondLst>
                                            <p:cond delay="0"/>
                                          </p:stCondLst>
                                        </p:cTn>
                                        <p:tgtEl>
                                          <p:spTgt spid="182281"/>
                                        </p:tgtEl>
                                        <p:attrNameLst>
                                          <p:attrName>style.visibility</p:attrName>
                                        </p:attrNameLst>
                                      </p:cBhvr>
                                      <p:to>
                                        <p:strVal val="visible"/>
                                      </p:to>
                                    </p:set>
                                    <p:animEffect transition="in" filter="checkerboard(across)">
                                      <p:cBhvr>
                                        <p:cTn id="11"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2">
            <a:extLst>
              <a:ext uri="{FF2B5EF4-FFF2-40B4-BE49-F238E27FC236}">
                <a16:creationId xmlns:a16="http://schemas.microsoft.com/office/drawing/2014/main" id="{C0CB769B-D163-478A-82B4-37F3CB1431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38914" name="Group 3">
            <a:extLst>
              <a:ext uri="{FF2B5EF4-FFF2-40B4-BE49-F238E27FC236}">
                <a16:creationId xmlns:a16="http://schemas.microsoft.com/office/drawing/2014/main" id="{7EF32BA6-778D-4FC2-BD14-44A19BBED756}"/>
              </a:ext>
            </a:extLst>
          </p:cNvPr>
          <p:cNvGrpSpPr>
            <a:grpSpLocks/>
          </p:cNvGrpSpPr>
          <p:nvPr/>
        </p:nvGrpSpPr>
        <p:grpSpPr bwMode="auto">
          <a:xfrm>
            <a:off x="0" y="0"/>
            <a:ext cx="9144000" cy="976313"/>
            <a:chOff x="0" y="0"/>
            <a:chExt cx="5760" cy="615"/>
          </a:xfrm>
        </p:grpSpPr>
        <p:sp>
          <p:nvSpPr>
            <p:cNvPr id="38918" name="Text Box 4">
              <a:extLst>
                <a:ext uri="{FF2B5EF4-FFF2-40B4-BE49-F238E27FC236}">
                  <a16:creationId xmlns:a16="http://schemas.microsoft.com/office/drawing/2014/main" id="{F9710E2E-ECF9-45DA-B723-F81D446CFD1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38919" name="Text Box 5">
              <a:extLst>
                <a:ext uri="{FF2B5EF4-FFF2-40B4-BE49-F238E27FC236}">
                  <a16:creationId xmlns:a16="http://schemas.microsoft.com/office/drawing/2014/main" id="{25360802-480B-4633-8945-61D637AEDAA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38915" name="Rectangle 6">
            <a:extLst>
              <a:ext uri="{FF2B5EF4-FFF2-40B4-BE49-F238E27FC236}">
                <a16:creationId xmlns:a16="http://schemas.microsoft.com/office/drawing/2014/main" id="{4D3CBA3F-D84C-4910-8707-E8124531023B}"/>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4CB439EA-DB1E-4F71-A240-2189FDC9D3C1}"/>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FFFFBE6D-D08D-4647-8A86-51CDD1CB9760}"/>
              </a:ext>
            </a:extLst>
          </p:cNvPr>
          <p:cNvSpPr>
            <a:spLocks noChangeArrowheads="1"/>
          </p:cNvSpPr>
          <p:nvPr/>
        </p:nvSpPr>
        <p:spPr bwMode="auto">
          <a:xfrm>
            <a:off x="533400" y="3141663"/>
            <a:ext cx="8153400" cy="255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As DVD sales decline and box office sales show signs of slow growth (while films become even more expensive to make), studios are looking to other avenues to boost revenue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a:extLst>
              <a:ext uri="{FF2B5EF4-FFF2-40B4-BE49-F238E27FC236}">
                <a16:creationId xmlns:a16="http://schemas.microsoft.com/office/drawing/2014/main" id="{807C7B27-FE71-4A9D-82A8-B01A284F849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0962" name="Group 3">
            <a:extLst>
              <a:ext uri="{FF2B5EF4-FFF2-40B4-BE49-F238E27FC236}">
                <a16:creationId xmlns:a16="http://schemas.microsoft.com/office/drawing/2014/main" id="{B66C0562-3F7D-4A28-9FA0-D0AB14F65426}"/>
              </a:ext>
            </a:extLst>
          </p:cNvPr>
          <p:cNvGrpSpPr>
            <a:grpSpLocks/>
          </p:cNvGrpSpPr>
          <p:nvPr/>
        </p:nvGrpSpPr>
        <p:grpSpPr bwMode="auto">
          <a:xfrm>
            <a:off x="0" y="0"/>
            <a:ext cx="9144000" cy="976313"/>
            <a:chOff x="0" y="0"/>
            <a:chExt cx="5760" cy="615"/>
          </a:xfrm>
        </p:grpSpPr>
        <p:sp>
          <p:nvSpPr>
            <p:cNvPr id="40966" name="Text Box 4">
              <a:extLst>
                <a:ext uri="{FF2B5EF4-FFF2-40B4-BE49-F238E27FC236}">
                  <a16:creationId xmlns:a16="http://schemas.microsoft.com/office/drawing/2014/main" id="{6E2FCE8A-8A20-451C-9824-73F79066F8F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40967" name="Text Box 5">
              <a:extLst>
                <a:ext uri="{FF2B5EF4-FFF2-40B4-BE49-F238E27FC236}">
                  <a16:creationId xmlns:a16="http://schemas.microsoft.com/office/drawing/2014/main" id="{C9D0A3D2-ACD5-433F-8372-4DE39FED3F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0963" name="Rectangle 6">
            <a:extLst>
              <a:ext uri="{FF2B5EF4-FFF2-40B4-BE49-F238E27FC236}">
                <a16:creationId xmlns:a16="http://schemas.microsoft.com/office/drawing/2014/main" id="{91C10A0B-805D-4909-8A8C-8E79645E65E9}"/>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6F040C87-E576-4CF2-8114-7E5471116B5F}"/>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54EBD7BD-A351-43E0-B4D8-594B742DBA22}"/>
              </a:ext>
            </a:extLst>
          </p:cNvPr>
          <p:cNvSpPr>
            <a:spLocks noChangeArrowheads="1"/>
          </p:cNvSpPr>
          <p:nvPr/>
        </p:nvSpPr>
        <p:spPr bwMode="auto">
          <a:xfrm>
            <a:off x="152400" y="2992070"/>
            <a:ext cx="8839200"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Tie-in toys are viewed as the future of movie marketing as they keep fans engaged between film releases</a:t>
            </a:r>
          </a:p>
          <a:p>
            <a:pPr algn="ctr" eaLnBrk="1" hangingPunct="1"/>
            <a:endParaRPr lang="en-US" altLang="en-US" sz="800" dirty="0">
              <a:latin typeface="Verdana" panose="020B0604030504040204" pitchFamily="34" charset="0"/>
            </a:endParaRPr>
          </a:p>
          <a:p>
            <a:pPr algn="ctr" eaLnBrk="1" hangingPunct="1"/>
            <a:r>
              <a:rPr lang="en-US" altLang="en-US" dirty="0">
                <a:latin typeface="Verdana" panose="020B0604030504040204" pitchFamily="34" charset="0"/>
              </a:rPr>
              <a:t>This trend has studios focused on making movies that are “toy-ready”, of which there were 25 released last year, compared to the previous annual average of eight</a:t>
            </a:r>
          </a:p>
          <a:p>
            <a:pPr algn="ctr" eaLnBrk="1" hangingPunct="1"/>
            <a:endParaRPr lang="en-US" altLang="en-US" sz="800" dirty="0">
              <a:latin typeface="Verdana" panose="020B0604030504040204" pitchFamily="34" charset="0"/>
            </a:endParaRPr>
          </a:p>
          <a:p>
            <a:pPr algn="ctr" eaLnBrk="1" hangingPunct="1"/>
            <a:r>
              <a:rPr lang="en-US" altLang="en-US" dirty="0">
                <a:latin typeface="Verdana" panose="020B0604030504040204" pitchFamily="34" charset="0"/>
              </a:rPr>
              <a:t>Examples of recent or upcoming “toy-ready” films include “Toy Story 4”, “Scooby Doo”, “</a:t>
            </a:r>
            <a:r>
              <a:rPr lang="en-US" altLang="en-US" dirty="0" err="1">
                <a:latin typeface="Verdana" panose="020B0604030504040204" pitchFamily="34" charset="0"/>
              </a:rPr>
              <a:t>Batwoman</a:t>
            </a:r>
            <a:r>
              <a:rPr lang="en-US" altLang="en-US" dirty="0">
                <a:latin typeface="Verdana" panose="020B0604030504040204" pitchFamily="34" charset="0"/>
              </a:rPr>
              <a:t>”, “Black Widow” and “Frozen 2”</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5" name="Text Box 5">
            <a:extLst>
              <a:ext uri="{FF2B5EF4-FFF2-40B4-BE49-F238E27FC236}">
                <a16:creationId xmlns:a16="http://schemas.microsoft.com/office/drawing/2014/main" id="{4D788E98-5DDF-45DF-BADF-C6DE90035B8E}"/>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eaLnBrk="1" hangingPunct="1">
              <a:spcBef>
                <a:spcPct val="50000"/>
              </a:spcBef>
              <a:buFont typeface="Wingdings" charset="2"/>
              <a:buNone/>
              <a:defRPr/>
            </a:pPr>
            <a:r>
              <a:rPr lang="en-US" sz="2800">
                <a:latin typeface="Verdana" charset="0"/>
                <a:ea typeface="ＭＳ Ｐゴシック" charset="-128"/>
              </a:rPr>
              <a:t> Entertainment Business Revenue Streams</a:t>
            </a:r>
          </a:p>
          <a:p>
            <a:pPr eaLnBrk="1" hangingPunct="1">
              <a:spcBef>
                <a:spcPct val="50000"/>
              </a:spcBef>
              <a:defRPr/>
            </a:pPr>
            <a:endParaRPr lang="en-US" sz="2200">
              <a:latin typeface="Arial" charset="0"/>
              <a:ea typeface="ＭＳ Ｐゴシック" charset="-128"/>
            </a:endParaRPr>
          </a:p>
        </p:txBody>
      </p:sp>
      <p:sp>
        <p:nvSpPr>
          <p:cNvPr id="138246" name="Rectangle 6">
            <a:extLst>
              <a:ext uri="{FF2B5EF4-FFF2-40B4-BE49-F238E27FC236}">
                <a16:creationId xmlns:a16="http://schemas.microsoft.com/office/drawing/2014/main" id="{4E814ED1-D7C2-4FB2-AC25-DD5CC57F0496}"/>
              </a:ext>
            </a:extLst>
          </p:cNvPr>
          <p:cNvSpPr>
            <a:spLocks noChangeArrowheads="1"/>
          </p:cNvSpPr>
          <p:nvPr/>
        </p:nvSpPr>
        <p:spPr bwMode="auto">
          <a:xfrm>
            <a:off x="838200" y="2819400"/>
            <a:ext cx="76962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rPr>
              <a:t>Similar to sports products in that both products can be developed into merchandise, used for promotion, and create profit through sales of ancillary products, licensing, and royalties</a:t>
            </a:r>
          </a:p>
        </p:txBody>
      </p:sp>
      <p:sp>
        <p:nvSpPr>
          <p:cNvPr id="138247" name="Line 7">
            <a:extLst>
              <a:ext uri="{FF2B5EF4-FFF2-40B4-BE49-F238E27FC236}">
                <a16:creationId xmlns:a16="http://schemas.microsoft.com/office/drawing/2014/main" id="{C524D152-C2D1-4B28-8CE2-6AAEF2211B9C}"/>
              </a:ext>
            </a:extLst>
          </p:cNvPr>
          <p:cNvSpPr>
            <a:spLocks noChangeShapeType="1"/>
          </p:cNvSpPr>
          <p:nvPr/>
        </p:nvSpPr>
        <p:spPr bwMode="auto">
          <a:xfrm flipV="1">
            <a:off x="685800" y="4495800"/>
            <a:ext cx="76962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6148" name="Text Box 10">
            <a:extLst>
              <a:ext uri="{FF2B5EF4-FFF2-40B4-BE49-F238E27FC236}">
                <a16:creationId xmlns:a16="http://schemas.microsoft.com/office/drawing/2014/main" id="{F7FD3E6E-B4B8-4881-BAE1-0448C61FC8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6149" name="Group 11">
            <a:extLst>
              <a:ext uri="{FF2B5EF4-FFF2-40B4-BE49-F238E27FC236}">
                <a16:creationId xmlns:a16="http://schemas.microsoft.com/office/drawing/2014/main" id="{915292F3-5A24-4869-B74B-3452D8EAAC7B}"/>
              </a:ext>
            </a:extLst>
          </p:cNvPr>
          <p:cNvGrpSpPr>
            <a:grpSpLocks/>
          </p:cNvGrpSpPr>
          <p:nvPr/>
        </p:nvGrpSpPr>
        <p:grpSpPr bwMode="auto">
          <a:xfrm>
            <a:off x="0" y="0"/>
            <a:ext cx="9144000" cy="976313"/>
            <a:chOff x="0" y="0"/>
            <a:chExt cx="5760" cy="615"/>
          </a:xfrm>
        </p:grpSpPr>
        <p:sp>
          <p:nvSpPr>
            <p:cNvPr id="6153" name="Text Box 12">
              <a:extLst>
                <a:ext uri="{FF2B5EF4-FFF2-40B4-BE49-F238E27FC236}">
                  <a16:creationId xmlns:a16="http://schemas.microsoft.com/office/drawing/2014/main" id="{49435ECB-D9CD-41E3-8B15-2E61292834D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6154" name="Text Box 13">
              <a:extLst>
                <a:ext uri="{FF2B5EF4-FFF2-40B4-BE49-F238E27FC236}">
                  <a16:creationId xmlns:a16="http://schemas.microsoft.com/office/drawing/2014/main" id="{9F84E828-2905-42AC-A721-E04AA57F2EF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pic>
        <p:nvPicPr>
          <p:cNvPr id="4109" name="Picture 13" descr="http://myfrugaladventures.com/wp-content/uploads/2012/05/avengers.jpg">
            <a:extLst>
              <a:ext uri="{FF2B5EF4-FFF2-40B4-BE49-F238E27FC236}">
                <a16:creationId xmlns:a16="http://schemas.microsoft.com/office/drawing/2014/main" id="{29580739-29D4-4D14-AA0D-8BA51B9E7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648200"/>
            <a:ext cx="178435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1" name="Picture 15" descr="https://encrypted-tbn2.google.com/images?q=tbn:ANd9GcReIQ4fscgRIU8AooJKCR3Eszcb9UujVV8bNCrd23XMtA4ByUw6gg">
            <a:extLst>
              <a:ext uri="{FF2B5EF4-FFF2-40B4-BE49-F238E27FC236}">
                <a16:creationId xmlns:a16="http://schemas.microsoft.com/office/drawing/2014/main" id="{B7B58C68-9A54-4A63-97C5-CEF17C85C8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7600" y="4724400"/>
            <a:ext cx="18288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5" name="Picture 19" descr="https://encrypted-tbn3.google.com/images?q=tbn:ANd9GcT-HP1DV8qDgsWtfynFG1wZLpKbwKjaWEXRvNe3mj0JmfQllxDBPA">
            <a:extLst>
              <a:ext uri="{FF2B5EF4-FFF2-40B4-BE49-F238E27FC236}">
                <a16:creationId xmlns:a16="http://schemas.microsoft.com/office/drawing/2014/main" id="{106D2E28-739C-41BC-9467-D9B0A23574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4724400"/>
            <a:ext cx="2466975"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38247"/>
                                        </p:tgtEl>
                                        <p:attrNameLst>
                                          <p:attrName>style.visibility</p:attrName>
                                        </p:attrNameLst>
                                      </p:cBhvr>
                                      <p:to>
                                        <p:strVal val="visible"/>
                                      </p:to>
                                    </p:set>
                                    <p:anim calcmode="lin" valueType="num">
                                      <p:cBhvr additive="base">
                                        <p:cTn id="7" dur="1000" fill="hold"/>
                                        <p:tgtEl>
                                          <p:spTgt spid="138247"/>
                                        </p:tgtEl>
                                        <p:attrNameLst>
                                          <p:attrName>ppt_x</p:attrName>
                                        </p:attrNameLst>
                                      </p:cBhvr>
                                      <p:tavLst>
                                        <p:tav tm="0">
                                          <p:val>
                                            <p:strVal val="0-#ppt_w/2"/>
                                          </p:val>
                                        </p:tav>
                                        <p:tav tm="100000">
                                          <p:val>
                                            <p:strVal val="#ppt_x"/>
                                          </p:val>
                                        </p:tav>
                                      </p:tavLst>
                                    </p:anim>
                                    <p:anim calcmode="lin" valueType="num">
                                      <p:cBhvr additive="base">
                                        <p:cTn id="8" dur="1000" fill="hold"/>
                                        <p:tgtEl>
                                          <p:spTgt spid="13824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38246"/>
                                        </p:tgtEl>
                                        <p:attrNameLst>
                                          <p:attrName>style.visibility</p:attrName>
                                        </p:attrNameLst>
                                      </p:cBhvr>
                                      <p:to>
                                        <p:strVal val="visible"/>
                                      </p:to>
                                    </p:set>
                                    <p:anim calcmode="lin" valueType="num">
                                      <p:cBhvr additive="base">
                                        <p:cTn id="11" dur="1000" fill="hold"/>
                                        <p:tgtEl>
                                          <p:spTgt spid="138246"/>
                                        </p:tgtEl>
                                        <p:attrNameLst>
                                          <p:attrName>ppt_x</p:attrName>
                                        </p:attrNameLst>
                                      </p:cBhvr>
                                      <p:tavLst>
                                        <p:tav tm="0">
                                          <p:val>
                                            <p:strVal val="0-#ppt_w/2"/>
                                          </p:val>
                                        </p:tav>
                                        <p:tav tm="100000">
                                          <p:val>
                                            <p:strVal val="#ppt_x"/>
                                          </p:val>
                                        </p:tav>
                                      </p:tavLst>
                                    </p:anim>
                                    <p:anim calcmode="lin" valueType="num">
                                      <p:cBhvr additive="base">
                                        <p:cTn id="12" dur="1000" fill="hold"/>
                                        <p:tgtEl>
                                          <p:spTgt spid="138246"/>
                                        </p:tgtEl>
                                        <p:attrNameLst>
                                          <p:attrName>ppt_y</p:attrName>
                                        </p:attrNameLst>
                                      </p:cBhvr>
                                      <p:tavLst>
                                        <p:tav tm="0">
                                          <p:val>
                                            <p:strVal val="#ppt_y"/>
                                          </p:val>
                                        </p:tav>
                                        <p:tav tm="100000">
                                          <p:val>
                                            <p:strVal val="#ppt_y"/>
                                          </p:val>
                                        </p:tav>
                                      </p:tavLst>
                                    </p:anim>
                                  </p:childTnLst>
                                </p:cTn>
                              </p:par>
                              <p:par>
                                <p:cTn id="13" presetID="9" presetClass="entr" presetSubtype="0" fill="hold" nodeType="withEffect">
                                  <p:stCondLst>
                                    <p:cond delay="0"/>
                                  </p:stCondLst>
                                  <p:childTnLst>
                                    <p:set>
                                      <p:cBhvr>
                                        <p:cTn id="14" dur="1" fill="hold">
                                          <p:stCondLst>
                                            <p:cond delay="0"/>
                                          </p:stCondLst>
                                        </p:cTn>
                                        <p:tgtEl>
                                          <p:spTgt spid="4109"/>
                                        </p:tgtEl>
                                        <p:attrNameLst>
                                          <p:attrName>style.visibility</p:attrName>
                                        </p:attrNameLst>
                                      </p:cBhvr>
                                      <p:to>
                                        <p:strVal val="visible"/>
                                      </p:to>
                                    </p:set>
                                    <p:animEffect transition="in" filter="dissolve">
                                      <p:cBhvr>
                                        <p:cTn id="15" dur="500"/>
                                        <p:tgtEl>
                                          <p:spTgt spid="4109"/>
                                        </p:tgtEl>
                                      </p:cBhvr>
                                    </p:animEffect>
                                  </p:childTnLst>
                                </p:cTn>
                              </p:par>
                              <p:par>
                                <p:cTn id="16" presetID="9" presetClass="entr" presetSubtype="0" fill="hold" nodeType="withEffect">
                                  <p:stCondLst>
                                    <p:cond delay="0"/>
                                  </p:stCondLst>
                                  <p:childTnLst>
                                    <p:set>
                                      <p:cBhvr>
                                        <p:cTn id="17" dur="1" fill="hold">
                                          <p:stCondLst>
                                            <p:cond delay="0"/>
                                          </p:stCondLst>
                                        </p:cTn>
                                        <p:tgtEl>
                                          <p:spTgt spid="4111"/>
                                        </p:tgtEl>
                                        <p:attrNameLst>
                                          <p:attrName>style.visibility</p:attrName>
                                        </p:attrNameLst>
                                      </p:cBhvr>
                                      <p:to>
                                        <p:strVal val="visible"/>
                                      </p:to>
                                    </p:set>
                                    <p:animEffect transition="in" filter="dissolve">
                                      <p:cBhvr>
                                        <p:cTn id="18" dur="500"/>
                                        <p:tgtEl>
                                          <p:spTgt spid="4111"/>
                                        </p:tgtEl>
                                      </p:cBhvr>
                                    </p:animEffect>
                                  </p:childTnLst>
                                </p:cTn>
                              </p:par>
                              <p:par>
                                <p:cTn id="19" presetID="9" presetClass="entr" presetSubtype="0" fill="hold" nodeType="withEffect">
                                  <p:stCondLst>
                                    <p:cond delay="0"/>
                                  </p:stCondLst>
                                  <p:childTnLst>
                                    <p:set>
                                      <p:cBhvr>
                                        <p:cTn id="20" dur="1" fill="hold">
                                          <p:stCondLst>
                                            <p:cond delay="0"/>
                                          </p:stCondLst>
                                        </p:cTn>
                                        <p:tgtEl>
                                          <p:spTgt spid="4115"/>
                                        </p:tgtEl>
                                        <p:attrNameLst>
                                          <p:attrName>style.visibility</p:attrName>
                                        </p:attrNameLst>
                                      </p:cBhvr>
                                      <p:to>
                                        <p:strVal val="visible"/>
                                      </p:to>
                                    </p:set>
                                    <p:animEffect transition="in" filter="dissolve">
                                      <p:cBhvr>
                                        <p:cTn id="21" dur="500"/>
                                        <p:tgtEl>
                                          <p:spTgt spid="4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2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ext Box 2">
            <a:extLst>
              <a:ext uri="{FF2B5EF4-FFF2-40B4-BE49-F238E27FC236}">
                <a16:creationId xmlns:a16="http://schemas.microsoft.com/office/drawing/2014/main" id="{807C7B27-FE71-4A9D-82A8-B01A284F849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0962" name="Group 3">
            <a:extLst>
              <a:ext uri="{FF2B5EF4-FFF2-40B4-BE49-F238E27FC236}">
                <a16:creationId xmlns:a16="http://schemas.microsoft.com/office/drawing/2014/main" id="{B66C0562-3F7D-4A28-9FA0-D0AB14F65426}"/>
              </a:ext>
            </a:extLst>
          </p:cNvPr>
          <p:cNvGrpSpPr>
            <a:grpSpLocks/>
          </p:cNvGrpSpPr>
          <p:nvPr/>
        </p:nvGrpSpPr>
        <p:grpSpPr bwMode="auto">
          <a:xfrm>
            <a:off x="0" y="0"/>
            <a:ext cx="9144000" cy="976313"/>
            <a:chOff x="0" y="0"/>
            <a:chExt cx="5760" cy="615"/>
          </a:xfrm>
        </p:grpSpPr>
        <p:sp>
          <p:nvSpPr>
            <p:cNvPr id="40966" name="Text Box 4">
              <a:extLst>
                <a:ext uri="{FF2B5EF4-FFF2-40B4-BE49-F238E27FC236}">
                  <a16:creationId xmlns:a16="http://schemas.microsoft.com/office/drawing/2014/main" id="{6E2FCE8A-8A20-451C-9824-73F79066F8F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40967" name="Text Box 5">
              <a:extLst>
                <a:ext uri="{FF2B5EF4-FFF2-40B4-BE49-F238E27FC236}">
                  <a16:creationId xmlns:a16="http://schemas.microsoft.com/office/drawing/2014/main" id="{C9D0A3D2-ACD5-433F-8372-4DE39FED3F3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0963" name="Rectangle 6">
            <a:extLst>
              <a:ext uri="{FF2B5EF4-FFF2-40B4-BE49-F238E27FC236}">
                <a16:creationId xmlns:a16="http://schemas.microsoft.com/office/drawing/2014/main" id="{91C10A0B-805D-4909-8A8C-8E79645E65E9}"/>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6F040C87-E576-4CF2-8114-7E5471116B5F}"/>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54EBD7BD-A351-43E0-B4D8-594B742DBA22}"/>
              </a:ext>
            </a:extLst>
          </p:cNvPr>
          <p:cNvSpPr>
            <a:spLocks noChangeArrowheads="1"/>
          </p:cNvSpPr>
          <p:nvPr/>
        </p:nvSpPr>
        <p:spPr bwMode="auto">
          <a:xfrm>
            <a:off x="342900" y="2755370"/>
            <a:ext cx="84582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Despite the film release delays as the result of the pandemic, toy production and gaming companies tried to remain on schedule, offering a variety of products tied to major titles from “Black Widow” to “Minions: The Rise of </a:t>
            </a:r>
            <a:r>
              <a:rPr lang="en-US" altLang="en-US" dirty="0" err="1">
                <a:latin typeface="Verdana" panose="020B0604030504040204" pitchFamily="34" charset="0"/>
              </a:rPr>
              <a:t>Gru</a:t>
            </a:r>
            <a:r>
              <a:rPr lang="en-US" altLang="en-US" dirty="0">
                <a:latin typeface="Verdana" panose="020B0604030504040204" pitchFamily="34" charset="0"/>
              </a:rPr>
              <a:t>”</a:t>
            </a:r>
          </a:p>
          <a:p>
            <a:pPr algn="ctr" eaLnBrk="1" hangingPunct="1"/>
            <a:endParaRPr lang="en-US" altLang="en-US" dirty="0">
              <a:latin typeface="Verdana" panose="020B0604030504040204" pitchFamily="34" charset="0"/>
            </a:endParaRPr>
          </a:p>
          <a:p>
            <a:pPr algn="ctr" eaLnBrk="1" hangingPunct="1"/>
            <a:r>
              <a:rPr lang="en-US" altLang="en-US" dirty="0">
                <a:latin typeface="Verdana" panose="020B0604030504040204" pitchFamily="34" charset="0"/>
              </a:rPr>
              <a:t>To help maintain a revenue stream, most products were already distributed in retail stores and online, available for purchase months in advance of the film’s theatrical release date </a:t>
            </a:r>
          </a:p>
        </p:txBody>
      </p:sp>
    </p:spTree>
    <p:extLst>
      <p:ext uri="{BB962C8B-B14F-4D97-AF65-F5344CB8AC3E}">
        <p14:creationId xmlns:p14="http://schemas.microsoft.com/office/powerpoint/2010/main" val="14066240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a:extLst>
              <a:ext uri="{FF2B5EF4-FFF2-40B4-BE49-F238E27FC236}">
                <a16:creationId xmlns:a16="http://schemas.microsoft.com/office/drawing/2014/main" id="{C866FDE9-1C3A-4094-89AB-B0F232B96FF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3010" name="Group 3">
            <a:extLst>
              <a:ext uri="{FF2B5EF4-FFF2-40B4-BE49-F238E27FC236}">
                <a16:creationId xmlns:a16="http://schemas.microsoft.com/office/drawing/2014/main" id="{50F9F220-5085-4319-BEEC-C97052120522}"/>
              </a:ext>
            </a:extLst>
          </p:cNvPr>
          <p:cNvGrpSpPr>
            <a:grpSpLocks/>
          </p:cNvGrpSpPr>
          <p:nvPr/>
        </p:nvGrpSpPr>
        <p:grpSpPr bwMode="auto">
          <a:xfrm>
            <a:off x="0" y="0"/>
            <a:ext cx="9144000" cy="976313"/>
            <a:chOff x="0" y="0"/>
            <a:chExt cx="5760" cy="615"/>
          </a:xfrm>
        </p:grpSpPr>
        <p:sp>
          <p:nvSpPr>
            <p:cNvPr id="43014" name="Text Box 4">
              <a:extLst>
                <a:ext uri="{FF2B5EF4-FFF2-40B4-BE49-F238E27FC236}">
                  <a16:creationId xmlns:a16="http://schemas.microsoft.com/office/drawing/2014/main" id="{FF3A8163-AF28-4881-BE6E-90DA1530544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43015" name="Text Box 5">
              <a:extLst>
                <a:ext uri="{FF2B5EF4-FFF2-40B4-BE49-F238E27FC236}">
                  <a16:creationId xmlns:a16="http://schemas.microsoft.com/office/drawing/2014/main" id="{779AB297-EB25-4343-9581-B73CB2EAB44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3011" name="Rectangle 6">
            <a:extLst>
              <a:ext uri="{FF2B5EF4-FFF2-40B4-BE49-F238E27FC236}">
                <a16:creationId xmlns:a16="http://schemas.microsoft.com/office/drawing/2014/main" id="{F0B5C95F-5813-482F-9DE9-4A34130B81E1}"/>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0B839095-CDC4-469D-AC78-5EF72FAF34FF}"/>
              </a:ext>
            </a:extLst>
          </p:cNvPr>
          <p:cNvSpPr txBox="1">
            <a:spLocks noChangeArrowheads="1"/>
          </p:cNvSpPr>
          <p:nvPr/>
        </p:nvSpPr>
        <p:spPr bwMode="auto">
          <a:xfrm>
            <a:off x="457200" y="1066800"/>
            <a:ext cx="82296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47B8D8CF-67E0-4822-9BD4-A50CEC3F17E9}"/>
              </a:ext>
            </a:extLst>
          </p:cNvPr>
          <p:cNvSpPr>
            <a:spLocks noChangeArrowheads="1"/>
          </p:cNvSpPr>
          <p:nvPr/>
        </p:nvSpPr>
        <p:spPr bwMode="auto">
          <a:xfrm>
            <a:off x="609600" y="3079978"/>
            <a:ext cx="7848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Tie-ins aren’t limited to toys, marketing tie-ins also provide a studio with opportunities to generate additional revenue</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If a film can be developed into a franchise (a series of films which will tie together), it can be a huge money maker for the brand / studio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ext Box 2">
            <a:extLst>
              <a:ext uri="{FF2B5EF4-FFF2-40B4-BE49-F238E27FC236}">
                <a16:creationId xmlns:a16="http://schemas.microsoft.com/office/drawing/2014/main" id="{6A04BBA7-D947-4461-8904-C9C41A06E32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5058" name="Group 3">
            <a:extLst>
              <a:ext uri="{FF2B5EF4-FFF2-40B4-BE49-F238E27FC236}">
                <a16:creationId xmlns:a16="http://schemas.microsoft.com/office/drawing/2014/main" id="{C2E9B75D-D8BE-43A9-988E-28F12BE888E5}"/>
              </a:ext>
            </a:extLst>
          </p:cNvPr>
          <p:cNvGrpSpPr>
            <a:grpSpLocks/>
          </p:cNvGrpSpPr>
          <p:nvPr/>
        </p:nvGrpSpPr>
        <p:grpSpPr bwMode="auto">
          <a:xfrm>
            <a:off x="0" y="0"/>
            <a:ext cx="9144000" cy="976313"/>
            <a:chOff x="0" y="0"/>
            <a:chExt cx="5760" cy="615"/>
          </a:xfrm>
        </p:grpSpPr>
        <p:sp>
          <p:nvSpPr>
            <p:cNvPr id="45063" name="Text Box 4">
              <a:extLst>
                <a:ext uri="{FF2B5EF4-FFF2-40B4-BE49-F238E27FC236}">
                  <a16:creationId xmlns:a16="http://schemas.microsoft.com/office/drawing/2014/main" id="{1EF295AD-FB14-409E-B1CC-A380D3093E7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45064" name="Text Box 5">
              <a:extLst>
                <a:ext uri="{FF2B5EF4-FFF2-40B4-BE49-F238E27FC236}">
                  <a16:creationId xmlns:a16="http://schemas.microsoft.com/office/drawing/2014/main" id="{6C46A277-4479-442C-968F-2CB031F05FE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5059" name="Rectangle 6">
            <a:extLst>
              <a:ext uri="{FF2B5EF4-FFF2-40B4-BE49-F238E27FC236}">
                <a16:creationId xmlns:a16="http://schemas.microsoft.com/office/drawing/2014/main" id="{B34FD619-292D-46C9-AAC3-175F6789DC95}"/>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5822DD01-EAF3-4775-924B-F65CE29BADEF}"/>
              </a:ext>
            </a:extLst>
          </p:cNvPr>
          <p:cNvSpPr txBox="1">
            <a:spLocks noChangeArrowheads="1"/>
          </p:cNvSpPr>
          <p:nvPr/>
        </p:nvSpPr>
        <p:spPr bwMode="auto">
          <a:xfrm>
            <a:off x="457200" y="1066800"/>
            <a:ext cx="82296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45061" name="Text Box 8">
            <a:extLst>
              <a:ext uri="{FF2B5EF4-FFF2-40B4-BE49-F238E27FC236}">
                <a16:creationId xmlns:a16="http://schemas.microsoft.com/office/drawing/2014/main" id="{8B3ACB7D-E24C-4BE4-9315-835302D535B4}"/>
              </a:ext>
            </a:extLst>
          </p:cNvPr>
          <p:cNvSpPr txBox="1">
            <a:spLocks noChangeArrowheads="1"/>
          </p:cNvSpPr>
          <p:nvPr/>
        </p:nvSpPr>
        <p:spPr bwMode="auto">
          <a:xfrm>
            <a:off x="685800" y="3467001"/>
            <a:ext cx="46482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The top five film franchises in movie history are Marvel Cinematic Universe, Star Wars, Wizarding World (Harry Potter), Spider-Man, James Bond</a:t>
            </a:r>
          </a:p>
        </p:txBody>
      </p:sp>
      <p:pic>
        <p:nvPicPr>
          <p:cNvPr id="45062" name="Picture 10" descr="I:\temp\5.jpg">
            <a:extLst>
              <a:ext uri="{FF2B5EF4-FFF2-40B4-BE49-F238E27FC236}">
                <a16:creationId xmlns:a16="http://schemas.microsoft.com/office/drawing/2014/main" id="{A9D3F51F-E7A8-4DFE-BAD2-AEC623F09C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3352800"/>
            <a:ext cx="2422525" cy="242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Line 2">
            <a:extLst>
              <a:ext uri="{FF2B5EF4-FFF2-40B4-BE49-F238E27FC236}">
                <a16:creationId xmlns:a16="http://schemas.microsoft.com/office/drawing/2014/main" id="{3E660FAF-B468-407A-8538-E6ABF5BC103D}"/>
              </a:ext>
            </a:extLst>
          </p:cNvPr>
          <p:cNvSpPr>
            <a:spLocks noChangeShapeType="1"/>
          </p:cNvSpPr>
          <p:nvPr/>
        </p:nvSpPr>
        <p:spPr bwMode="auto">
          <a:xfrm>
            <a:off x="304800" y="617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27" name="Rectangle 3">
            <a:extLst>
              <a:ext uri="{FF2B5EF4-FFF2-40B4-BE49-F238E27FC236}">
                <a16:creationId xmlns:a16="http://schemas.microsoft.com/office/drawing/2014/main" id="{6710CE47-6BF7-4186-BB6F-0760DCEC04E3}"/>
              </a:ext>
            </a:extLst>
          </p:cNvPr>
          <p:cNvSpPr>
            <a:spLocks noChangeArrowheads="1"/>
          </p:cNvSpPr>
          <p:nvPr/>
        </p:nvSpPr>
        <p:spPr bwMode="auto">
          <a:xfrm>
            <a:off x="457200" y="2743200"/>
            <a:ext cx="81534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66"/>
                </a:solidFill>
                <a:latin typeface="Verdana" panose="020B0604030504040204" pitchFamily="34" charset="0"/>
              </a:rPr>
              <a:t>Product placement</a:t>
            </a:r>
            <a:r>
              <a:rPr lang="en-US" altLang="en-US" sz="3200" b="1">
                <a:latin typeface="Verdana" panose="020B0604030504040204" pitchFamily="34" charset="0"/>
              </a:rPr>
              <a:t> </a:t>
            </a:r>
            <a:r>
              <a:rPr lang="en-US" altLang="en-US" sz="3200">
                <a:latin typeface="Verdana" panose="020B0604030504040204" pitchFamily="34" charset="0"/>
              </a:rPr>
              <a:t>is an advertising approach in which commercial products and services are used within the context of certain media where the presence of a particular brand is the result of an economic exchange.</a:t>
            </a:r>
          </a:p>
        </p:txBody>
      </p:sp>
      <p:sp>
        <p:nvSpPr>
          <p:cNvPr id="180228" name="Line 4">
            <a:extLst>
              <a:ext uri="{FF2B5EF4-FFF2-40B4-BE49-F238E27FC236}">
                <a16:creationId xmlns:a16="http://schemas.microsoft.com/office/drawing/2014/main" id="{C64FC4ED-C698-4FCB-9895-0B4DECE7BBB8}"/>
              </a:ext>
            </a:extLst>
          </p:cNvPr>
          <p:cNvSpPr>
            <a:spLocks noChangeShapeType="1"/>
          </p:cNvSpPr>
          <p:nvPr/>
        </p:nvSpPr>
        <p:spPr bwMode="auto">
          <a:xfrm>
            <a:off x="2286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29" name="Line 5">
            <a:extLst>
              <a:ext uri="{FF2B5EF4-FFF2-40B4-BE49-F238E27FC236}">
                <a16:creationId xmlns:a16="http://schemas.microsoft.com/office/drawing/2014/main" id="{0CD43B0E-847D-4F55-A342-DB5A013D969E}"/>
              </a:ext>
            </a:extLst>
          </p:cNvPr>
          <p:cNvSpPr>
            <a:spLocks noChangeShapeType="1"/>
          </p:cNvSpPr>
          <p:nvPr/>
        </p:nvSpPr>
        <p:spPr bwMode="auto">
          <a:xfrm>
            <a:off x="304800" y="624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30" name="Line 6">
            <a:extLst>
              <a:ext uri="{FF2B5EF4-FFF2-40B4-BE49-F238E27FC236}">
                <a16:creationId xmlns:a16="http://schemas.microsoft.com/office/drawing/2014/main" id="{D5D2C202-F8B8-42D6-AA43-63CA6EAC0084}"/>
              </a:ext>
            </a:extLst>
          </p:cNvPr>
          <p:cNvSpPr>
            <a:spLocks noChangeShapeType="1"/>
          </p:cNvSpPr>
          <p:nvPr/>
        </p:nvSpPr>
        <p:spPr bwMode="auto">
          <a:xfrm>
            <a:off x="2286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10" name="Text Box 7">
            <a:extLst>
              <a:ext uri="{FF2B5EF4-FFF2-40B4-BE49-F238E27FC236}">
                <a16:creationId xmlns:a16="http://schemas.microsoft.com/office/drawing/2014/main" id="{EB065DD8-CB08-4496-807B-E37DF7A5028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7111" name="Group 8">
            <a:extLst>
              <a:ext uri="{FF2B5EF4-FFF2-40B4-BE49-F238E27FC236}">
                <a16:creationId xmlns:a16="http://schemas.microsoft.com/office/drawing/2014/main" id="{60CCA11C-03C2-477B-AA68-4317DD4F6E1A}"/>
              </a:ext>
            </a:extLst>
          </p:cNvPr>
          <p:cNvGrpSpPr>
            <a:grpSpLocks/>
          </p:cNvGrpSpPr>
          <p:nvPr/>
        </p:nvGrpSpPr>
        <p:grpSpPr bwMode="auto">
          <a:xfrm>
            <a:off x="0" y="0"/>
            <a:ext cx="9144000" cy="976313"/>
            <a:chOff x="0" y="0"/>
            <a:chExt cx="5760" cy="615"/>
          </a:xfrm>
        </p:grpSpPr>
        <p:sp>
          <p:nvSpPr>
            <p:cNvPr id="47113" name="Text Box 9">
              <a:extLst>
                <a:ext uri="{FF2B5EF4-FFF2-40B4-BE49-F238E27FC236}">
                  <a16:creationId xmlns:a16="http://schemas.microsoft.com/office/drawing/2014/main" id="{B58B50EE-9A45-464B-8FB7-9D058237289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47114" name="Text Box 10">
              <a:extLst>
                <a:ext uri="{FF2B5EF4-FFF2-40B4-BE49-F238E27FC236}">
                  <a16:creationId xmlns:a16="http://schemas.microsoft.com/office/drawing/2014/main" id="{9E2EE3F8-DBC7-4F76-A879-6DE507F28C0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7112" name="Rectangle 11">
            <a:extLst>
              <a:ext uri="{FF2B5EF4-FFF2-40B4-BE49-F238E27FC236}">
                <a16:creationId xmlns:a16="http://schemas.microsoft.com/office/drawing/2014/main" id="{6F2531BD-796F-4FAF-A57E-18B2150C1BAA}"/>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a:t>
            </a:r>
            <a:br>
              <a:rPr lang="en-US" altLang="en-US" sz="3200">
                <a:solidFill>
                  <a:schemeClr val="tx2"/>
                </a:solidFill>
                <a:latin typeface="Verdana" panose="020B0604030504040204" pitchFamily="34" charset="0"/>
              </a:rPr>
            </a:br>
            <a:r>
              <a:rPr lang="en-US" altLang="en-US" sz="3200">
                <a:solidFill>
                  <a:schemeClr val="tx2"/>
                </a:solidFill>
                <a:latin typeface="Verdana" panose="020B0604030504040204" pitchFamily="34" charset="0"/>
              </a:rPr>
              <a:t>Financial Structure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80230"/>
                                        </p:tgtEl>
                                        <p:attrNameLst>
                                          <p:attrName>style.visibility</p:attrName>
                                        </p:attrNameLst>
                                      </p:cBhvr>
                                      <p:to>
                                        <p:strVal val="visible"/>
                                      </p:to>
                                    </p:set>
                                    <p:animEffect transition="in" filter="dissolve">
                                      <p:cBhvr>
                                        <p:cTn id="7" dur="1000"/>
                                        <p:tgtEl>
                                          <p:spTgt spid="180230"/>
                                        </p:tgtEl>
                                      </p:cBhvr>
                                    </p:animEffect>
                                  </p:childTnLst>
                                </p:cTn>
                              </p:par>
                              <p:par>
                                <p:cTn id="8" presetID="9" presetClass="entr" presetSubtype="0" fill="hold" nodeType="withEffect">
                                  <p:stCondLst>
                                    <p:cond delay="0"/>
                                  </p:stCondLst>
                                  <p:childTnLst>
                                    <p:set>
                                      <p:cBhvr>
                                        <p:cTn id="9" dur="1" fill="hold">
                                          <p:stCondLst>
                                            <p:cond delay="0"/>
                                          </p:stCondLst>
                                        </p:cTn>
                                        <p:tgtEl>
                                          <p:spTgt spid="180228"/>
                                        </p:tgtEl>
                                        <p:attrNameLst>
                                          <p:attrName>style.visibility</p:attrName>
                                        </p:attrNameLst>
                                      </p:cBhvr>
                                      <p:to>
                                        <p:strVal val="visible"/>
                                      </p:to>
                                    </p:set>
                                    <p:animEffect transition="in" filter="dissolve">
                                      <p:cBhvr>
                                        <p:cTn id="10" dur="1000"/>
                                        <p:tgtEl>
                                          <p:spTgt spid="180228"/>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80227"/>
                                        </p:tgtEl>
                                        <p:attrNameLst>
                                          <p:attrName>style.visibility</p:attrName>
                                        </p:attrNameLst>
                                      </p:cBhvr>
                                      <p:to>
                                        <p:strVal val="visible"/>
                                      </p:to>
                                    </p:set>
                                    <p:animEffect transition="in" filter="dissolve">
                                      <p:cBhvr>
                                        <p:cTn id="13" dur="1000"/>
                                        <p:tgtEl>
                                          <p:spTgt spid="180227"/>
                                        </p:tgtEl>
                                      </p:cBhvr>
                                    </p:animEffect>
                                  </p:childTnLst>
                                </p:cTn>
                              </p:par>
                              <p:par>
                                <p:cTn id="14" presetID="9" presetClass="entr" presetSubtype="0" fill="hold" nodeType="withEffect">
                                  <p:stCondLst>
                                    <p:cond delay="0"/>
                                  </p:stCondLst>
                                  <p:childTnLst>
                                    <p:set>
                                      <p:cBhvr>
                                        <p:cTn id="15" dur="1" fill="hold">
                                          <p:stCondLst>
                                            <p:cond delay="0"/>
                                          </p:stCondLst>
                                        </p:cTn>
                                        <p:tgtEl>
                                          <p:spTgt spid="180226"/>
                                        </p:tgtEl>
                                        <p:attrNameLst>
                                          <p:attrName>style.visibility</p:attrName>
                                        </p:attrNameLst>
                                      </p:cBhvr>
                                      <p:to>
                                        <p:strVal val="visible"/>
                                      </p:to>
                                    </p:set>
                                    <p:animEffect transition="in" filter="dissolve">
                                      <p:cBhvr>
                                        <p:cTn id="16" dur="1000"/>
                                        <p:tgtEl>
                                          <p:spTgt spid="180226"/>
                                        </p:tgtEl>
                                      </p:cBhvr>
                                    </p:animEffect>
                                  </p:childTnLst>
                                </p:cTn>
                              </p:par>
                              <p:par>
                                <p:cTn id="17" presetID="9" presetClass="entr" presetSubtype="0" fill="hold" nodeType="withEffect">
                                  <p:stCondLst>
                                    <p:cond delay="0"/>
                                  </p:stCondLst>
                                  <p:childTnLst>
                                    <p:set>
                                      <p:cBhvr>
                                        <p:cTn id="18" dur="1" fill="hold">
                                          <p:stCondLst>
                                            <p:cond delay="0"/>
                                          </p:stCondLst>
                                        </p:cTn>
                                        <p:tgtEl>
                                          <p:spTgt spid="180229"/>
                                        </p:tgtEl>
                                        <p:attrNameLst>
                                          <p:attrName>style.visibility</p:attrName>
                                        </p:attrNameLst>
                                      </p:cBhvr>
                                      <p:to>
                                        <p:strVal val="visible"/>
                                      </p:to>
                                    </p:set>
                                    <p:animEffect transition="in" filter="dissolve">
                                      <p:cBhvr>
                                        <p:cTn id="19" dur="1000"/>
                                        <p:tgtEl>
                                          <p:spTgt spid="180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ext Box 2">
            <a:extLst>
              <a:ext uri="{FF2B5EF4-FFF2-40B4-BE49-F238E27FC236}">
                <a16:creationId xmlns:a16="http://schemas.microsoft.com/office/drawing/2014/main" id="{A7D40952-EC3F-4D68-968F-BBDCAF0D759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49154" name="Group 3">
            <a:extLst>
              <a:ext uri="{FF2B5EF4-FFF2-40B4-BE49-F238E27FC236}">
                <a16:creationId xmlns:a16="http://schemas.microsoft.com/office/drawing/2014/main" id="{B88D0F56-6DB7-45B0-838D-6F13313F9415}"/>
              </a:ext>
            </a:extLst>
          </p:cNvPr>
          <p:cNvGrpSpPr>
            <a:grpSpLocks/>
          </p:cNvGrpSpPr>
          <p:nvPr/>
        </p:nvGrpSpPr>
        <p:grpSpPr bwMode="auto">
          <a:xfrm>
            <a:off x="0" y="0"/>
            <a:ext cx="9144000" cy="976313"/>
            <a:chOff x="0" y="0"/>
            <a:chExt cx="5760" cy="615"/>
          </a:xfrm>
        </p:grpSpPr>
        <p:sp>
          <p:nvSpPr>
            <p:cNvPr id="49159" name="Text Box 4">
              <a:extLst>
                <a:ext uri="{FF2B5EF4-FFF2-40B4-BE49-F238E27FC236}">
                  <a16:creationId xmlns:a16="http://schemas.microsoft.com/office/drawing/2014/main" id="{98C8638C-2D33-498A-BA9D-414575911F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49160" name="Text Box 5">
              <a:extLst>
                <a:ext uri="{FF2B5EF4-FFF2-40B4-BE49-F238E27FC236}">
                  <a16:creationId xmlns:a16="http://schemas.microsoft.com/office/drawing/2014/main" id="{328C48D6-A704-4274-86C5-0C88043698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49155" name="Rectangle 6">
            <a:extLst>
              <a:ext uri="{FF2B5EF4-FFF2-40B4-BE49-F238E27FC236}">
                <a16:creationId xmlns:a16="http://schemas.microsoft.com/office/drawing/2014/main" id="{AD880471-B4E7-4CFF-A800-40A61339212A}"/>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14A69AA6-0EBD-4C5D-8D44-A8C52B6370D0}"/>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buFont typeface="Wingdings" charset="2"/>
              <a:buNone/>
              <a:defRPr/>
            </a:pPr>
            <a:r>
              <a:rPr lang="en-US" sz="2800">
                <a:latin typeface="Verdana" charset="0"/>
                <a:ea typeface="ＭＳ Ｐゴシック" charset="-128"/>
              </a:rPr>
              <a:t> Product Placement</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A9A6B629-C14F-402F-89F5-2B77B3A9E463}"/>
              </a:ext>
            </a:extLst>
          </p:cNvPr>
          <p:cNvSpPr>
            <a:spLocks noChangeArrowheads="1"/>
          </p:cNvSpPr>
          <p:nvPr/>
        </p:nvSpPr>
        <p:spPr bwMode="auto">
          <a:xfrm>
            <a:off x="762000" y="3416300"/>
            <a:ext cx="7848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cs typeface="Arial" panose="020B0604020202020204" pitchFamily="34" charset="0"/>
              </a:rPr>
              <a:t>Product placement can be present in a number of media outlets (a) Theatre, film, television, music, video games and books. Product placement is one of the fastest growing advertising mediums in the entertainment industry.</a:t>
            </a:r>
          </a:p>
        </p:txBody>
      </p:sp>
      <p:sp>
        <p:nvSpPr>
          <p:cNvPr id="182282" name="Line 10">
            <a:extLst>
              <a:ext uri="{FF2B5EF4-FFF2-40B4-BE49-F238E27FC236}">
                <a16:creationId xmlns:a16="http://schemas.microsoft.com/office/drawing/2014/main" id="{BC9BB0EB-68B7-49F9-830D-EAF4478ED230}"/>
              </a:ext>
            </a:extLst>
          </p:cNvPr>
          <p:cNvSpPr>
            <a:spLocks noChangeShapeType="1"/>
          </p:cNvSpPr>
          <p:nvPr/>
        </p:nvSpPr>
        <p:spPr bwMode="auto">
          <a:xfrm flipV="1">
            <a:off x="838200" y="6096000"/>
            <a:ext cx="76962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82282"/>
                                        </p:tgtEl>
                                        <p:attrNameLst>
                                          <p:attrName>style.visibility</p:attrName>
                                        </p:attrNameLst>
                                      </p:cBhvr>
                                      <p:to>
                                        <p:strVal val="visible"/>
                                      </p:to>
                                    </p:set>
                                    <p:anim calcmode="lin" valueType="num">
                                      <p:cBhvr additive="base">
                                        <p:cTn id="7" dur="1000" fill="hold"/>
                                        <p:tgtEl>
                                          <p:spTgt spid="182282"/>
                                        </p:tgtEl>
                                        <p:attrNameLst>
                                          <p:attrName>ppt_x</p:attrName>
                                        </p:attrNameLst>
                                      </p:cBhvr>
                                      <p:tavLst>
                                        <p:tav tm="0">
                                          <p:val>
                                            <p:strVal val="0-#ppt_w/2"/>
                                          </p:val>
                                        </p:tav>
                                        <p:tav tm="100000">
                                          <p:val>
                                            <p:strVal val="#ppt_x"/>
                                          </p:val>
                                        </p:tav>
                                      </p:tavLst>
                                    </p:anim>
                                    <p:anim calcmode="lin" valueType="num">
                                      <p:cBhvr additive="base">
                                        <p:cTn id="8" dur="1000" fill="hold"/>
                                        <p:tgtEl>
                                          <p:spTgt spid="182282"/>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0"/>
                                  </p:stCondLst>
                                  <p:childTnLst>
                                    <p:set>
                                      <p:cBhvr>
                                        <p:cTn id="10" dur="1" fill="hold">
                                          <p:stCondLst>
                                            <p:cond delay="0"/>
                                          </p:stCondLst>
                                        </p:cTn>
                                        <p:tgtEl>
                                          <p:spTgt spid="182281"/>
                                        </p:tgtEl>
                                        <p:attrNameLst>
                                          <p:attrName>style.visibility</p:attrName>
                                        </p:attrNameLst>
                                      </p:cBhvr>
                                      <p:to>
                                        <p:strVal val="visible"/>
                                      </p:to>
                                    </p:set>
                                    <p:animEffect transition="in" filter="checkerboard(across)">
                                      <p:cBhvr>
                                        <p:cTn id="11"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EE00E956-8F1E-43F8-A543-8BD4B704440D}"/>
              </a:ext>
            </a:extLst>
          </p:cNvPr>
          <p:cNvGrpSpPr>
            <a:grpSpLocks/>
          </p:cNvGrpSpPr>
          <p:nvPr/>
        </p:nvGrpSpPr>
        <p:grpSpPr bwMode="auto">
          <a:xfrm>
            <a:off x="0" y="0"/>
            <a:ext cx="9144000" cy="976313"/>
            <a:chOff x="0" y="0"/>
            <a:chExt cx="5760" cy="615"/>
          </a:xfrm>
        </p:grpSpPr>
        <p:sp>
          <p:nvSpPr>
            <p:cNvPr id="51211" name="Text Box 3">
              <a:extLst>
                <a:ext uri="{FF2B5EF4-FFF2-40B4-BE49-F238E27FC236}">
                  <a16:creationId xmlns:a16="http://schemas.microsoft.com/office/drawing/2014/main" id="{ECC70CE6-FA06-496B-946F-064C5630B88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51212" name="Text Box 4">
              <a:extLst>
                <a:ext uri="{FF2B5EF4-FFF2-40B4-BE49-F238E27FC236}">
                  <a16:creationId xmlns:a16="http://schemas.microsoft.com/office/drawing/2014/main" id="{0C03FC1D-D2B2-44C6-AE0B-5677CEACE08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1202" name="Rectangle 5">
            <a:extLst>
              <a:ext uri="{FF2B5EF4-FFF2-40B4-BE49-F238E27FC236}">
                <a16:creationId xmlns:a16="http://schemas.microsoft.com/office/drawing/2014/main" id="{5AA03C3B-B1C5-4D9E-8999-8E631337435E}"/>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87398" name="Rectangle 6">
            <a:extLst>
              <a:ext uri="{FF2B5EF4-FFF2-40B4-BE49-F238E27FC236}">
                <a16:creationId xmlns:a16="http://schemas.microsoft.com/office/drawing/2014/main" id="{862F0B71-C31D-4F90-A8F1-E47C2329C372}"/>
              </a:ext>
            </a:extLst>
          </p:cNvPr>
          <p:cNvSpPr>
            <a:spLocks noChangeArrowheads="1"/>
          </p:cNvSpPr>
          <p:nvPr/>
        </p:nvSpPr>
        <p:spPr bwMode="auto">
          <a:xfrm>
            <a:off x="457200" y="2286000"/>
            <a:ext cx="81534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rgbClr val="000099"/>
                </a:solidFill>
                <a:latin typeface="Verdana" panose="020B0604030504040204" pitchFamily="34" charset="0"/>
              </a:rPr>
              <a:t>Product placement is one of the fastest growing advertising mediums in the entertainment industry</a:t>
            </a:r>
          </a:p>
        </p:txBody>
      </p:sp>
      <p:sp>
        <p:nvSpPr>
          <p:cNvPr id="51204" name="Text Box 7">
            <a:extLst>
              <a:ext uri="{FF2B5EF4-FFF2-40B4-BE49-F238E27FC236}">
                <a16:creationId xmlns:a16="http://schemas.microsoft.com/office/drawing/2014/main" id="{530C0C92-FA30-4B9C-A912-446087E586E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1205" name="Line 8">
            <a:extLst>
              <a:ext uri="{FF2B5EF4-FFF2-40B4-BE49-F238E27FC236}">
                <a16:creationId xmlns:a16="http://schemas.microsoft.com/office/drawing/2014/main" id="{C6E24E71-F03C-4636-BED9-D7E62A55FBD5}"/>
              </a:ext>
            </a:extLst>
          </p:cNvPr>
          <p:cNvSpPr>
            <a:spLocks noChangeShapeType="1"/>
          </p:cNvSpPr>
          <p:nvPr/>
        </p:nvSpPr>
        <p:spPr bwMode="auto">
          <a:xfrm>
            <a:off x="228600" y="22098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206" name="Line 9">
            <a:extLst>
              <a:ext uri="{FF2B5EF4-FFF2-40B4-BE49-F238E27FC236}">
                <a16:creationId xmlns:a16="http://schemas.microsoft.com/office/drawing/2014/main" id="{9E7B590C-A5FE-4DE8-8053-40EC4EE60166}"/>
              </a:ext>
            </a:extLst>
          </p:cNvPr>
          <p:cNvSpPr>
            <a:spLocks noChangeShapeType="1"/>
          </p:cNvSpPr>
          <p:nvPr/>
        </p:nvSpPr>
        <p:spPr bwMode="auto">
          <a:xfrm>
            <a:off x="228600" y="39624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1207" name="Picture 15" descr="I:\temp\amer.jpg">
            <a:extLst>
              <a:ext uri="{FF2B5EF4-FFF2-40B4-BE49-F238E27FC236}">
                <a16:creationId xmlns:a16="http://schemas.microsoft.com/office/drawing/2014/main" id="{AD729113-C8DB-4C0B-B7B0-1C0297A9C8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4114800"/>
            <a:ext cx="3733800" cy="209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412" name="Oval 20">
            <a:extLst>
              <a:ext uri="{FF2B5EF4-FFF2-40B4-BE49-F238E27FC236}">
                <a16:creationId xmlns:a16="http://schemas.microsoft.com/office/drawing/2014/main" id="{669B753F-1AF2-4A8D-9FEF-5163304E8F25}"/>
              </a:ext>
            </a:extLst>
          </p:cNvPr>
          <p:cNvSpPr>
            <a:spLocks noChangeArrowheads="1"/>
          </p:cNvSpPr>
          <p:nvPr/>
        </p:nvSpPr>
        <p:spPr bwMode="auto">
          <a:xfrm>
            <a:off x="2286000" y="5410200"/>
            <a:ext cx="838200" cy="6858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 name="Oval 20">
            <a:extLst>
              <a:ext uri="{FF2B5EF4-FFF2-40B4-BE49-F238E27FC236}">
                <a16:creationId xmlns:a16="http://schemas.microsoft.com/office/drawing/2014/main" id="{4DEB6DB6-6ADC-43DE-8E05-BC04B0C556C5}"/>
              </a:ext>
            </a:extLst>
          </p:cNvPr>
          <p:cNvSpPr>
            <a:spLocks noChangeArrowheads="1"/>
          </p:cNvSpPr>
          <p:nvPr/>
        </p:nvSpPr>
        <p:spPr bwMode="auto">
          <a:xfrm>
            <a:off x="4038600" y="5410200"/>
            <a:ext cx="914400" cy="6858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 name="Oval 20">
            <a:extLst>
              <a:ext uri="{FF2B5EF4-FFF2-40B4-BE49-F238E27FC236}">
                <a16:creationId xmlns:a16="http://schemas.microsoft.com/office/drawing/2014/main" id="{883746E9-3E6E-4A48-AE7E-5FB3097CF4EF}"/>
              </a:ext>
            </a:extLst>
          </p:cNvPr>
          <p:cNvSpPr>
            <a:spLocks noChangeArrowheads="1"/>
          </p:cNvSpPr>
          <p:nvPr/>
        </p:nvSpPr>
        <p:spPr bwMode="auto">
          <a:xfrm>
            <a:off x="5257800" y="5334000"/>
            <a:ext cx="914400" cy="7620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7398"/>
                                        </p:tgtEl>
                                        <p:attrNameLst>
                                          <p:attrName>style.visibility</p:attrName>
                                        </p:attrNameLst>
                                      </p:cBhvr>
                                      <p:to>
                                        <p:strVal val="visible"/>
                                      </p:to>
                                    </p:set>
                                    <p:anim calcmode="lin" valueType="num">
                                      <p:cBhvr additive="base">
                                        <p:cTn id="7" dur="500" fill="hold"/>
                                        <p:tgtEl>
                                          <p:spTgt spid="187398"/>
                                        </p:tgtEl>
                                        <p:attrNameLst>
                                          <p:attrName>ppt_x</p:attrName>
                                        </p:attrNameLst>
                                      </p:cBhvr>
                                      <p:tavLst>
                                        <p:tav tm="0">
                                          <p:val>
                                            <p:strVal val="0-#ppt_w/2"/>
                                          </p:val>
                                        </p:tav>
                                        <p:tav tm="100000">
                                          <p:val>
                                            <p:strVal val="#ppt_x"/>
                                          </p:val>
                                        </p:tav>
                                      </p:tavLst>
                                    </p:anim>
                                    <p:anim calcmode="lin" valueType="num">
                                      <p:cBhvr additive="base">
                                        <p:cTn id="8" dur="500" fill="hold"/>
                                        <p:tgtEl>
                                          <p:spTgt spid="18739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187412"/>
                                        </p:tgtEl>
                                        <p:attrNameLst>
                                          <p:attrName>style.visibility</p:attrName>
                                        </p:attrNameLst>
                                      </p:cBhvr>
                                      <p:to>
                                        <p:strVal val="visible"/>
                                      </p:to>
                                    </p:set>
                                  </p:childTnLst>
                                </p:cTn>
                              </p:par>
                            </p:childTnLst>
                          </p:cTn>
                        </p:par>
                        <p:par>
                          <p:cTn id="12" fill="hold" nodeType="afterGroup">
                            <p:stCondLst>
                              <p:cond delay="1000"/>
                            </p:stCondLst>
                            <p:childTnLst>
                              <p:par>
                                <p:cTn id="13" presetID="1" presetClass="entr" presetSubtype="0" fill="hold" grpId="0" nodeType="after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par>
                          <p:cTn id="15" fill="hold" nodeType="afterGroup">
                            <p:stCondLst>
                              <p:cond delay="1500"/>
                            </p:stCondLst>
                            <p:childTnLst>
                              <p:par>
                                <p:cTn id="16" presetID="1" presetClass="entr" presetSubtype="0" fill="hold" grpId="0" nodeType="afterEffect">
                                  <p:stCondLst>
                                    <p:cond delay="0"/>
                                  </p:stCondLst>
                                  <p:childTnLst>
                                    <p:set>
                                      <p:cBhvr>
                                        <p:cTn id="17"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8" grpId="0" autoUpdateAnimBg="0"/>
      <p:bldP spid="187412" grpId="0" animBg="1" autoUpdateAnimBg="0"/>
      <p:bldP spid="2" grpId="0" animBg="1" autoUpdateAnimBg="0"/>
      <p:bldP spid="3"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2">
            <a:extLst>
              <a:ext uri="{FF2B5EF4-FFF2-40B4-BE49-F238E27FC236}">
                <a16:creationId xmlns:a16="http://schemas.microsoft.com/office/drawing/2014/main" id="{E6E9BF3F-B1DB-4C7F-9125-5D902F45077E}"/>
              </a:ext>
            </a:extLst>
          </p:cNvPr>
          <p:cNvGrpSpPr>
            <a:grpSpLocks/>
          </p:cNvGrpSpPr>
          <p:nvPr/>
        </p:nvGrpSpPr>
        <p:grpSpPr bwMode="auto">
          <a:xfrm>
            <a:off x="0" y="0"/>
            <a:ext cx="9144000" cy="976313"/>
            <a:chOff x="0" y="0"/>
            <a:chExt cx="5760" cy="615"/>
          </a:xfrm>
        </p:grpSpPr>
        <p:sp>
          <p:nvSpPr>
            <p:cNvPr id="53257" name="Text Box 3">
              <a:extLst>
                <a:ext uri="{FF2B5EF4-FFF2-40B4-BE49-F238E27FC236}">
                  <a16:creationId xmlns:a16="http://schemas.microsoft.com/office/drawing/2014/main" id="{FAC15ADC-497B-4068-934B-170E76BB37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53258" name="Text Box 4">
              <a:extLst>
                <a:ext uri="{FF2B5EF4-FFF2-40B4-BE49-F238E27FC236}">
                  <a16:creationId xmlns:a16="http://schemas.microsoft.com/office/drawing/2014/main" id="{AF0E3D72-E279-473E-90F9-ECC96A5407E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3250" name="Rectangle 5">
            <a:extLst>
              <a:ext uri="{FF2B5EF4-FFF2-40B4-BE49-F238E27FC236}">
                <a16:creationId xmlns:a16="http://schemas.microsoft.com/office/drawing/2014/main" id="{10096A5E-7C0E-4949-B969-C4F44C2F586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91494" name="Rectangle 6">
            <a:extLst>
              <a:ext uri="{FF2B5EF4-FFF2-40B4-BE49-F238E27FC236}">
                <a16:creationId xmlns:a16="http://schemas.microsoft.com/office/drawing/2014/main" id="{0876D0A8-DA4F-4C4E-B0C1-6795B15027FE}"/>
              </a:ext>
            </a:extLst>
          </p:cNvPr>
          <p:cNvSpPr>
            <a:spLocks noChangeArrowheads="1"/>
          </p:cNvSpPr>
          <p:nvPr/>
        </p:nvSpPr>
        <p:spPr bwMode="auto">
          <a:xfrm>
            <a:off x="304801" y="2356385"/>
            <a:ext cx="4114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000099"/>
                </a:solidFill>
              </a:rPr>
              <a:t>According to </a:t>
            </a:r>
            <a:r>
              <a:rPr lang="en-US" altLang="en-US" dirty="0" err="1">
                <a:solidFill>
                  <a:srgbClr val="000099"/>
                </a:solidFill>
              </a:rPr>
              <a:t>PQMedia</a:t>
            </a:r>
            <a:r>
              <a:rPr lang="en-US" altLang="en-US" dirty="0">
                <a:solidFill>
                  <a:srgbClr val="000099"/>
                </a:solidFill>
              </a:rPr>
              <a:t>, the U.S. product placement market grew by 14.5% last year but revenues are expected to fall 0.4% in 2020, thanks to coronavirus-related economic chaos — snapping a growth streak that dates to the Great Recession in 2009 </a:t>
            </a:r>
          </a:p>
        </p:txBody>
      </p:sp>
      <p:sp>
        <p:nvSpPr>
          <p:cNvPr id="53252" name="Text Box 7">
            <a:extLst>
              <a:ext uri="{FF2B5EF4-FFF2-40B4-BE49-F238E27FC236}">
                <a16:creationId xmlns:a16="http://schemas.microsoft.com/office/drawing/2014/main" id="{7D714326-F404-48FA-B599-27CE161F59E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3253" name="Line 8">
            <a:extLst>
              <a:ext uri="{FF2B5EF4-FFF2-40B4-BE49-F238E27FC236}">
                <a16:creationId xmlns:a16="http://schemas.microsoft.com/office/drawing/2014/main" id="{EEBF545A-2653-4B81-952C-54748B3A7F60}"/>
              </a:ext>
            </a:extLst>
          </p:cNvPr>
          <p:cNvSpPr>
            <a:spLocks noChangeShapeType="1"/>
          </p:cNvSpPr>
          <p:nvPr/>
        </p:nvSpPr>
        <p:spPr bwMode="auto">
          <a:xfrm>
            <a:off x="4572000" y="2286000"/>
            <a:ext cx="0" cy="3886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1499" name="Rectangle 11">
            <a:extLst>
              <a:ext uri="{FF2B5EF4-FFF2-40B4-BE49-F238E27FC236}">
                <a16:creationId xmlns:a16="http://schemas.microsoft.com/office/drawing/2014/main" id="{66608610-B1EF-450D-9AB3-2DED260CA747}"/>
              </a:ext>
            </a:extLst>
          </p:cNvPr>
          <p:cNvSpPr>
            <a:spLocks noChangeArrowheads="1"/>
          </p:cNvSpPr>
          <p:nvPr/>
        </p:nvSpPr>
        <p:spPr bwMode="auto">
          <a:xfrm>
            <a:off x="4876800" y="5943600"/>
            <a:ext cx="4038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a:latin typeface="Verdana" panose="020B0604030504040204" pitchFamily="34" charset="0"/>
              </a:rPr>
              <a:t>Burger King in a video game</a:t>
            </a:r>
          </a:p>
        </p:txBody>
      </p:sp>
      <p:pic>
        <p:nvPicPr>
          <p:cNvPr id="191505" name="Picture 17">
            <a:extLst>
              <a:ext uri="{FF2B5EF4-FFF2-40B4-BE49-F238E27FC236}">
                <a16:creationId xmlns:a16="http://schemas.microsoft.com/office/drawing/2014/main" id="{03A9CC27-7043-43FA-A7CE-6BA910D620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7800" y="2438400"/>
            <a:ext cx="320040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1506" name="Oval 18">
            <a:extLst>
              <a:ext uri="{FF2B5EF4-FFF2-40B4-BE49-F238E27FC236}">
                <a16:creationId xmlns:a16="http://schemas.microsoft.com/office/drawing/2014/main" id="{3F98236D-8A2C-4167-AEF9-26BCD872054A}"/>
              </a:ext>
            </a:extLst>
          </p:cNvPr>
          <p:cNvSpPr>
            <a:spLocks noChangeArrowheads="1"/>
          </p:cNvSpPr>
          <p:nvPr/>
        </p:nvSpPr>
        <p:spPr bwMode="auto">
          <a:xfrm>
            <a:off x="5257800" y="2209800"/>
            <a:ext cx="1752600" cy="1447800"/>
          </a:xfrm>
          <a:prstGeom prst="ellipse">
            <a:avLst/>
          </a:prstGeom>
          <a:noFill/>
          <a:ln w="698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1494"/>
                                        </p:tgtEl>
                                        <p:attrNameLst>
                                          <p:attrName>style.visibility</p:attrName>
                                        </p:attrNameLst>
                                      </p:cBhvr>
                                      <p:to>
                                        <p:strVal val="visible"/>
                                      </p:to>
                                    </p:set>
                                    <p:anim calcmode="lin" valueType="num">
                                      <p:cBhvr additive="base">
                                        <p:cTn id="7" dur="500" fill="hold"/>
                                        <p:tgtEl>
                                          <p:spTgt spid="191494"/>
                                        </p:tgtEl>
                                        <p:attrNameLst>
                                          <p:attrName>ppt_x</p:attrName>
                                        </p:attrNameLst>
                                      </p:cBhvr>
                                      <p:tavLst>
                                        <p:tav tm="0">
                                          <p:val>
                                            <p:strVal val="0-#ppt_w/2"/>
                                          </p:val>
                                        </p:tav>
                                        <p:tav tm="100000">
                                          <p:val>
                                            <p:strVal val="#ppt_x"/>
                                          </p:val>
                                        </p:tav>
                                      </p:tavLst>
                                    </p:anim>
                                    <p:anim calcmode="lin" valueType="num">
                                      <p:cBhvr additive="base">
                                        <p:cTn id="8" dur="500" fill="hold"/>
                                        <p:tgtEl>
                                          <p:spTgt spid="19149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191505"/>
                                        </p:tgtEl>
                                        <p:attrNameLst>
                                          <p:attrName>style.visibility</p:attrName>
                                        </p:attrNameLst>
                                      </p:cBhvr>
                                      <p:to>
                                        <p:strVal val="visible"/>
                                      </p:to>
                                    </p:set>
                                    <p:animEffect transition="in" filter="dissolve">
                                      <p:cBhvr>
                                        <p:cTn id="12" dur="500"/>
                                        <p:tgtEl>
                                          <p:spTgt spid="191505"/>
                                        </p:tgtEl>
                                      </p:cBhvr>
                                    </p:animEffect>
                                  </p:childTnLst>
                                </p:cTn>
                              </p:par>
                            </p:childTnLst>
                          </p:cTn>
                        </p:par>
                        <p:par>
                          <p:cTn id="13" fill="hold" nodeType="afterGroup">
                            <p:stCondLst>
                              <p:cond delay="1000"/>
                            </p:stCondLst>
                            <p:childTnLst>
                              <p:par>
                                <p:cTn id="14" presetID="9" presetClass="entr" presetSubtype="0" fill="hold" grpId="0" nodeType="afterEffect">
                                  <p:stCondLst>
                                    <p:cond delay="0"/>
                                  </p:stCondLst>
                                  <p:childTnLst>
                                    <p:set>
                                      <p:cBhvr>
                                        <p:cTn id="15" dur="1" fill="hold">
                                          <p:stCondLst>
                                            <p:cond delay="0"/>
                                          </p:stCondLst>
                                        </p:cTn>
                                        <p:tgtEl>
                                          <p:spTgt spid="191499"/>
                                        </p:tgtEl>
                                        <p:attrNameLst>
                                          <p:attrName>style.visibility</p:attrName>
                                        </p:attrNameLst>
                                      </p:cBhvr>
                                      <p:to>
                                        <p:strVal val="visible"/>
                                      </p:to>
                                    </p:set>
                                    <p:animEffect transition="in" filter="dissolve">
                                      <p:cBhvr>
                                        <p:cTn id="16" dur="500"/>
                                        <p:tgtEl>
                                          <p:spTgt spid="191499"/>
                                        </p:tgtEl>
                                      </p:cBhvr>
                                    </p:animEffect>
                                  </p:childTnLst>
                                </p:cTn>
                              </p:par>
                            </p:childTnLst>
                          </p:cTn>
                        </p:par>
                        <p:par>
                          <p:cTn id="17" fill="hold" nodeType="afterGroup">
                            <p:stCondLst>
                              <p:cond delay="1500"/>
                            </p:stCondLst>
                            <p:childTnLst>
                              <p:par>
                                <p:cTn id="18" presetID="21" presetClass="entr" presetSubtype="4" fill="hold" grpId="0" nodeType="afterEffect">
                                  <p:stCondLst>
                                    <p:cond delay="0"/>
                                  </p:stCondLst>
                                  <p:childTnLst>
                                    <p:set>
                                      <p:cBhvr>
                                        <p:cTn id="19" dur="1" fill="hold">
                                          <p:stCondLst>
                                            <p:cond delay="0"/>
                                          </p:stCondLst>
                                        </p:cTn>
                                        <p:tgtEl>
                                          <p:spTgt spid="191506"/>
                                        </p:tgtEl>
                                        <p:attrNameLst>
                                          <p:attrName>style.visibility</p:attrName>
                                        </p:attrNameLst>
                                      </p:cBhvr>
                                      <p:to>
                                        <p:strVal val="visible"/>
                                      </p:to>
                                    </p:set>
                                    <p:animEffect transition="in" filter="wheel(4)">
                                      <p:cBhvr>
                                        <p:cTn id="20" dur="1000"/>
                                        <p:tgtEl>
                                          <p:spTgt spid="19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4" grpId="0"/>
      <p:bldP spid="191499" grpId="0"/>
      <p:bldP spid="19150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75E2012A-2BC0-4C7C-AEE4-03CE3F2FFA13}"/>
              </a:ext>
            </a:extLst>
          </p:cNvPr>
          <p:cNvGrpSpPr>
            <a:grpSpLocks/>
          </p:cNvGrpSpPr>
          <p:nvPr/>
        </p:nvGrpSpPr>
        <p:grpSpPr bwMode="auto">
          <a:xfrm>
            <a:off x="0" y="0"/>
            <a:ext cx="9144000" cy="976313"/>
            <a:chOff x="0" y="0"/>
            <a:chExt cx="5760" cy="615"/>
          </a:xfrm>
        </p:grpSpPr>
        <p:sp>
          <p:nvSpPr>
            <p:cNvPr id="55301" name="Text Box 3">
              <a:extLst>
                <a:ext uri="{FF2B5EF4-FFF2-40B4-BE49-F238E27FC236}">
                  <a16:creationId xmlns:a16="http://schemas.microsoft.com/office/drawing/2014/main" id="{BB70DF7B-E9A6-498F-9C7F-7D3BBA5CBCF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55302" name="Text Box 4">
              <a:extLst>
                <a:ext uri="{FF2B5EF4-FFF2-40B4-BE49-F238E27FC236}">
                  <a16:creationId xmlns:a16="http://schemas.microsoft.com/office/drawing/2014/main" id="{822AD5EE-006D-4292-B78F-9034FDD90E2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5298" name="Rectangle 5">
            <a:extLst>
              <a:ext uri="{FF2B5EF4-FFF2-40B4-BE49-F238E27FC236}">
                <a16:creationId xmlns:a16="http://schemas.microsoft.com/office/drawing/2014/main" id="{E7806616-CAC8-4B7D-BDA8-D5C3186B8B3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91494" name="Rectangle 6">
            <a:extLst>
              <a:ext uri="{FF2B5EF4-FFF2-40B4-BE49-F238E27FC236}">
                <a16:creationId xmlns:a16="http://schemas.microsoft.com/office/drawing/2014/main" id="{0BFF0DA4-6F81-41DB-BE64-25893C49A379}"/>
              </a:ext>
            </a:extLst>
          </p:cNvPr>
          <p:cNvSpPr>
            <a:spLocks noChangeArrowheads="1"/>
          </p:cNvSpPr>
          <p:nvPr/>
        </p:nvSpPr>
        <p:spPr bwMode="auto">
          <a:xfrm>
            <a:off x="838200" y="2438400"/>
            <a:ext cx="7391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a:latin typeface="Verdana" panose="020B0604030504040204" pitchFamily="34" charset="0"/>
              </a:rPr>
              <a:t>While currently only 2% of U.S. ad budgets is spent on product placement, that is starting to change as dollars drift to digital entertainment from television (according to the </a:t>
            </a:r>
            <a:r>
              <a:rPr lang="en-US" altLang="en-US">
                <a:latin typeface="Verdana" panose="020B0604030504040204" pitchFamily="34" charset="0"/>
                <a:hlinkClick r:id="rId3"/>
              </a:rPr>
              <a:t>LA Times</a:t>
            </a:r>
            <a:r>
              <a:rPr lang="en-US" altLang="en-US">
                <a:latin typeface="Verdana" panose="020B0604030504040204" pitchFamily="34" charset="0"/>
              </a:rPr>
              <a:t>)</a:t>
            </a:r>
            <a:r>
              <a:rPr lang="en-US" altLang="en-US" sz="1800"/>
              <a:t> </a:t>
            </a:r>
          </a:p>
        </p:txBody>
      </p:sp>
      <p:sp>
        <p:nvSpPr>
          <p:cNvPr id="55300" name="Text Box 7">
            <a:extLst>
              <a:ext uri="{FF2B5EF4-FFF2-40B4-BE49-F238E27FC236}">
                <a16:creationId xmlns:a16="http://schemas.microsoft.com/office/drawing/2014/main" id="{6981A61A-2A2F-431A-9D16-660AC00EF1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1494"/>
                                        </p:tgtEl>
                                        <p:attrNameLst>
                                          <p:attrName>style.visibility</p:attrName>
                                        </p:attrNameLst>
                                      </p:cBhvr>
                                      <p:to>
                                        <p:strVal val="visible"/>
                                      </p:to>
                                    </p:set>
                                    <p:anim calcmode="lin" valueType="num">
                                      <p:cBhvr additive="base">
                                        <p:cTn id="7" dur="500" fill="hold"/>
                                        <p:tgtEl>
                                          <p:spTgt spid="191494"/>
                                        </p:tgtEl>
                                        <p:attrNameLst>
                                          <p:attrName>ppt_x</p:attrName>
                                        </p:attrNameLst>
                                      </p:cBhvr>
                                      <p:tavLst>
                                        <p:tav tm="0">
                                          <p:val>
                                            <p:strVal val="0-#ppt_w/2"/>
                                          </p:val>
                                        </p:tav>
                                        <p:tav tm="100000">
                                          <p:val>
                                            <p:strVal val="#ppt_x"/>
                                          </p:val>
                                        </p:tav>
                                      </p:tavLst>
                                    </p:anim>
                                    <p:anim calcmode="lin" valueType="num">
                                      <p:cBhvr additive="base">
                                        <p:cTn id="8" dur="500" fill="hold"/>
                                        <p:tgtEl>
                                          <p:spTgt spid="1914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49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2">
            <a:extLst>
              <a:ext uri="{FF2B5EF4-FFF2-40B4-BE49-F238E27FC236}">
                <a16:creationId xmlns:a16="http://schemas.microsoft.com/office/drawing/2014/main" id="{302B74EB-3EE6-4D68-ADA9-0B5FF938E7EC}"/>
              </a:ext>
            </a:extLst>
          </p:cNvPr>
          <p:cNvGrpSpPr>
            <a:grpSpLocks/>
          </p:cNvGrpSpPr>
          <p:nvPr/>
        </p:nvGrpSpPr>
        <p:grpSpPr bwMode="auto">
          <a:xfrm>
            <a:off x="0" y="0"/>
            <a:ext cx="9144000" cy="976313"/>
            <a:chOff x="0" y="0"/>
            <a:chExt cx="5760" cy="615"/>
          </a:xfrm>
        </p:grpSpPr>
        <p:sp>
          <p:nvSpPr>
            <p:cNvPr id="57350" name="Text Box 3">
              <a:extLst>
                <a:ext uri="{FF2B5EF4-FFF2-40B4-BE49-F238E27FC236}">
                  <a16:creationId xmlns:a16="http://schemas.microsoft.com/office/drawing/2014/main" id="{71ED6B15-3F11-4726-B441-F43E73F4CD9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57351" name="Text Box 4">
              <a:extLst>
                <a:ext uri="{FF2B5EF4-FFF2-40B4-BE49-F238E27FC236}">
                  <a16:creationId xmlns:a16="http://schemas.microsoft.com/office/drawing/2014/main" id="{D644F412-DFB7-44F4-A703-8550D635FA7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7346" name="Rectangle 5">
            <a:extLst>
              <a:ext uri="{FF2B5EF4-FFF2-40B4-BE49-F238E27FC236}">
                <a16:creationId xmlns:a16="http://schemas.microsoft.com/office/drawing/2014/main" id="{A254784F-64C9-4C16-AC95-3D6A84857508}"/>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57347" name="Text Box 7">
            <a:extLst>
              <a:ext uri="{FF2B5EF4-FFF2-40B4-BE49-F238E27FC236}">
                <a16:creationId xmlns:a16="http://schemas.microsoft.com/office/drawing/2014/main" id="{241BFC1D-8EE4-46AB-9F7A-6A9E776F5CC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300" name="Text Box 10">
            <a:extLst>
              <a:ext uri="{FF2B5EF4-FFF2-40B4-BE49-F238E27FC236}">
                <a16:creationId xmlns:a16="http://schemas.microsoft.com/office/drawing/2014/main" id="{73333E8F-DBE1-406C-BB90-8162E7F822D1}"/>
              </a:ext>
            </a:extLst>
          </p:cNvPr>
          <p:cNvSpPr txBox="1">
            <a:spLocks noChangeArrowheads="1"/>
          </p:cNvSpPr>
          <p:nvPr/>
        </p:nvSpPr>
        <p:spPr bwMode="auto">
          <a:xfrm>
            <a:off x="609600" y="2286000"/>
            <a:ext cx="5181600" cy="4339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marL="0" lvl="5" indent="0" algn="just" eaLnBrk="1" hangingPunct="1">
              <a:spcBef>
                <a:spcPct val="50000"/>
              </a:spcBef>
              <a:defRPr/>
            </a:pPr>
            <a:r>
              <a:rPr lang="en-US" dirty="0">
                <a:latin typeface="Verdana" charset="0"/>
              </a:rPr>
              <a:t>In-game product placements are quickly becoming one of the most lucrative forms of product placement for video game makers. In 2009, spending on in-game product placement was estimated at $699 million. It reached $1 billion by 2014 and according to Forbes, grew to $7.2 billion in 2017.</a:t>
            </a:r>
          </a:p>
          <a:p>
            <a:pPr marL="0" lvl="5" indent="0" algn="just" eaLnBrk="1" hangingPunct="1">
              <a:spcBef>
                <a:spcPct val="50000"/>
              </a:spcBef>
              <a:defRPr/>
            </a:pPr>
            <a:endParaRPr lang="en-US" dirty="0">
              <a:latin typeface="Verdana" charset="0"/>
            </a:endParaRPr>
          </a:p>
        </p:txBody>
      </p:sp>
      <p:pic>
        <p:nvPicPr>
          <p:cNvPr id="57349" name="Picture 11" descr="I:\temp\car.jpg">
            <a:extLst>
              <a:ext uri="{FF2B5EF4-FFF2-40B4-BE49-F238E27FC236}">
                <a16:creationId xmlns:a16="http://schemas.microsoft.com/office/drawing/2014/main" id="{F5871EE2-4AF7-4D8D-85D8-CD218EDDB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971800"/>
            <a:ext cx="27432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44DC2E53-12A9-4523-B291-C45C661E5151}"/>
              </a:ext>
            </a:extLst>
          </p:cNvPr>
          <p:cNvGrpSpPr>
            <a:grpSpLocks/>
          </p:cNvGrpSpPr>
          <p:nvPr/>
        </p:nvGrpSpPr>
        <p:grpSpPr bwMode="auto">
          <a:xfrm>
            <a:off x="0" y="0"/>
            <a:ext cx="9144000" cy="976313"/>
            <a:chOff x="0" y="0"/>
            <a:chExt cx="5760" cy="615"/>
          </a:xfrm>
        </p:grpSpPr>
        <p:sp>
          <p:nvSpPr>
            <p:cNvPr id="59398" name="Text Box 3">
              <a:extLst>
                <a:ext uri="{FF2B5EF4-FFF2-40B4-BE49-F238E27FC236}">
                  <a16:creationId xmlns:a16="http://schemas.microsoft.com/office/drawing/2014/main" id="{D614F949-FC17-48E7-ACC3-C1294C70D3F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59399" name="Text Box 4">
              <a:extLst>
                <a:ext uri="{FF2B5EF4-FFF2-40B4-BE49-F238E27FC236}">
                  <a16:creationId xmlns:a16="http://schemas.microsoft.com/office/drawing/2014/main" id="{7412DF55-DFE9-4DB3-BC36-F88C898A1C4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59394" name="Rectangle 5">
            <a:extLst>
              <a:ext uri="{FF2B5EF4-FFF2-40B4-BE49-F238E27FC236}">
                <a16:creationId xmlns:a16="http://schemas.microsoft.com/office/drawing/2014/main" id="{67705286-0D3E-4434-8661-258992B458FF}"/>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90470" name="Rectangle 6">
            <a:extLst>
              <a:ext uri="{FF2B5EF4-FFF2-40B4-BE49-F238E27FC236}">
                <a16:creationId xmlns:a16="http://schemas.microsoft.com/office/drawing/2014/main" id="{085048B6-7BC4-4E33-B7B7-25E8E44CC143}"/>
              </a:ext>
            </a:extLst>
          </p:cNvPr>
          <p:cNvSpPr>
            <a:spLocks noChangeArrowheads="1"/>
          </p:cNvSpPr>
          <p:nvPr/>
        </p:nvSpPr>
        <p:spPr bwMode="auto">
          <a:xfrm>
            <a:off x="457200" y="2286000"/>
            <a:ext cx="81534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Microsoft partnered with Chevrolet as the first ad partner attached to its Kinect Xbox 360 gaming interface when Chevy's Volt electric car will appear as a product placement in "Kinect Joy Ride," one of the first games designed for the popular console.</a:t>
            </a:r>
          </a:p>
        </p:txBody>
      </p:sp>
      <p:sp>
        <p:nvSpPr>
          <p:cNvPr id="59396" name="Text Box 7">
            <a:extLst>
              <a:ext uri="{FF2B5EF4-FFF2-40B4-BE49-F238E27FC236}">
                <a16:creationId xmlns:a16="http://schemas.microsoft.com/office/drawing/2014/main" id="{1EA46CF3-2924-442F-9EDB-15C519235DE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268290" name="Picture 2">
            <a:extLst>
              <a:ext uri="{FF2B5EF4-FFF2-40B4-BE49-F238E27FC236}">
                <a16:creationId xmlns:a16="http://schemas.microsoft.com/office/drawing/2014/main" id="{FA7F63BD-F8CB-44C7-9104-D119E75CE4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6863" y="4495800"/>
            <a:ext cx="3709987" cy="208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68290"/>
                                        </p:tgtEl>
                                        <p:attrNameLst>
                                          <p:attrName>style.visibility</p:attrName>
                                        </p:attrNameLst>
                                      </p:cBhvr>
                                      <p:to>
                                        <p:strVal val="visible"/>
                                      </p:to>
                                    </p:set>
                                    <p:animEffect transition="in" filter="dissolve">
                                      <p:cBhvr>
                                        <p:cTn id="7" dur="1000"/>
                                        <p:tgtEl>
                                          <p:spTgt spid="268290"/>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90470"/>
                                        </p:tgtEl>
                                        <p:attrNameLst>
                                          <p:attrName>style.visibility</p:attrName>
                                        </p:attrNameLst>
                                      </p:cBhvr>
                                      <p:to>
                                        <p:strVal val="visible"/>
                                      </p:to>
                                    </p:set>
                                    <p:animEffect transition="in" filter="diamond(in)">
                                      <p:cBhvr>
                                        <p:cTn id="10" dur="1000"/>
                                        <p:tgtEl>
                                          <p:spTgt spid="1904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4" name="Line 6">
            <a:extLst>
              <a:ext uri="{FF2B5EF4-FFF2-40B4-BE49-F238E27FC236}">
                <a16:creationId xmlns:a16="http://schemas.microsoft.com/office/drawing/2014/main" id="{F819F2B1-80B8-4F43-B3B7-C1F8B4F24BE2}"/>
              </a:ext>
            </a:extLst>
          </p:cNvPr>
          <p:cNvSpPr>
            <a:spLocks noChangeShapeType="1"/>
          </p:cNvSpPr>
          <p:nvPr/>
        </p:nvSpPr>
        <p:spPr bwMode="auto">
          <a:xfrm>
            <a:off x="304800" y="5105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95" name="Rectangle 7">
            <a:extLst>
              <a:ext uri="{FF2B5EF4-FFF2-40B4-BE49-F238E27FC236}">
                <a16:creationId xmlns:a16="http://schemas.microsoft.com/office/drawing/2014/main" id="{85672A6C-00D6-4DFB-99B8-26566127F099}"/>
              </a:ext>
            </a:extLst>
          </p:cNvPr>
          <p:cNvSpPr>
            <a:spLocks noChangeArrowheads="1"/>
          </p:cNvSpPr>
          <p:nvPr/>
        </p:nvSpPr>
        <p:spPr bwMode="auto">
          <a:xfrm>
            <a:off x="533400" y="2971800"/>
            <a:ext cx="81534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b="1">
                <a:solidFill>
                  <a:srgbClr val="000066"/>
                </a:solidFill>
                <a:latin typeface="Verdana" panose="020B0604030504040204" pitchFamily="34" charset="0"/>
              </a:rPr>
              <a:t>Ancillary products</a:t>
            </a:r>
            <a:r>
              <a:rPr lang="en-US" altLang="en-US" sz="3200" b="1">
                <a:latin typeface="Verdana" panose="020B0604030504040204" pitchFamily="34" charset="0"/>
              </a:rPr>
              <a:t> </a:t>
            </a:r>
            <a:r>
              <a:rPr lang="en-US" altLang="en-US" sz="3200">
                <a:latin typeface="Verdana" panose="020B0604030504040204" pitchFamily="34" charset="0"/>
              </a:rPr>
              <a:t>are products related to or created from the core product</a:t>
            </a:r>
          </a:p>
          <a:p>
            <a:pPr eaLnBrk="1" hangingPunct="1"/>
            <a:endParaRPr lang="en-US" altLang="en-US" sz="3200">
              <a:latin typeface="Verdana" panose="020B0604030504040204" pitchFamily="34" charset="0"/>
            </a:endParaRPr>
          </a:p>
        </p:txBody>
      </p:sp>
      <p:sp>
        <p:nvSpPr>
          <p:cNvPr id="140296" name="Line 8">
            <a:extLst>
              <a:ext uri="{FF2B5EF4-FFF2-40B4-BE49-F238E27FC236}">
                <a16:creationId xmlns:a16="http://schemas.microsoft.com/office/drawing/2014/main" id="{9EB981FB-BF8D-45BD-BC28-C90B5DBAC5E0}"/>
              </a:ext>
            </a:extLst>
          </p:cNvPr>
          <p:cNvSpPr>
            <a:spLocks noChangeShapeType="1"/>
          </p:cNvSpPr>
          <p:nvPr/>
        </p:nvSpPr>
        <p:spPr bwMode="auto">
          <a:xfrm>
            <a:off x="2286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97" name="Line 9">
            <a:extLst>
              <a:ext uri="{FF2B5EF4-FFF2-40B4-BE49-F238E27FC236}">
                <a16:creationId xmlns:a16="http://schemas.microsoft.com/office/drawing/2014/main" id="{35832625-CCF4-40D1-ADBC-8AB1B254CB4A}"/>
              </a:ext>
            </a:extLst>
          </p:cNvPr>
          <p:cNvSpPr>
            <a:spLocks noChangeShapeType="1"/>
          </p:cNvSpPr>
          <p:nvPr/>
        </p:nvSpPr>
        <p:spPr bwMode="auto">
          <a:xfrm>
            <a:off x="304800" y="5181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0298" name="Line 10">
            <a:extLst>
              <a:ext uri="{FF2B5EF4-FFF2-40B4-BE49-F238E27FC236}">
                <a16:creationId xmlns:a16="http://schemas.microsoft.com/office/drawing/2014/main" id="{876859EB-0ADC-48C2-B80C-91D86BFCCF5C}"/>
              </a:ext>
            </a:extLst>
          </p:cNvPr>
          <p:cNvSpPr>
            <a:spLocks noChangeShapeType="1"/>
          </p:cNvSpPr>
          <p:nvPr/>
        </p:nvSpPr>
        <p:spPr bwMode="auto">
          <a:xfrm>
            <a:off x="2286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8" name="Text Box 11">
            <a:extLst>
              <a:ext uri="{FF2B5EF4-FFF2-40B4-BE49-F238E27FC236}">
                <a16:creationId xmlns:a16="http://schemas.microsoft.com/office/drawing/2014/main" id="{963E67E9-0B66-4F9C-9B0A-AAE5B5E6254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8199" name="Group 12">
            <a:extLst>
              <a:ext uri="{FF2B5EF4-FFF2-40B4-BE49-F238E27FC236}">
                <a16:creationId xmlns:a16="http://schemas.microsoft.com/office/drawing/2014/main" id="{369BFBC3-CEDB-417E-8495-716C5C67D37F}"/>
              </a:ext>
            </a:extLst>
          </p:cNvPr>
          <p:cNvGrpSpPr>
            <a:grpSpLocks/>
          </p:cNvGrpSpPr>
          <p:nvPr/>
        </p:nvGrpSpPr>
        <p:grpSpPr bwMode="auto">
          <a:xfrm>
            <a:off x="0" y="0"/>
            <a:ext cx="9144000" cy="976313"/>
            <a:chOff x="0" y="0"/>
            <a:chExt cx="5760" cy="615"/>
          </a:xfrm>
        </p:grpSpPr>
        <p:sp>
          <p:nvSpPr>
            <p:cNvPr id="8201" name="Text Box 13">
              <a:extLst>
                <a:ext uri="{FF2B5EF4-FFF2-40B4-BE49-F238E27FC236}">
                  <a16:creationId xmlns:a16="http://schemas.microsoft.com/office/drawing/2014/main" id="{C701EA74-2302-4B2F-8003-C884DB09FB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202" name="Text Box 14">
              <a:extLst>
                <a:ext uri="{FF2B5EF4-FFF2-40B4-BE49-F238E27FC236}">
                  <a16:creationId xmlns:a16="http://schemas.microsoft.com/office/drawing/2014/main" id="{259B6238-F59E-46E6-9C23-C41BD2E66FE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200" name="Rectangle 15">
            <a:extLst>
              <a:ext uri="{FF2B5EF4-FFF2-40B4-BE49-F238E27FC236}">
                <a16:creationId xmlns:a16="http://schemas.microsoft.com/office/drawing/2014/main" id="{90671CAF-FEEE-475E-8FBA-18FADC4C0C1A}"/>
              </a:ext>
            </a:extLst>
          </p:cNvPr>
          <p:cNvSpPr>
            <a:spLocks noChangeArrowheads="1"/>
          </p:cNvSpPr>
          <p:nvPr/>
        </p:nvSpPr>
        <p:spPr bwMode="auto">
          <a:xfrm>
            <a:off x="381000" y="9906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40298"/>
                                        </p:tgtEl>
                                        <p:attrNameLst>
                                          <p:attrName>style.visibility</p:attrName>
                                        </p:attrNameLst>
                                      </p:cBhvr>
                                      <p:to>
                                        <p:strVal val="visible"/>
                                      </p:to>
                                    </p:set>
                                    <p:animEffect transition="in" filter="dissolve">
                                      <p:cBhvr>
                                        <p:cTn id="7" dur="1000"/>
                                        <p:tgtEl>
                                          <p:spTgt spid="140298"/>
                                        </p:tgtEl>
                                      </p:cBhvr>
                                    </p:animEffect>
                                  </p:childTnLst>
                                </p:cTn>
                              </p:par>
                              <p:par>
                                <p:cTn id="8" presetID="9" presetClass="entr" presetSubtype="0" fill="hold" nodeType="withEffect">
                                  <p:stCondLst>
                                    <p:cond delay="0"/>
                                  </p:stCondLst>
                                  <p:childTnLst>
                                    <p:set>
                                      <p:cBhvr>
                                        <p:cTn id="9" dur="1" fill="hold">
                                          <p:stCondLst>
                                            <p:cond delay="0"/>
                                          </p:stCondLst>
                                        </p:cTn>
                                        <p:tgtEl>
                                          <p:spTgt spid="140296"/>
                                        </p:tgtEl>
                                        <p:attrNameLst>
                                          <p:attrName>style.visibility</p:attrName>
                                        </p:attrNameLst>
                                      </p:cBhvr>
                                      <p:to>
                                        <p:strVal val="visible"/>
                                      </p:to>
                                    </p:set>
                                    <p:animEffect transition="in" filter="dissolve">
                                      <p:cBhvr>
                                        <p:cTn id="10" dur="1000"/>
                                        <p:tgtEl>
                                          <p:spTgt spid="14029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40295"/>
                                        </p:tgtEl>
                                        <p:attrNameLst>
                                          <p:attrName>style.visibility</p:attrName>
                                        </p:attrNameLst>
                                      </p:cBhvr>
                                      <p:to>
                                        <p:strVal val="visible"/>
                                      </p:to>
                                    </p:set>
                                    <p:animEffect transition="in" filter="dissolve">
                                      <p:cBhvr>
                                        <p:cTn id="13" dur="1000"/>
                                        <p:tgtEl>
                                          <p:spTgt spid="140295"/>
                                        </p:tgtEl>
                                      </p:cBhvr>
                                    </p:animEffect>
                                  </p:childTnLst>
                                </p:cTn>
                              </p:par>
                              <p:par>
                                <p:cTn id="14" presetID="9" presetClass="entr" presetSubtype="0" fill="hold" nodeType="withEffect">
                                  <p:stCondLst>
                                    <p:cond delay="0"/>
                                  </p:stCondLst>
                                  <p:childTnLst>
                                    <p:set>
                                      <p:cBhvr>
                                        <p:cTn id="15" dur="1" fill="hold">
                                          <p:stCondLst>
                                            <p:cond delay="0"/>
                                          </p:stCondLst>
                                        </p:cTn>
                                        <p:tgtEl>
                                          <p:spTgt spid="140294"/>
                                        </p:tgtEl>
                                        <p:attrNameLst>
                                          <p:attrName>style.visibility</p:attrName>
                                        </p:attrNameLst>
                                      </p:cBhvr>
                                      <p:to>
                                        <p:strVal val="visible"/>
                                      </p:to>
                                    </p:set>
                                    <p:animEffect transition="in" filter="dissolve">
                                      <p:cBhvr>
                                        <p:cTn id="16" dur="1000"/>
                                        <p:tgtEl>
                                          <p:spTgt spid="140294"/>
                                        </p:tgtEl>
                                      </p:cBhvr>
                                    </p:animEffect>
                                  </p:childTnLst>
                                </p:cTn>
                              </p:par>
                              <p:par>
                                <p:cTn id="17" presetID="9" presetClass="entr" presetSubtype="0" fill="hold" nodeType="withEffect">
                                  <p:stCondLst>
                                    <p:cond delay="0"/>
                                  </p:stCondLst>
                                  <p:childTnLst>
                                    <p:set>
                                      <p:cBhvr>
                                        <p:cTn id="18" dur="1" fill="hold">
                                          <p:stCondLst>
                                            <p:cond delay="0"/>
                                          </p:stCondLst>
                                        </p:cTn>
                                        <p:tgtEl>
                                          <p:spTgt spid="140297"/>
                                        </p:tgtEl>
                                        <p:attrNameLst>
                                          <p:attrName>style.visibility</p:attrName>
                                        </p:attrNameLst>
                                      </p:cBhvr>
                                      <p:to>
                                        <p:strVal val="visible"/>
                                      </p:to>
                                    </p:set>
                                    <p:animEffect transition="in" filter="dissolve">
                                      <p:cBhvr>
                                        <p:cTn id="19" dur="1000"/>
                                        <p:tgtEl>
                                          <p:spTgt spid="140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2">
            <a:extLst>
              <a:ext uri="{FF2B5EF4-FFF2-40B4-BE49-F238E27FC236}">
                <a16:creationId xmlns:a16="http://schemas.microsoft.com/office/drawing/2014/main" id="{361E2988-827A-42F3-8122-0F9AC3CD317B}"/>
              </a:ext>
            </a:extLst>
          </p:cNvPr>
          <p:cNvGrpSpPr>
            <a:grpSpLocks/>
          </p:cNvGrpSpPr>
          <p:nvPr/>
        </p:nvGrpSpPr>
        <p:grpSpPr bwMode="auto">
          <a:xfrm>
            <a:off x="0" y="0"/>
            <a:ext cx="9144000" cy="976313"/>
            <a:chOff x="0" y="0"/>
            <a:chExt cx="5760" cy="615"/>
          </a:xfrm>
        </p:grpSpPr>
        <p:sp>
          <p:nvSpPr>
            <p:cNvPr id="61446" name="Text Box 3">
              <a:extLst>
                <a:ext uri="{FF2B5EF4-FFF2-40B4-BE49-F238E27FC236}">
                  <a16:creationId xmlns:a16="http://schemas.microsoft.com/office/drawing/2014/main" id="{CFFB646A-2813-4B3D-A109-6AF1E6C607B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61447" name="Text Box 4">
              <a:extLst>
                <a:ext uri="{FF2B5EF4-FFF2-40B4-BE49-F238E27FC236}">
                  <a16:creationId xmlns:a16="http://schemas.microsoft.com/office/drawing/2014/main" id="{D9C64EE6-EC3C-4641-BB15-A17CAB54829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42" name="Rectangle 5">
            <a:extLst>
              <a:ext uri="{FF2B5EF4-FFF2-40B4-BE49-F238E27FC236}">
                <a16:creationId xmlns:a16="http://schemas.microsoft.com/office/drawing/2014/main" id="{023E9FA2-64DA-498B-8698-682C92DA6B1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31748" name="Rectangle 6">
            <a:extLst>
              <a:ext uri="{FF2B5EF4-FFF2-40B4-BE49-F238E27FC236}">
                <a16:creationId xmlns:a16="http://schemas.microsoft.com/office/drawing/2014/main" id="{E74EA88A-F31F-4E48-BB4C-019C081E54F9}"/>
              </a:ext>
            </a:extLst>
          </p:cNvPr>
          <p:cNvSpPr>
            <a:spLocks noChangeArrowheads="1"/>
          </p:cNvSpPr>
          <p:nvPr/>
        </p:nvSpPr>
        <p:spPr bwMode="auto">
          <a:xfrm>
            <a:off x="0" y="2177765"/>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rgbClr val="000099"/>
                </a:solidFill>
                <a:latin typeface="Verdana" panose="020B0604030504040204" pitchFamily="34" charset="0"/>
              </a:rPr>
              <a:t>With live sports on hold during the pandemic, Adidas turned to video games for brand exposure</a:t>
            </a:r>
          </a:p>
          <a:p>
            <a:pPr algn="ctr" eaLnBrk="1" hangingPunct="1"/>
            <a:endParaRPr lang="en-US" altLang="en-US" sz="2000" dirty="0">
              <a:solidFill>
                <a:srgbClr val="000099"/>
              </a:solidFill>
              <a:latin typeface="Verdana" panose="020B0604030504040204" pitchFamily="34" charset="0"/>
            </a:endParaRPr>
          </a:p>
          <a:p>
            <a:pPr algn="ctr" eaLnBrk="1" hangingPunct="1"/>
            <a:r>
              <a:rPr lang="en-US" altLang="en-US" sz="2000" dirty="0">
                <a:solidFill>
                  <a:srgbClr val="000099"/>
                </a:solidFill>
                <a:latin typeface="Verdana" panose="020B0604030504040204" pitchFamily="34" charset="0"/>
              </a:rPr>
              <a:t>Adidas recreated the canceled European Championship in the FIFA 20 </a:t>
            </a:r>
            <a:r>
              <a:rPr lang="en-US" altLang="en-US" sz="2000" dirty="0" err="1">
                <a:solidFill>
                  <a:srgbClr val="000099"/>
                </a:solidFill>
                <a:latin typeface="Verdana" panose="020B0604030504040204" pitchFamily="34" charset="0"/>
              </a:rPr>
              <a:t>Playstation</a:t>
            </a:r>
            <a:r>
              <a:rPr lang="en-US" altLang="en-US" sz="2000" dirty="0">
                <a:solidFill>
                  <a:srgbClr val="000099"/>
                </a:solidFill>
                <a:latin typeface="Verdana" panose="020B0604030504040204" pitchFamily="34" charset="0"/>
              </a:rPr>
              <a:t> video game. Each match was filled with Adidas branding, from its logo on both the in-game ball and kits to the players themselves wearing its apparel when they were on the screen</a:t>
            </a:r>
          </a:p>
        </p:txBody>
      </p:sp>
      <p:sp>
        <p:nvSpPr>
          <p:cNvPr id="61444" name="Text Box 7">
            <a:extLst>
              <a:ext uri="{FF2B5EF4-FFF2-40B4-BE49-F238E27FC236}">
                <a16:creationId xmlns:a16="http://schemas.microsoft.com/office/drawing/2014/main" id="{D96CD768-98DB-4920-B7A3-4BC88AEAD3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026" name="Picture 2" descr="With live sports on hold, Adidas turns to video games - Digiday">
            <a:extLst>
              <a:ext uri="{FF2B5EF4-FFF2-40B4-BE49-F238E27FC236}">
                <a16:creationId xmlns:a16="http://schemas.microsoft.com/office/drawing/2014/main" id="{CB44139B-DE48-4A74-86DE-20F74F85C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3300" y="4558384"/>
            <a:ext cx="4009800" cy="20049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blinds(horizontal)">
                                      <p:cBhvr>
                                        <p:cTn id="7" dur="500"/>
                                        <p:tgtEl>
                                          <p:spTgt spid="31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8FA521BF-8001-4466-91E2-6D6C3AAB172C}"/>
              </a:ext>
            </a:extLst>
          </p:cNvPr>
          <p:cNvGrpSpPr>
            <a:grpSpLocks/>
          </p:cNvGrpSpPr>
          <p:nvPr/>
        </p:nvGrpSpPr>
        <p:grpSpPr bwMode="auto">
          <a:xfrm>
            <a:off x="0" y="0"/>
            <a:ext cx="9144000" cy="976313"/>
            <a:chOff x="0" y="0"/>
            <a:chExt cx="5760" cy="615"/>
          </a:xfrm>
        </p:grpSpPr>
        <p:sp>
          <p:nvSpPr>
            <p:cNvPr id="63494" name="Text Box 3">
              <a:extLst>
                <a:ext uri="{FF2B5EF4-FFF2-40B4-BE49-F238E27FC236}">
                  <a16:creationId xmlns:a16="http://schemas.microsoft.com/office/drawing/2014/main" id="{FE326909-18FC-42A1-B442-4425A845F96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63495" name="Text Box 4">
              <a:extLst>
                <a:ext uri="{FF2B5EF4-FFF2-40B4-BE49-F238E27FC236}">
                  <a16:creationId xmlns:a16="http://schemas.microsoft.com/office/drawing/2014/main" id="{8D98C0E9-542E-4106-8327-8200B894FDF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3490" name="Rectangle 5">
            <a:extLst>
              <a:ext uri="{FF2B5EF4-FFF2-40B4-BE49-F238E27FC236}">
                <a16:creationId xmlns:a16="http://schemas.microsoft.com/office/drawing/2014/main" id="{A4A8A8FB-14DE-4105-90BE-40421575780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31748" name="Rectangle 6">
            <a:extLst>
              <a:ext uri="{FF2B5EF4-FFF2-40B4-BE49-F238E27FC236}">
                <a16:creationId xmlns:a16="http://schemas.microsoft.com/office/drawing/2014/main" id="{550439E2-06BB-4F9F-9692-7A2084411B7E}"/>
              </a:ext>
            </a:extLst>
          </p:cNvPr>
          <p:cNvSpPr>
            <a:spLocks noChangeArrowheads="1"/>
          </p:cNvSpPr>
          <p:nvPr/>
        </p:nvSpPr>
        <p:spPr bwMode="auto">
          <a:xfrm>
            <a:off x="1066800" y="2133600"/>
            <a:ext cx="68580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a:solidFill>
                  <a:srgbClr val="000099"/>
                </a:solidFill>
                <a:latin typeface="Verdana" panose="020B0604030504040204" pitchFamily="34" charset="0"/>
              </a:rPr>
              <a:t>After the commercial success of his hit </a:t>
            </a:r>
            <a:r>
              <a:rPr lang="ja-JP" altLang="en-US" sz="2200">
                <a:solidFill>
                  <a:srgbClr val="000099"/>
                </a:solidFill>
                <a:latin typeface="Verdana" panose="020B0604030504040204" pitchFamily="34" charset="0"/>
              </a:rPr>
              <a:t>“</a:t>
            </a:r>
            <a:r>
              <a:rPr lang="en-US" altLang="ja-JP" sz="2200">
                <a:solidFill>
                  <a:srgbClr val="000099"/>
                </a:solidFill>
                <a:latin typeface="Verdana" panose="020B0604030504040204" pitchFamily="34" charset="0"/>
              </a:rPr>
              <a:t>Gangnam Style</a:t>
            </a:r>
            <a:r>
              <a:rPr lang="ja-JP" altLang="en-US" sz="2200">
                <a:solidFill>
                  <a:srgbClr val="000099"/>
                </a:solidFill>
                <a:latin typeface="Verdana" panose="020B0604030504040204" pitchFamily="34" charset="0"/>
              </a:rPr>
              <a:t>”</a:t>
            </a:r>
            <a:r>
              <a:rPr lang="en-US" altLang="ja-JP" sz="2200">
                <a:solidFill>
                  <a:srgbClr val="000099"/>
                </a:solidFill>
                <a:latin typeface="Verdana" panose="020B0604030504040204" pitchFamily="34" charset="0"/>
              </a:rPr>
              <a:t>, PSY was reportedly paid $1 million for a three second spot in his follow up video for the song, </a:t>
            </a:r>
            <a:r>
              <a:rPr lang="ja-JP" altLang="en-US" sz="2200">
                <a:solidFill>
                  <a:srgbClr val="000099"/>
                </a:solidFill>
                <a:latin typeface="Verdana" panose="020B0604030504040204" pitchFamily="34" charset="0"/>
              </a:rPr>
              <a:t>“</a:t>
            </a:r>
            <a:r>
              <a:rPr lang="en-US" altLang="ja-JP" sz="2200">
                <a:solidFill>
                  <a:srgbClr val="000099"/>
                </a:solidFill>
                <a:latin typeface="Verdana" panose="020B0604030504040204" pitchFamily="34" charset="0"/>
              </a:rPr>
              <a:t>Gentleman</a:t>
            </a:r>
            <a:r>
              <a:rPr lang="ja-JP" altLang="en-US" sz="2200">
                <a:solidFill>
                  <a:srgbClr val="000099"/>
                </a:solidFill>
                <a:latin typeface="Verdana" panose="020B0604030504040204" pitchFamily="34" charset="0"/>
              </a:rPr>
              <a:t>”</a:t>
            </a:r>
            <a:r>
              <a:rPr lang="en-US" altLang="ja-JP" sz="2200">
                <a:solidFill>
                  <a:srgbClr val="000099"/>
                </a:solidFill>
                <a:latin typeface="Verdana" panose="020B0604030504040204" pitchFamily="34" charset="0"/>
              </a:rPr>
              <a:t>, by a video game developer.  Several other brands are also featured in the video. </a:t>
            </a:r>
            <a:endParaRPr lang="en-US" altLang="en-US" sz="2200">
              <a:solidFill>
                <a:srgbClr val="000099"/>
              </a:solidFill>
              <a:latin typeface="Verdana" panose="020B0604030504040204" pitchFamily="34" charset="0"/>
            </a:endParaRPr>
          </a:p>
        </p:txBody>
      </p:sp>
      <p:sp>
        <p:nvSpPr>
          <p:cNvPr id="63492" name="Text Box 7">
            <a:extLst>
              <a:ext uri="{FF2B5EF4-FFF2-40B4-BE49-F238E27FC236}">
                <a16:creationId xmlns:a16="http://schemas.microsoft.com/office/drawing/2014/main" id="{20E88987-3A1B-4C11-9878-D0E05526112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64866" name="Picture 2" descr="http://cdn.popdust.com/wp-content/uploads/2012/07/gangnam-style-feature.jpg">
            <a:extLst>
              <a:ext uri="{FF2B5EF4-FFF2-40B4-BE49-F238E27FC236}">
                <a16:creationId xmlns:a16="http://schemas.microsoft.com/office/drawing/2014/main" id="{40982DCA-A85D-44FA-90BC-359266E053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572000"/>
            <a:ext cx="2740025"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1748"/>
                                        </p:tgtEl>
                                        <p:attrNameLst>
                                          <p:attrName>style.visibility</p:attrName>
                                        </p:attrNameLst>
                                      </p:cBhvr>
                                      <p:to>
                                        <p:strVal val="visible"/>
                                      </p:to>
                                    </p:set>
                                    <p:animEffect transition="in" filter="blinds(horizontal)">
                                      <p:cBhvr>
                                        <p:cTn id="7" dur="500"/>
                                        <p:tgtEl>
                                          <p:spTgt spid="3174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164866"/>
                                        </p:tgtEl>
                                        <p:attrNameLst>
                                          <p:attrName>style.visibility</p:attrName>
                                        </p:attrNameLst>
                                      </p:cBhvr>
                                      <p:to>
                                        <p:strVal val="visible"/>
                                      </p:to>
                                    </p:set>
                                    <p:animEffect transition="in" filter="blinds(horizontal)">
                                      <p:cBhvr>
                                        <p:cTn id="11" dur="500"/>
                                        <p:tgtEl>
                                          <p:spTgt spid="164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2">
            <a:extLst>
              <a:ext uri="{FF2B5EF4-FFF2-40B4-BE49-F238E27FC236}">
                <a16:creationId xmlns:a16="http://schemas.microsoft.com/office/drawing/2014/main" id="{4AA016C7-BB38-4513-8977-294552746016}"/>
              </a:ext>
            </a:extLst>
          </p:cNvPr>
          <p:cNvGrpSpPr>
            <a:grpSpLocks/>
          </p:cNvGrpSpPr>
          <p:nvPr/>
        </p:nvGrpSpPr>
        <p:grpSpPr bwMode="auto">
          <a:xfrm>
            <a:off x="0" y="0"/>
            <a:ext cx="9144000" cy="976313"/>
            <a:chOff x="0" y="0"/>
            <a:chExt cx="5760" cy="615"/>
          </a:xfrm>
        </p:grpSpPr>
        <p:sp>
          <p:nvSpPr>
            <p:cNvPr id="65542" name="Text Box 3">
              <a:extLst>
                <a:ext uri="{FF2B5EF4-FFF2-40B4-BE49-F238E27FC236}">
                  <a16:creationId xmlns:a16="http://schemas.microsoft.com/office/drawing/2014/main" id="{5DF7BA5B-3BF7-4852-B29A-383E319E62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65543" name="Text Box 4">
              <a:extLst>
                <a:ext uri="{FF2B5EF4-FFF2-40B4-BE49-F238E27FC236}">
                  <a16:creationId xmlns:a16="http://schemas.microsoft.com/office/drawing/2014/main" id="{5B320314-F71C-4BDA-99AE-4450047858C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5538" name="Rectangle 5">
            <a:extLst>
              <a:ext uri="{FF2B5EF4-FFF2-40B4-BE49-F238E27FC236}">
                <a16:creationId xmlns:a16="http://schemas.microsoft.com/office/drawing/2014/main" id="{A423109B-DBF1-48B2-8421-E7DD240BAFEE}"/>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89446" name="Rectangle 6">
            <a:extLst>
              <a:ext uri="{FF2B5EF4-FFF2-40B4-BE49-F238E27FC236}">
                <a16:creationId xmlns:a16="http://schemas.microsoft.com/office/drawing/2014/main" id="{EAF4DFA4-1AA6-417E-9F69-5338D12F0E99}"/>
              </a:ext>
            </a:extLst>
          </p:cNvPr>
          <p:cNvSpPr>
            <a:spLocks noChangeArrowheads="1"/>
          </p:cNvSpPr>
          <p:nvPr/>
        </p:nvSpPr>
        <p:spPr bwMode="auto">
          <a:xfrm>
            <a:off x="533400" y="2057400"/>
            <a:ext cx="81534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ja-JP" altLang="en-US">
                <a:latin typeface="Verdana" panose="020B0604030504040204" pitchFamily="34" charset="0"/>
              </a:rPr>
              <a:t>“</a:t>
            </a:r>
            <a:r>
              <a:rPr lang="en-US" altLang="ja-JP">
                <a:latin typeface="Verdana" panose="020B0604030504040204" pitchFamily="34" charset="0"/>
              </a:rPr>
              <a:t>Man of Steel,</a:t>
            </a:r>
            <a:r>
              <a:rPr lang="ja-JP" altLang="en-US">
                <a:latin typeface="Verdana" panose="020B0604030504040204" pitchFamily="34" charset="0"/>
              </a:rPr>
              <a:t>”</a:t>
            </a:r>
            <a:r>
              <a:rPr lang="en-US" altLang="ja-JP">
                <a:latin typeface="Verdana" panose="020B0604030504040204" pitchFamily="34" charset="0"/>
              </a:rPr>
              <a:t> the highly anticipated reboot of the Superman franchise, earned $160-million from product placements from more than 100 brands, shattering the record held by </a:t>
            </a:r>
            <a:r>
              <a:rPr lang="ja-JP" altLang="en-US">
                <a:latin typeface="Verdana" panose="020B0604030504040204" pitchFamily="34" charset="0"/>
              </a:rPr>
              <a:t>“</a:t>
            </a:r>
            <a:r>
              <a:rPr lang="en-US" altLang="ja-JP">
                <a:latin typeface="Verdana" panose="020B0604030504040204" pitchFamily="34" charset="0"/>
              </a:rPr>
              <a:t>James Bond Skyfall</a:t>
            </a:r>
            <a:r>
              <a:rPr lang="ja-JP" altLang="en-US">
                <a:latin typeface="Verdana" panose="020B0604030504040204" pitchFamily="34" charset="0"/>
              </a:rPr>
              <a:t>”</a:t>
            </a:r>
            <a:r>
              <a:rPr lang="en-US" altLang="ja-JP">
                <a:latin typeface="Verdana" panose="020B0604030504040204" pitchFamily="34" charset="0"/>
              </a:rPr>
              <a:t> which generated a then-record $45 million in endorsements in 2012.</a:t>
            </a:r>
            <a:endParaRPr lang="en-US" altLang="en-US">
              <a:latin typeface="Verdana" panose="020B0604030504040204" pitchFamily="34" charset="0"/>
            </a:endParaRPr>
          </a:p>
        </p:txBody>
      </p:sp>
      <p:sp>
        <p:nvSpPr>
          <p:cNvPr id="65540" name="Text Box 7">
            <a:extLst>
              <a:ext uri="{FF2B5EF4-FFF2-40B4-BE49-F238E27FC236}">
                <a16:creationId xmlns:a16="http://schemas.microsoft.com/office/drawing/2014/main" id="{977A3D2C-218E-4D5B-B358-8E6F596B76C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0" name="Picture 9" descr="http://ucminnovativepr.files.wordpress.com/2013/07/man-of-steel-flag.jpg">
            <a:extLst>
              <a:ext uri="{FF2B5EF4-FFF2-40B4-BE49-F238E27FC236}">
                <a16:creationId xmlns:a16="http://schemas.microsoft.com/office/drawing/2014/main" id="{BFB25BD9-CC0A-48B4-8083-059820F313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495800"/>
            <a:ext cx="32385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9446"/>
                                        </p:tgtEl>
                                        <p:attrNameLst>
                                          <p:attrName>style.visibility</p:attrName>
                                        </p:attrNameLst>
                                      </p:cBhvr>
                                      <p:to>
                                        <p:strVal val="visible"/>
                                      </p:to>
                                    </p:set>
                                    <p:anim calcmode="lin" valueType="num">
                                      <p:cBhvr additive="base">
                                        <p:cTn id="7" dur="500" fill="hold"/>
                                        <p:tgtEl>
                                          <p:spTgt spid="189446"/>
                                        </p:tgtEl>
                                        <p:attrNameLst>
                                          <p:attrName>ppt_x</p:attrName>
                                        </p:attrNameLst>
                                      </p:cBhvr>
                                      <p:tavLst>
                                        <p:tav tm="0">
                                          <p:val>
                                            <p:strVal val="0-#ppt_w/2"/>
                                          </p:val>
                                        </p:tav>
                                        <p:tav tm="100000">
                                          <p:val>
                                            <p:strVal val="#ppt_x"/>
                                          </p:val>
                                        </p:tav>
                                      </p:tavLst>
                                    </p:anim>
                                    <p:anim calcmode="lin" valueType="num">
                                      <p:cBhvr additive="base">
                                        <p:cTn id="8" dur="500" fill="hold"/>
                                        <p:tgtEl>
                                          <p:spTgt spid="18944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E8B91AF3-F804-473E-B976-74140C997442}"/>
              </a:ext>
            </a:extLst>
          </p:cNvPr>
          <p:cNvGrpSpPr>
            <a:grpSpLocks/>
          </p:cNvGrpSpPr>
          <p:nvPr/>
        </p:nvGrpSpPr>
        <p:grpSpPr bwMode="auto">
          <a:xfrm>
            <a:off x="0" y="0"/>
            <a:ext cx="9144000" cy="976313"/>
            <a:chOff x="0" y="0"/>
            <a:chExt cx="5760" cy="615"/>
          </a:xfrm>
        </p:grpSpPr>
        <p:sp>
          <p:nvSpPr>
            <p:cNvPr id="71687" name="Text Box 3">
              <a:extLst>
                <a:ext uri="{FF2B5EF4-FFF2-40B4-BE49-F238E27FC236}">
                  <a16:creationId xmlns:a16="http://schemas.microsoft.com/office/drawing/2014/main" id="{48311C7B-EE6B-4462-A43E-83D84A79080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71688" name="Text Box 4">
              <a:extLst>
                <a:ext uri="{FF2B5EF4-FFF2-40B4-BE49-F238E27FC236}">
                  <a16:creationId xmlns:a16="http://schemas.microsoft.com/office/drawing/2014/main" id="{D769502F-3D73-4AD5-BEA1-1387338FA3B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1682" name="Rectangle 5">
            <a:extLst>
              <a:ext uri="{FF2B5EF4-FFF2-40B4-BE49-F238E27FC236}">
                <a16:creationId xmlns:a16="http://schemas.microsoft.com/office/drawing/2014/main" id="{C341A317-D24E-4D1D-9DE0-F1F72D856A25}"/>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89446" name="Rectangle 6">
            <a:extLst>
              <a:ext uri="{FF2B5EF4-FFF2-40B4-BE49-F238E27FC236}">
                <a16:creationId xmlns:a16="http://schemas.microsoft.com/office/drawing/2014/main" id="{074CEC3E-A5B6-41A2-835D-287CE7ABEC5B}"/>
              </a:ext>
            </a:extLst>
          </p:cNvPr>
          <p:cNvSpPr>
            <a:spLocks noChangeArrowheads="1"/>
          </p:cNvSpPr>
          <p:nvPr/>
        </p:nvSpPr>
        <p:spPr bwMode="auto">
          <a:xfrm>
            <a:off x="228600" y="2057400"/>
            <a:ext cx="8534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solidFill>
                  <a:srgbClr val="000099"/>
                </a:solidFill>
                <a:latin typeface="Verdana" panose="020B0604030504040204" pitchFamily="34" charset="0"/>
              </a:rPr>
              <a:t>The concept has become so prominent that one filmmaker (Morgan Spurlock from </a:t>
            </a:r>
            <a:r>
              <a:rPr lang="en-US" altLang="en-US" i="1">
                <a:solidFill>
                  <a:srgbClr val="000099"/>
                </a:solidFill>
                <a:latin typeface="Verdana" panose="020B0604030504040204" pitchFamily="34" charset="0"/>
              </a:rPr>
              <a:t>Super Size Me</a:t>
            </a:r>
            <a:r>
              <a:rPr lang="en-US" altLang="en-US">
                <a:solidFill>
                  <a:srgbClr val="000099"/>
                </a:solidFill>
                <a:latin typeface="Verdana" panose="020B0604030504040204" pitchFamily="34" charset="0"/>
              </a:rPr>
              <a:t>) chose to create an entire film based on the idea of product placement in which the documentary (called </a:t>
            </a:r>
            <a:r>
              <a:rPr lang="en-US" altLang="en-US" i="1">
                <a:solidFill>
                  <a:srgbClr val="000099"/>
                </a:solidFill>
                <a:latin typeface="Verdana" panose="020B0604030504040204" pitchFamily="34" charset="0"/>
              </a:rPr>
              <a:t>The Greatest Movie Ever Sold</a:t>
            </a:r>
            <a:r>
              <a:rPr lang="en-US" altLang="en-US">
                <a:solidFill>
                  <a:srgbClr val="000099"/>
                </a:solidFill>
                <a:latin typeface="Verdana" panose="020B0604030504040204" pitchFamily="34" charset="0"/>
              </a:rPr>
              <a:t>) follows his efforts to fund the entire movie through corporate product placement deals</a:t>
            </a:r>
          </a:p>
        </p:txBody>
      </p:sp>
      <p:sp>
        <p:nvSpPr>
          <p:cNvPr id="71684" name="Text Box 7">
            <a:extLst>
              <a:ext uri="{FF2B5EF4-FFF2-40B4-BE49-F238E27FC236}">
                <a16:creationId xmlns:a16="http://schemas.microsoft.com/office/drawing/2014/main" id="{DA182B58-4690-40E3-B2D8-F5D56C4913C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1685" name="AutoShape 2" descr="data:image/jpg;base64,/9j/4AAQSkZJRgABAQAAAQABAAD/2wCEAAkGBhQQDxUPDxAQEBAPEBQPDxAPEBAPEA8PFBAVFBUQFBQXHCgeFxkkGRIVHzAgJCcpLCwtFR4xNTAqNScrLCkBCQoKDgwOGg8PFykkHxwtLC0qKSwpKSwsKSkpKSwpKSwpKSksLCwpLCkpKSwpLCwpLDQpKSwpKSwsKS0pLCw1LP/AABEIAIYBGAMBIgACEQEDEQH/xAAcAAABBQEBAQAAAAAAAAAAAAADAAECBAUGBwj/xAA+EAACAQIEBAQEBAMGBgMAAAABAgADEQQSITEFQVFhBhMikUJxgaEUMrHBUtHwIzNicoLhJENTkqLxBxU0/8QAGwEAAgMBAQEAAAAAAAAAAAAAAgMAAQQFBwb/xAAqEQACAgICAQMDAwUAAAAAAAAAAQIRAyESMQQTMkFRcbHB0fAiUqHh8f/aAAwDAQACEQMRAD8A7PIOg9o2TsPaFyxZZ5G2duweXsPaLJ2EJlj5YPIlgsnYe0WQdIW0WWSygYTsJIJ2HtIpiVZsgYFruLc707Zx9My3+cLTIN7fCxU6Eeobj7y2pLtFWME7D2hAg6D2j2sCToALknQAb3J5QyU7yRi5PQLZFKXYe0sJSHQe0B+OprU8o1FFTQZTpqVDAXOmzD3l9ac7Hj+M49oTKRBaQ6D2EIKQ6D2k1WTSxvYg2NjY3sbXseh1GnedbHiEtkBRHQe05/juA83HUQyjy6FFqo29VR3Kj2Cn3E6cLMbFgjFVGIuBTpAchsxOp+c34MdOwQlPBKRsPtK2K4OhGqg9rCXcJXDcrW7hh7iQxuIA09Rv/CCbe02tKgk2mcdxXhS2awGnYTzjxLhBTYMmlxfTQ77/AGnpfHcUFU2O5A5gieY+LMT6supI/Qi/6yYPdoPLuJ7t4dxhxOBw+IcDPVoqz6bvsx9x95caiOg9oLwzhlTh+GRLlVw1OxIyk+kEkjlc3l9knI8nAnJi4vRQakOg9oFqXYe0vukA6TieR446Miiydh7QbU+w9padIEicaUXF0PTKzJ2HtBsnYe0sssGyyJhorlOw9osnYe0LaNlh2FYLJ2EWTsIW0bLLssHk7D2iyfL2hMsWWSyWCydhFCZY8vkQtZY2WTtFECrIZYsslaPaQsjaK0laK0hRhYnwqGZ6i1XpvUaozMuaxFR6bZCAw9P9lY2sSGOoh8Pwv+1qoMRULHCU6JUhyad1dVrhix9XoY2Fu5OhmwBMzifhiniHNRmdXKomZMtwqeZ6dRqrebquxyidDD5E8n9E50vsn8r9hUopbSKOI8NgU6hfE1xRp0qyuGFRstM0nLZSX9S2qXNwScigFbG+rjfDxq5PLr1KKpQagAmYkhgAGuW3Ft7ZrfEJDD+FUUVFFR7VsJ+DYAILLYjODbcZjYbC/PkNfBKqGK1XJZTamQlOl5q06i03AQXp5TVLHLubNvO1i3t5OutfXv8AjEP7EqHhQZrjEOXplA9gxIIRNLsxIBCjQk6HcwOI8K1abUFp4hsgqUsxq1aoZWV6TMUGa7NUFJ73JHrtYamWH8D02FzVrGoEsKmYBhVITPVBAurMUJNv42tCYLweThXw9eoF82sax/DAIqA0RSyKMoFrAnRRqfrOnjdb5/4Fv7FzF+HXeu1dMVUplspRMrMqspQhWGcBqfoJygKbu3qI0lrgfAvwuYK5qCoQ9R6mY1GdaNKkp3tr5bEnqR85Y4VwwYdDTRiaedmpoQoFIM5YotvhBbQHYCaAEdG+r0UMFmVjsPmqOG2bLaxsbBB7HQzZAmRxfEikxdiFBC2J6nS0fFJEXZRw/DloFqoaoQQWIqVC4GmwvsJVw9JqqlhUyMyk02ZcwD8ja+vykcX4hpmlUADOVX0AWJqWF7ASl4S4uXJpvZUyjy0cg1A92J20Glh9IXJN2O4umPxXhb1MMyYh0ZxqrqpW9rHY7bTyXjFANWsNSQd+2t56n424oadMhd7EHsLbzk/BHgmri69OrUputAHMarAhHp7HKeZJGXTbWFDVsnxs9i4OWOFomp+c0aZfl6sg5Q7LDkchtIMJmyq2JTKrCAdZbdYF1nLzYxiZTdZXdZddZXdZwfJw/I+MisRBMJYZYJhOZ0OTBZY2WTyxWl2FZDLGywkVpLIDyxssJaK0uyA7RQlopLIHtGtJWj2gAEbR7R8se0umSyNossmBHtDUGVZFVhkWMqwyrN3j4hcmSRYRRGRYULO3igJbEohVEZRCKJvhEBklEmBGAkwJthEBjgTH8U0R5K1CLhKtPMNwVLgfvNkStxRQaLKwBDWFjsdRH1opOmYR4VTGYhbZhY5dO2k5DHcIp4dnxDu4SkrFUVt2317dp2dbENTFwmcdiAR8wd5594v4nUclfLKIQRqRck9h/WsCVdGmEmVfGnHV/DrSHqq1FDsL3KLlFlJ6z17w7gvJwWHo86eHpqf82QZj73nz4MCxuzXuRud9p9AeGeNJi8LTq0zqEVaic6bgAFT7aHmI6CXFpCsqejQIkSIQiQtESQtAmEE6yyRIMsyZMYaZSdIB1l11ld1nJ8jENiyk6wLCW3WAdZ89nx0x8WAtFJWitMowjaNaTtGtIQjaNlk7RWkLIWikrRSyBwI4EkFj2mhQFWRtHtJWjhY2OMqyIWPlkgskBHrEDYyrCqsZRCoJvwwAbJqsKqyKiGVZ18cBTYwWTVY4EfYXJsBuZrjAFscSWwudB1Mz8Rjzsgt/i5/7SmzsxuxJ+ZJmhKiqLtfjdNQxU5vLYK5topOgJ6j+UzBxDzy1mzCmQLja+t7e1/rFUwKMfUNTqbMRew3IB10ioKoFqRUKDstiL97QayN7qhi9NLXZKpUsNflMLi+CWpr6bCxYjkDr+82qp5Nz6SklLLvoNthqLWH2kkg4/U5PifDVuyICbaaDYhgCPvNrw3gGoAMhNNux5dDyIls8M1zAls25aFKsBbkQRp8pSTQUnZuYfxKlrVSt7XLU7sLdSBe01aTq650YMp2Km4nn+HwmU3okqwHqVjYAhdvlzlvB8SqUqu3lm+ttadQdGHXXeEsil2jO4HalZEiVsFxlKrBD6HYXUHZuuU9e0uOkucdWgfuVqgld1ltxAMs5eeFjIspusrusuusr1FnB8nEPiyqRGIhSIxWcdwodYK0VoTLGtA4lkIpPLGtKpkIWikrRSELVo+WPaSyzrqFCLIWjgSVo4EaokGtHtHj2jVEodRCqJBBDKJuwxAYRFhVEiohBOtjiKYgJRx9a91XZQdubAS7XqZUZv4VJ9hOewHHqNSp5KsRVtcJUUoWHVb7zXFAFrU5gbi6plyXJvY3t3va95XenUZQAuVwBV1bTNf8AJpfQ6i3aaIkcTiAiljcgdNY7kVWjPpBs/mmmAKlNBYGzhgXJuCAb2YD6SVGmVBHV3YW5BmLAH3gq3GF6X02BLG/L8oP6zMq8eqckW3IlSb6Na92FjcLvyJi5TXyw0ka1V777wAe5IIICrmzEqF/Na29+/SWgAwB2uAfcbfec9j8E1SvUKKXWm1DOqim7MBTqmwWp6WszqbGFixqbduv+ok8nBKka9XFqhszAWQ1TvpTU6tpy1EVHiFJwbVFFlzMDdCqn4rMBp3mJiuCuqMq0Xa+GCAjyy6FsQWqU7A2BCNpbS14+IRma7DE+X/ZUc2JUKyBq6lwAo1XKoubaaazUvHx/3fj8f7EPNP6GxiMCcwYEG3IgBtxsdpbw+FVgb57XsysANvpqPlMduPFKaszKzGrWNRNM9OkmchbDY6KLnrNDhfFTUYoygMoDHLnAAN/SQ6g3BH3meXjyStrS/cYssXpMXGcHmS6XV1OZGGhVhqJb8MeJfPJoVtK6jMDoPNXn/qHPrvCVDcTjeJK1HFLVp6MDnU8sy8vkdom+Lv4G1yVHpdRIBlk8BjRXopWXaooYDoTuPobj6SRWJzYgUyo6SvUSX3SV6iTk58I2LKJWRKywyyBWcTJgGqQDLGtDFZHLMksVBqQO0VpPLGtF+mXZDLFJ5Y0Hgy7LIj2itFadniJsVopICPaEkUMBHtHAj2jFEodRDJBqIZBN+GIDCLCCQWTE6mMWyrxf/wDPUA3Zco0vcnlacZwjAs1Vc9C3lA5XyhVT1Egg7jc6a6mddxWrqFvoBmb9v67zOHGaQ0z5iP4QT99poToBtLtlhqmU26mwjY4XpP2Qt1/L6tvpKPFOIhafmjUAB9OgOo/WWsLis636i9j0gKStoZWrOeWgzasWbKDYaXvYDQLdgbEj6xk4fUDlvKLXufWrC976nMR0Xlz7TqqZAFgLDkBoPYTN49iclFrMEZgwV7gZRlJL66XAGnciTiktBQTlJIj5pVAp0P5Rtty27QlCsqKTot7tta56nqbfpMPE8YUsoVXcjKGuCoGg0N9b3K/915ZoszoTkLm4U5g1kKAWa66XzZjow2EFSHeg17jdRsy3Fxp8QIN/kdYrW/r7weB0RRdtBu9s311mZi2Yu17lc+XW4GhB59jHQjz+ejJknwdV2XKj0nJBFNmswNwMxGzD9jK4K0lIUtbcZnZ7aWsMxNh2nNYvixRrhlUo7JcEMTcAbc72GsxOIeK2CktextbKOdtYqU37Uw4xfKpKmei8M4kKq3GttD8xpKfFsLmIPQzP8A41fwYqNe9R2Y7W1JIHtNvEVy6kLTtbYnW+kH4pjOLsn/8AHeOzUatAnWhXNh0RxmH3DTqWE848JY44XiT06pAXFgJfkKik5Pe5H1E9JYRy/qiKmqkCIgKiSyRBuJkywtETKTJBlJZZZArORPENsrlZHJDlZArMcsQdgSkYrDESOWZ5Yi7BZYoQrFE+kFYS0e0UcToULFaPaK0cCHGJBCPEBJWjlEpsdYZRBqIVZuxRAZMSQjCNUqBVLHZQWP0F5ugLZynG8ZnrOoPpVrHuRMl8LcXuPeTxbOjFrkZzn5bnf7zPx/GiiWvd2+XvKbszSjylTLGFdqh/DqMyghqpGyJmAY/XadFiEIU5enKF8GcGyYU1KoHmYoZm0tan8A+9/rCOcgJchQmjFiAB9TD4UaYOopfQr8Pr+nKSdOthKvl/ia7eYvppKEpobEq1QHM7cs2QLbpm6xVfEmFXTzMx/wACMw97Q/CuJ4e5FMspqMDeqrrnbKFHqbS9k2vyjPSnW0NjkUba7/n6FTD8EZUp3UZspFbMwN2FgNt10LW+QPObFKmAgTYKLQ9QypWr5SRb4cy926faA0olucshNWCzIx+7MeZuABe37GWXxtwW9IsmfKc2ZvRm05f+pQx2O5ZkABIz2JU+gNYd9bRfq8emF6Lk9o5Hj4DuWtlzMCQOoFr/AF6TLfBBky20AnVYxgVZyLEWNrCw0B366mVPDuB/EY1KZ/K7BiP8K3J/S0kHeh0tbfwdPwDggwVOlRYfmoJUBO+dheon0Y/ebGLxKImZ2CrdVuerHKPcmafHMEalI+WB5qeqnm2v/Cbdf5TzDiWMtjHZw/lVcOlLG0dSyUi/lNVUc8jNScEci3QzVxptGFu9kvE5VizLmWpSYq4bRrL8S9baH5T0Dwbx78bhFqMR5tM+VXt/1FA9XyYEN9ZxQ4RVdf8AiVFwr4euSbecaRtRxdMjYlTY3tJ+A6/4PGeQ2lLFDIpY/wDNT8hJ7i6+0GLUXQbTlG/oemGDaFYQRi5oWgLCQZYUyJEwTiMsCVkCIYiRtMs4BJgSsjaGIkCJllAOwdopMiKZ3EuxCPEBHAj0ihWkhGAjxyRTHAjxhHEakCTSFWDSFWbMYLJTN49ictPIN6ht/oGp/YTSE5rjGIzV26L6B9N/uTNN0ioq2ZXEcQclrX/n1mdwngoxWMVSPQB5lTXTICNPqSB9ZLj2IsAg3LA72sBrf9PebXgaj/bVW60lH/neSK2NmlxujswP9pwnjSin4m9VzlsrBGcKh1GbTckgNrO8Ey+KUFZxmVW9PxAHmes1xlxdmY8/XGUKbEIpqWLW8sfmVlItc6/GbHf0jtNfAcOqVyHqqadPMtTKxIYstPIbLyDHWb9PDKv5VUf5VA/ScdjMRUbFYoVOJV8HSo1qVOktOlTYEVKWffKT8Jh+pfSLo7RzALSBa5F9rfQn+ZnC1uM4urRp0fPdLms34mmvk1MRRp1AtNrfDfUm28ycXxXG0CK742pUaiPSmgpPTU/lqKPzM3M7zPJK6bNWPDknFyitL9D1F8OtiOosRc6i1tZmY3KNSBzN/muU/ac7w7jVVcVXfEVXag/4rykY+mk2HZXyL09DWg+C1K1RX/EVGYkoQDb0B6efKPow9oM4UhcZN/JZxOGW1ydDrl6iXvAVMNjiRa1Oi5H1Kr+8F/8AXgC+ZtVy2vvbY9jNPwJhSuKqsdzS6W+Nf5QcPvRc5Pids8xeKcNAbz0UZtQxt6gCbmx6E7zaaQI5HUfrHy7M6OTxTEi0zMbwoVF00IsQRoyncEdDOix2Bytb4TqPl0nGY1qlCsylyrL60fUirTJ2K/F3+sU42zVj3o7vgXGfNUU6xArqLHkKtvjHfqJqOs89TF+amYA06tMjMuqsjcmXnadh4d4t+Jo3b+8pt5dTldrXDW7g395d8tMVOHFl0yBhXWCaYsiaKREyBjkxplkw0MZGOTIxEi0NFFeKZ2EQ84d44rDvFFGxX5IOKo7yXnDvGijkgWOKo7xxWHeKKMSBJrWHeEWuO8UU04ymE84d5xvGcRlxLjXVgR2zAGKKaJe0uHuOV4hi81cqeRtsNP6E7XwM4tVbX4F+nqMeKMj2My6R1QrjvKfEao9J15j94oo4ylTzR3mPgMMVx2KqNYpWXDlRuQyowNwdIopEWF45whcSoysadWmSaT2uBcWKsOanScnwfwia1c1MSy+VRqZWpU2ZvNqKQbHMAAl+XOKKSl2MjknGLinpmpxDwz5lIozC5x9TEXF/7qobOnzK/pCeQRVrHQLUqKyAclFMLY+0UUDI9UVAJ87mX/CGI/4qoNf7ofZxHig4fegp9M6pq47xjWHeKKNl2JQDGEMnO41E57i3D1xCAaq6nNSe2qN/KNFKiWm4u0cXRrOrFxbNTZg5JPqsCSgH8Nl+hnSeFsd5eNyjMaeKpE2Nrq6DOp9iw+sUUW+0zZm6O2auO8E9Ud/tGiicvRlQE1h3kDWHePFOVPQ1EfPHeMa47x4ohhEfOHePFFAIf//Z">
            <a:extLst>
              <a:ext uri="{FF2B5EF4-FFF2-40B4-BE49-F238E27FC236}">
                <a16:creationId xmlns:a16="http://schemas.microsoft.com/office/drawing/2014/main" id="{E51B9686-76F9-4F15-9C62-DF65EDD38A27}"/>
              </a:ext>
            </a:extLst>
          </p:cNvPr>
          <p:cNvSpPr>
            <a:spLocks noChangeAspect="1" noChangeArrowheads="1"/>
          </p:cNvSpPr>
          <p:nvPr/>
        </p:nvSpPr>
        <p:spPr bwMode="auto">
          <a:xfrm>
            <a:off x="76200" y="-622300"/>
            <a:ext cx="2667000" cy="127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105476" name="Picture 4" descr="http://moviecarpet.com/iwave/images/3/o-check-out-morgan-spurlock-s-the-greatest-movie-ever-sold-poster.jpg">
            <a:extLst>
              <a:ext uri="{FF2B5EF4-FFF2-40B4-BE49-F238E27FC236}">
                <a16:creationId xmlns:a16="http://schemas.microsoft.com/office/drawing/2014/main" id="{30B6689E-650C-41C7-9A33-14ECF964C7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876800"/>
            <a:ext cx="33337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9446"/>
                                        </p:tgtEl>
                                        <p:attrNameLst>
                                          <p:attrName>style.visibility</p:attrName>
                                        </p:attrNameLst>
                                      </p:cBhvr>
                                      <p:to>
                                        <p:strVal val="visible"/>
                                      </p:to>
                                    </p:set>
                                    <p:anim calcmode="lin" valueType="num">
                                      <p:cBhvr additive="base">
                                        <p:cTn id="7" dur="500" fill="hold"/>
                                        <p:tgtEl>
                                          <p:spTgt spid="189446"/>
                                        </p:tgtEl>
                                        <p:attrNameLst>
                                          <p:attrName>ppt_x</p:attrName>
                                        </p:attrNameLst>
                                      </p:cBhvr>
                                      <p:tavLst>
                                        <p:tav tm="0">
                                          <p:val>
                                            <p:strVal val="0-#ppt_w/2"/>
                                          </p:val>
                                        </p:tav>
                                        <p:tav tm="100000">
                                          <p:val>
                                            <p:strVal val="#ppt_x"/>
                                          </p:val>
                                        </p:tav>
                                      </p:tavLst>
                                    </p:anim>
                                    <p:anim calcmode="lin" valueType="num">
                                      <p:cBhvr additive="base">
                                        <p:cTn id="8" dur="500" fill="hold"/>
                                        <p:tgtEl>
                                          <p:spTgt spid="189446"/>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5476"/>
                                        </p:tgtEl>
                                        <p:attrNameLst>
                                          <p:attrName>style.visibility</p:attrName>
                                        </p:attrNameLst>
                                      </p:cBhvr>
                                      <p:to>
                                        <p:strVal val="visible"/>
                                      </p:to>
                                    </p:set>
                                    <p:animEffect transition="in" filter="dissolve">
                                      <p:cBhvr>
                                        <p:cTn id="11" dur="500"/>
                                        <p:tgtEl>
                                          <p:spTgt spid="1054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6"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2">
            <a:extLst>
              <a:ext uri="{FF2B5EF4-FFF2-40B4-BE49-F238E27FC236}">
                <a16:creationId xmlns:a16="http://schemas.microsoft.com/office/drawing/2014/main" id="{3D650F3D-12CD-4FE3-9A10-DCE071A3E50C}"/>
              </a:ext>
            </a:extLst>
          </p:cNvPr>
          <p:cNvGrpSpPr>
            <a:grpSpLocks/>
          </p:cNvGrpSpPr>
          <p:nvPr/>
        </p:nvGrpSpPr>
        <p:grpSpPr bwMode="auto">
          <a:xfrm>
            <a:off x="0" y="0"/>
            <a:ext cx="9144000" cy="976313"/>
            <a:chOff x="0" y="0"/>
            <a:chExt cx="5760" cy="615"/>
          </a:xfrm>
        </p:grpSpPr>
        <p:sp>
          <p:nvSpPr>
            <p:cNvPr id="73735" name="Text Box 3">
              <a:extLst>
                <a:ext uri="{FF2B5EF4-FFF2-40B4-BE49-F238E27FC236}">
                  <a16:creationId xmlns:a16="http://schemas.microsoft.com/office/drawing/2014/main" id="{05EE2CBF-FAAF-4C13-8EF3-61723A43AB3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73736" name="Text Box 4">
              <a:extLst>
                <a:ext uri="{FF2B5EF4-FFF2-40B4-BE49-F238E27FC236}">
                  <a16:creationId xmlns:a16="http://schemas.microsoft.com/office/drawing/2014/main" id="{BCDECE3C-4685-4F08-B55F-A99CFCF62A4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3730" name="Rectangle 5">
            <a:extLst>
              <a:ext uri="{FF2B5EF4-FFF2-40B4-BE49-F238E27FC236}">
                <a16:creationId xmlns:a16="http://schemas.microsoft.com/office/drawing/2014/main" id="{342F7152-362F-4952-A8D7-5968745F48ED}"/>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73731" name="Text Box 7">
            <a:extLst>
              <a:ext uri="{FF2B5EF4-FFF2-40B4-BE49-F238E27FC236}">
                <a16:creationId xmlns:a16="http://schemas.microsoft.com/office/drawing/2014/main" id="{5539A47A-30DD-41CC-BC2D-DFF98ABECA5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92529" name="Rectangle 17">
            <a:extLst>
              <a:ext uri="{FF2B5EF4-FFF2-40B4-BE49-F238E27FC236}">
                <a16:creationId xmlns:a16="http://schemas.microsoft.com/office/drawing/2014/main" id="{F0E29294-4C61-4CD6-AF90-7673133CF1E5}"/>
              </a:ext>
            </a:extLst>
          </p:cNvPr>
          <p:cNvSpPr>
            <a:spLocks noChangeArrowheads="1"/>
          </p:cNvSpPr>
          <p:nvPr/>
        </p:nvSpPr>
        <p:spPr bwMode="auto">
          <a:xfrm>
            <a:off x="457200" y="3200400"/>
            <a:ext cx="38100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Product placement is presenting itself in new, more aggressive forms</a:t>
            </a:r>
          </a:p>
        </p:txBody>
      </p:sp>
      <p:sp>
        <p:nvSpPr>
          <p:cNvPr id="192530" name="Rectangle 18">
            <a:extLst>
              <a:ext uri="{FF2B5EF4-FFF2-40B4-BE49-F238E27FC236}">
                <a16:creationId xmlns:a16="http://schemas.microsoft.com/office/drawing/2014/main" id="{9F17CD49-34DE-4B95-8F37-DC51893774AF}"/>
              </a:ext>
            </a:extLst>
          </p:cNvPr>
          <p:cNvSpPr>
            <a:spLocks noChangeArrowheads="1"/>
          </p:cNvSpPr>
          <p:nvPr/>
        </p:nvSpPr>
        <p:spPr bwMode="auto">
          <a:xfrm>
            <a:off x="4876800" y="2466975"/>
            <a:ext cx="41148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ja-JP" altLang="en-US" sz="2200">
                <a:latin typeface="Verdana" panose="020B0604030504040204" pitchFamily="34" charset="0"/>
                <a:cs typeface="Times New Roman" panose="02020603050405020304" pitchFamily="18" charset="0"/>
              </a:rPr>
              <a:t>“</a:t>
            </a:r>
            <a:r>
              <a:rPr lang="en-US" altLang="ja-JP" sz="2200" i="1">
                <a:latin typeface="Verdana" panose="020B0604030504040204" pitchFamily="34" charset="0"/>
                <a:cs typeface="Times New Roman" panose="02020603050405020304" pitchFamily="18" charset="0"/>
              </a:rPr>
              <a:t>Brands are tripling their revenue (just) because of a mention in a Jay-Z song, so we go after the companies and partner them with the demographic. If you hear an artist talking about his new Fila sneakers, you</a:t>
            </a:r>
            <a:r>
              <a:rPr lang="ja-JP" altLang="en-US" sz="2200" i="1">
                <a:latin typeface="Verdana" panose="020B0604030504040204" pitchFamily="34" charset="0"/>
                <a:cs typeface="Times New Roman" panose="02020603050405020304" pitchFamily="18" charset="0"/>
              </a:rPr>
              <a:t>’</a:t>
            </a:r>
            <a:r>
              <a:rPr lang="en-US" altLang="ja-JP" sz="2200" i="1">
                <a:latin typeface="Verdana" panose="020B0604030504040204" pitchFamily="34" charset="0"/>
                <a:cs typeface="Times New Roman" panose="02020603050405020304" pitchFamily="18" charset="0"/>
              </a:rPr>
              <a:t>re going to think about it when you go shopping</a:t>
            </a:r>
            <a:r>
              <a:rPr lang="en-US" altLang="ja-JP" sz="2200">
                <a:latin typeface="Verdana" panose="020B0604030504040204" pitchFamily="34" charset="0"/>
                <a:cs typeface="Times New Roman" panose="02020603050405020304" pitchFamily="18" charset="0"/>
              </a:rPr>
              <a:t>.</a:t>
            </a:r>
            <a:r>
              <a:rPr lang="ja-JP" altLang="en-US" sz="2200">
                <a:latin typeface="Verdana" panose="020B0604030504040204" pitchFamily="34" charset="0"/>
                <a:cs typeface="Times New Roman" panose="02020603050405020304" pitchFamily="18" charset="0"/>
              </a:rPr>
              <a:t>”</a:t>
            </a:r>
            <a:r>
              <a:rPr lang="en-US" altLang="ja-JP" sz="2200">
                <a:latin typeface="Verdana" panose="020B0604030504040204" pitchFamily="34" charset="0"/>
                <a:cs typeface="Times New Roman" panose="02020603050405020304" pitchFamily="18" charset="0"/>
              </a:rPr>
              <a:t> </a:t>
            </a:r>
            <a:endParaRPr lang="en-US" altLang="en-US" sz="2200">
              <a:latin typeface="Verdana" panose="020B0604030504040204" pitchFamily="34" charset="0"/>
              <a:cs typeface="Times New Roman" panose="02020603050405020304" pitchFamily="18" charset="0"/>
            </a:endParaRPr>
          </a:p>
        </p:txBody>
      </p:sp>
      <p:sp>
        <p:nvSpPr>
          <p:cNvPr id="73734" name="Line 20">
            <a:extLst>
              <a:ext uri="{FF2B5EF4-FFF2-40B4-BE49-F238E27FC236}">
                <a16:creationId xmlns:a16="http://schemas.microsoft.com/office/drawing/2014/main" id="{4BA1F50F-05DB-47CE-93FA-A953A3879115}"/>
              </a:ext>
            </a:extLst>
          </p:cNvPr>
          <p:cNvSpPr>
            <a:spLocks noChangeShapeType="1"/>
          </p:cNvSpPr>
          <p:nvPr/>
        </p:nvSpPr>
        <p:spPr bwMode="auto">
          <a:xfrm>
            <a:off x="4572000" y="2286000"/>
            <a:ext cx="0" cy="3886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2529"/>
                                        </p:tgtEl>
                                        <p:attrNameLst>
                                          <p:attrName>style.visibility</p:attrName>
                                        </p:attrNameLst>
                                      </p:cBhvr>
                                      <p:to>
                                        <p:strVal val="visible"/>
                                      </p:to>
                                    </p:set>
                                    <p:anim calcmode="lin" valueType="num">
                                      <p:cBhvr additive="base">
                                        <p:cTn id="7" dur="500" fill="hold"/>
                                        <p:tgtEl>
                                          <p:spTgt spid="192529"/>
                                        </p:tgtEl>
                                        <p:attrNameLst>
                                          <p:attrName>ppt_x</p:attrName>
                                        </p:attrNameLst>
                                      </p:cBhvr>
                                      <p:tavLst>
                                        <p:tav tm="0">
                                          <p:val>
                                            <p:strVal val="0-#ppt_w/2"/>
                                          </p:val>
                                        </p:tav>
                                        <p:tav tm="100000">
                                          <p:val>
                                            <p:strVal val="#ppt_x"/>
                                          </p:val>
                                        </p:tav>
                                      </p:tavLst>
                                    </p:anim>
                                    <p:anim calcmode="lin" valueType="num">
                                      <p:cBhvr additive="base">
                                        <p:cTn id="8" dur="500" fill="hold"/>
                                        <p:tgtEl>
                                          <p:spTgt spid="19252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92530"/>
                                        </p:tgtEl>
                                        <p:attrNameLst>
                                          <p:attrName>style.visibility</p:attrName>
                                        </p:attrNameLst>
                                      </p:cBhvr>
                                      <p:to>
                                        <p:strVal val="visible"/>
                                      </p:to>
                                    </p:set>
                                    <p:anim calcmode="lin" valueType="num">
                                      <p:cBhvr additive="base">
                                        <p:cTn id="11" dur="500" fill="hold"/>
                                        <p:tgtEl>
                                          <p:spTgt spid="192530"/>
                                        </p:tgtEl>
                                        <p:attrNameLst>
                                          <p:attrName>ppt_x</p:attrName>
                                        </p:attrNameLst>
                                      </p:cBhvr>
                                      <p:tavLst>
                                        <p:tav tm="0">
                                          <p:val>
                                            <p:strVal val="1+#ppt_w/2"/>
                                          </p:val>
                                        </p:tav>
                                        <p:tav tm="100000">
                                          <p:val>
                                            <p:strVal val="#ppt_x"/>
                                          </p:val>
                                        </p:tav>
                                      </p:tavLst>
                                    </p:anim>
                                    <p:anim calcmode="lin" valueType="num">
                                      <p:cBhvr additive="base">
                                        <p:cTn id="12" dur="500" fill="hold"/>
                                        <p:tgtEl>
                                          <p:spTgt spid="1925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29" grpId="0"/>
      <p:bldP spid="1925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262C9A48-BF4E-4F70-95FB-2734ED134179}"/>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1BDE30F4-3E00-44C7-8F61-67B91D46B48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75783" name="Text Box 4">
              <a:extLst>
                <a:ext uri="{FF2B5EF4-FFF2-40B4-BE49-F238E27FC236}">
                  <a16:creationId xmlns:a16="http://schemas.microsoft.com/office/drawing/2014/main" id="{E61E162A-6283-4F17-A2DF-0C4B6C4DD43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5778" name="Rectangle 5">
            <a:extLst>
              <a:ext uri="{FF2B5EF4-FFF2-40B4-BE49-F238E27FC236}">
                <a16:creationId xmlns:a16="http://schemas.microsoft.com/office/drawing/2014/main" id="{63905C5F-2D66-4657-AEB5-F63C88CF6EB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75779" name="Text Box 6">
            <a:extLst>
              <a:ext uri="{FF2B5EF4-FFF2-40B4-BE49-F238E27FC236}">
                <a16:creationId xmlns:a16="http://schemas.microsoft.com/office/drawing/2014/main" id="{5EA85491-9A29-4F0E-8AF0-C4BBB8DF518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8119" name="Rectangle 7">
            <a:extLst>
              <a:ext uri="{FF2B5EF4-FFF2-40B4-BE49-F238E27FC236}">
                <a16:creationId xmlns:a16="http://schemas.microsoft.com/office/drawing/2014/main" id="{68C06483-29A2-42BF-8D13-7567B3D649D1}"/>
              </a:ext>
            </a:extLst>
          </p:cNvPr>
          <p:cNvSpPr>
            <a:spLocks noChangeArrowheads="1"/>
          </p:cNvSpPr>
          <p:nvPr/>
        </p:nvSpPr>
        <p:spPr bwMode="auto">
          <a:xfrm>
            <a:off x="161925" y="2362200"/>
            <a:ext cx="5638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71475" indent="-371475">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dirty="0">
                <a:latin typeface="Verdana" panose="020B0604030504040204" pitchFamily="34" charset="0"/>
              </a:rPr>
              <a:t>   </a:t>
            </a:r>
            <a:r>
              <a:rPr lang="en-US" altLang="en-US" dirty="0">
                <a:latin typeface="Verdana" panose="020B0604030504040204" pitchFamily="34" charset="0"/>
              </a:rPr>
              <a:t>The selfie Oscars host Ellen DeGeneres took during the show with a Samsung mobile device sparked a lot of conversation and it was later revealed that, as part of its sponsorship and ad pact for the Oscars with ABC, Samsung previously negotiated to have its Galaxy smartphone integrated into the show.</a:t>
            </a:r>
          </a:p>
        </p:txBody>
      </p:sp>
      <p:pic>
        <p:nvPicPr>
          <p:cNvPr id="75781" name="Picture 9" descr="ellen">
            <a:extLst>
              <a:ext uri="{FF2B5EF4-FFF2-40B4-BE49-F238E27FC236}">
                <a16:creationId xmlns:a16="http://schemas.microsoft.com/office/drawing/2014/main" id="{3CB14E6C-84C1-4760-A545-9B0C979429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129756"/>
            <a:ext cx="2733675"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8119"/>
                                        </p:tgtEl>
                                        <p:attrNameLst>
                                          <p:attrName>style.visibility</p:attrName>
                                        </p:attrNameLst>
                                      </p:cBhvr>
                                      <p:to>
                                        <p:strVal val="visible"/>
                                      </p:to>
                                    </p:set>
                                    <p:anim calcmode="lin" valueType="num">
                                      <p:cBhvr additive="base">
                                        <p:cTn id="7" dur="500" fill="hold"/>
                                        <p:tgtEl>
                                          <p:spTgt spid="218119"/>
                                        </p:tgtEl>
                                        <p:attrNameLst>
                                          <p:attrName>ppt_x</p:attrName>
                                        </p:attrNameLst>
                                      </p:cBhvr>
                                      <p:tavLst>
                                        <p:tav tm="0">
                                          <p:val>
                                            <p:strVal val="1+#ppt_w/2"/>
                                          </p:val>
                                        </p:tav>
                                        <p:tav tm="100000">
                                          <p:val>
                                            <p:strVal val="#ppt_x"/>
                                          </p:val>
                                        </p:tav>
                                      </p:tavLst>
                                    </p:anim>
                                    <p:anim calcmode="lin" valueType="num">
                                      <p:cBhvr additive="base">
                                        <p:cTn id="8" dur="500" fill="hold"/>
                                        <p:tgtEl>
                                          <p:spTgt spid="218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B83013ED-CB78-48D1-B7DB-AF6DFAA74271}"/>
              </a:ext>
            </a:extLst>
          </p:cNvPr>
          <p:cNvGrpSpPr>
            <a:grpSpLocks/>
          </p:cNvGrpSpPr>
          <p:nvPr/>
        </p:nvGrpSpPr>
        <p:grpSpPr bwMode="auto">
          <a:xfrm>
            <a:off x="0" y="0"/>
            <a:ext cx="9144000" cy="976313"/>
            <a:chOff x="0" y="0"/>
            <a:chExt cx="5760" cy="615"/>
          </a:xfrm>
        </p:grpSpPr>
        <p:sp>
          <p:nvSpPr>
            <p:cNvPr id="77830" name="Text Box 3">
              <a:extLst>
                <a:ext uri="{FF2B5EF4-FFF2-40B4-BE49-F238E27FC236}">
                  <a16:creationId xmlns:a16="http://schemas.microsoft.com/office/drawing/2014/main" id="{71B0C256-F8B6-477B-B5EF-8684C5C77D0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77831" name="Text Box 4">
              <a:extLst>
                <a:ext uri="{FF2B5EF4-FFF2-40B4-BE49-F238E27FC236}">
                  <a16:creationId xmlns:a16="http://schemas.microsoft.com/office/drawing/2014/main" id="{6352BD0A-E73E-45BC-8F76-3CC58788DAF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7826" name="Rectangle 5">
            <a:extLst>
              <a:ext uri="{FF2B5EF4-FFF2-40B4-BE49-F238E27FC236}">
                <a16:creationId xmlns:a16="http://schemas.microsoft.com/office/drawing/2014/main" id="{967B1868-A992-43AC-BF45-011ADF29165B}"/>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77827" name="Text Box 6">
            <a:extLst>
              <a:ext uri="{FF2B5EF4-FFF2-40B4-BE49-F238E27FC236}">
                <a16:creationId xmlns:a16="http://schemas.microsoft.com/office/drawing/2014/main" id="{770D9BA3-32AF-4739-B492-1456BD85519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8119" name="Rectangle 7">
            <a:extLst>
              <a:ext uri="{FF2B5EF4-FFF2-40B4-BE49-F238E27FC236}">
                <a16:creationId xmlns:a16="http://schemas.microsoft.com/office/drawing/2014/main" id="{4EDDCABB-AE62-4384-A32B-92CDAB84A9EE}"/>
              </a:ext>
            </a:extLst>
          </p:cNvPr>
          <p:cNvSpPr>
            <a:spLocks noChangeArrowheads="1"/>
          </p:cNvSpPr>
          <p:nvPr/>
        </p:nvSpPr>
        <p:spPr bwMode="auto">
          <a:xfrm>
            <a:off x="228600" y="2243138"/>
            <a:ext cx="86868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71475" indent="-371475">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i="1">
                <a:latin typeface="Verdana" panose="020B0604030504040204" pitchFamily="34" charset="0"/>
              </a:rPr>
              <a:t>When Seth Rogen presented an award at the </a:t>
            </a:r>
            <a:r>
              <a:rPr lang="is-IS" altLang="en-US" sz="2200" i="1">
                <a:latin typeface="Verdana" panose="020B0604030504040204" pitchFamily="34" charset="0"/>
              </a:rPr>
              <a:t>2017</a:t>
            </a:r>
            <a:r>
              <a:rPr lang="en-US" altLang="en-US" sz="2200" i="1">
                <a:latin typeface="Verdana" panose="020B0604030504040204" pitchFamily="34" charset="0"/>
              </a:rPr>
              <a:t> Oscars wearing a pair of “Back to the Future” themed sneakers, Nike received an estimated $583,000 in promotional value without spending a dime on advertising (all they had to do was provide Rogen with the shoes)</a:t>
            </a:r>
          </a:p>
        </p:txBody>
      </p:sp>
      <p:pic>
        <p:nvPicPr>
          <p:cNvPr id="77829" name="Picture 9" descr="Image result for rogen nike delorean">
            <a:extLst>
              <a:ext uri="{FF2B5EF4-FFF2-40B4-BE49-F238E27FC236}">
                <a16:creationId xmlns:a16="http://schemas.microsoft.com/office/drawing/2014/main" id="{92B5DF10-B622-4B24-AA87-8F409F4074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4419600"/>
            <a:ext cx="4179888"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8119"/>
                                        </p:tgtEl>
                                        <p:attrNameLst>
                                          <p:attrName>style.visibility</p:attrName>
                                        </p:attrNameLst>
                                      </p:cBhvr>
                                      <p:to>
                                        <p:strVal val="visible"/>
                                      </p:to>
                                    </p:set>
                                    <p:anim calcmode="lin" valueType="num">
                                      <p:cBhvr additive="base">
                                        <p:cTn id="7" dur="500" fill="hold"/>
                                        <p:tgtEl>
                                          <p:spTgt spid="218119"/>
                                        </p:tgtEl>
                                        <p:attrNameLst>
                                          <p:attrName>ppt_x</p:attrName>
                                        </p:attrNameLst>
                                      </p:cBhvr>
                                      <p:tavLst>
                                        <p:tav tm="0">
                                          <p:val>
                                            <p:strVal val="1+#ppt_w/2"/>
                                          </p:val>
                                        </p:tav>
                                        <p:tav tm="100000">
                                          <p:val>
                                            <p:strVal val="#ppt_x"/>
                                          </p:val>
                                        </p:tav>
                                      </p:tavLst>
                                    </p:anim>
                                    <p:anim calcmode="lin" valueType="num">
                                      <p:cBhvr additive="base">
                                        <p:cTn id="8" dur="500" fill="hold"/>
                                        <p:tgtEl>
                                          <p:spTgt spid="218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7405476B-27B1-4CC0-B771-575653263E7B}"/>
              </a:ext>
            </a:extLst>
          </p:cNvPr>
          <p:cNvGrpSpPr>
            <a:grpSpLocks/>
          </p:cNvGrpSpPr>
          <p:nvPr/>
        </p:nvGrpSpPr>
        <p:grpSpPr bwMode="auto">
          <a:xfrm>
            <a:off x="0" y="0"/>
            <a:ext cx="9144000" cy="976313"/>
            <a:chOff x="0" y="0"/>
            <a:chExt cx="5760" cy="615"/>
          </a:xfrm>
        </p:grpSpPr>
        <p:sp>
          <p:nvSpPr>
            <p:cNvPr id="79879" name="Text Box 3">
              <a:extLst>
                <a:ext uri="{FF2B5EF4-FFF2-40B4-BE49-F238E27FC236}">
                  <a16:creationId xmlns:a16="http://schemas.microsoft.com/office/drawing/2014/main" id="{D95FB5AE-DD05-4607-B9CF-9A9E883FB50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79880" name="Text Box 4">
              <a:extLst>
                <a:ext uri="{FF2B5EF4-FFF2-40B4-BE49-F238E27FC236}">
                  <a16:creationId xmlns:a16="http://schemas.microsoft.com/office/drawing/2014/main" id="{495FE936-F814-414E-A553-F98BDCABBF7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79874" name="Rectangle 5">
            <a:extLst>
              <a:ext uri="{FF2B5EF4-FFF2-40B4-BE49-F238E27FC236}">
                <a16:creationId xmlns:a16="http://schemas.microsoft.com/office/drawing/2014/main" id="{499B94FB-0011-4976-8008-1C86ACFC5035}"/>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79875" name="Text Box 6">
            <a:extLst>
              <a:ext uri="{FF2B5EF4-FFF2-40B4-BE49-F238E27FC236}">
                <a16:creationId xmlns:a16="http://schemas.microsoft.com/office/drawing/2014/main" id="{A7727A31-AA15-41B5-ACE7-D76C6A09DFB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86AF13BD-53A3-42C6-ABE9-B45DF19EA5F4}"/>
              </a:ext>
            </a:extLst>
          </p:cNvPr>
          <p:cNvSpPr>
            <a:spLocks noChangeArrowheads="1"/>
          </p:cNvSpPr>
          <p:nvPr/>
        </p:nvSpPr>
        <p:spPr bwMode="auto">
          <a:xfrm>
            <a:off x="457200" y="2286000"/>
            <a:ext cx="7924800"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i="1">
                <a:solidFill>
                  <a:srgbClr val="002060"/>
                </a:solidFill>
                <a:latin typeface="Verdana" panose="020B0604030504040204" pitchFamily="34" charset="0"/>
                <a:cs typeface="Times New Roman" panose="02020603050405020304" pitchFamily="18" charset="0"/>
              </a:rPr>
              <a:t>In celebration of the 25th anniversary of the Discovery Channel</a:t>
            </a:r>
            <a:r>
              <a:rPr lang="ja-JP" altLang="en-US" sz="2200" i="1">
                <a:solidFill>
                  <a:srgbClr val="002060"/>
                </a:solidFill>
                <a:latin typeface="Verdana" panose="020B0604030504040204" pitchFamily="34" charset="0"/>
                <a:cs typeface="Times New Roman" panose="02020603050405020304" pitchFamily="18" charset="0"/>
              </a:rPr>
              <a:t>’</a:t>
            </a:r>
            <a:r>
              <a:rPr lang="en-US" altLang="ja-JP" sz="2200" i="1">
                <a:solidFill>
                  <a:srgbClr val="002060"/>
                </a:solidFill>
                <a:latin typeface="Verdana" panose="020B0604030504040204" pitchFamily="34" charset="0"/>
                <a:cs typeface="Times New Roman" panose="02020603050405020304" pitchFamily="18" charset="0"/>
              </a:rPr>
              <a:t>s wildly successful </a:t>
            </a:r>
            <a:r>
              <a:rPr lang="ja-JP" altLang="en-US" sz="2200" i="1">
                <a:solidFill>
                  <a:srgbClr val="002060"/>
                </a:solidFill>
                <a:latin typeface="Verdana" panose="020B0604030504040204" pitchFamily="34" charset="0"/>
                <a:cs typeface="Times New Roman" panose="02020603050405020304" pitchFamily="18" charset="0"/>
              </a:rPr>
              <a:t>“</a:t>
            </a:r>
            <a:r>
              <a:rPr lang="en-US" altLang="ja-JP" sz="2200" i="1">
                <a:solidFill>
                  <a:srgbClr val="002060"/>
                </a:solidFill>
                <a:latin typeface="Verdana" panose="020B0604030504040204" pitchFamily="34" charset="0"/>
                <a:cs typeface="Times New Roman" panose="02020603050405020304" pitchFamily="18" charset="0"/>
              </a:rPr>
              <a:t>Shark Week</a:t>
            </a:r>
            <a:r>
              <a:rPr lang="ja-JP" altLang="en-US" sz="2200" i="1">
                <a:solidFill>
                  <a:srgbClr val="002060"/>
                </a:solidFill>
                <a:latin typeface="Verdana" panose="020B0604030504040204" pitchFamily="34" charset="0"/>
                <a:cs typeface="Times New Roman" panose="02020603050405020304" pitchFamily="18" charset="0"/>
              </a:rPr>
              <a:t>”</a:t>
            </a:r>
            <a:r>
              <a:rPr lang="en-US" altLang="ja-JP" sz="2200" i="1">
                <a:solidFill>
                  <a:srgbClr val="002060"/>
                </a:solidFill>
                <a:latin typeface="Verdana" panose="020B0604030504040204" pitchFamily="34" charset="0"/>
                <a:cs typeface="Times New Roman" panose="02020603050405020304" pitchFamily="18" charset="0"/>
              </a:rPr>
              <a:t> program, Volkswagen created a "Volkswagen Beetle Shark Observation Cage" to replace the standard shark cage used in prior airings of the show</a:t>
            </a:r>
            <a:endParaRPr lang="en-US" altLang="en-US" sz="2200" i="1">
              <a:solidFill>
                <a:srgbClr val="002060"/>
              </a:solidFill>
              <a:latin typeface="Verdana" panose="020B0604030504040204" pitchFamily="34" charset="0"/>
              <a:cs typeface="Times New Roman" panose="02020603050405020304" pitchFamily="18" charset="0"/>
            </a:endParaRPr>
          </a:p>
        </p:txBody>
      </p:sp>
      <p:pic>
        <p:nvPicPr>
          <p:cNvPr id="38922" name="Picture 10" descr="http://i.usatoday.net/communitymanager/_photos/drive-on/2012/07/26/sharkx-wide-community.jpg">
            <a:hlinkClick r:id="rId3"/>
            <a:extLst>
              <a:ext uri="{FF2B5EF4-FFF2-40B4-BE49-F238E27FC236}">
                <a16:creationId xmlns:a16="http://schemas.microsoft.com/office/drawing/2014/main" id="{F20BC030-2F0A-4A1A-B583-15C5459685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4572000"/>
            <a:ext cx="2189163"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4" name="Picture 12" descr="http://dsc.discovery.com/pdi/files/2012/03/shark-week-logo1-306x248.jpg">
            <a:extLst>
              <a:ext uri="{FF2B5EF4-FFF2-40B4-BE49-F238E27FC236}">
                <a16:creationId xmlns:a16="http://schemas.microsoft.com/office/drawing/2014/main" id="{8AE8B00E-A7F5-42E9-8D5D-94CA2A1C72D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652963"/>
            <a:ext cx="2438400" cy="197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0167"/>
                                        </p:tgtEl>
                                        <p:attrNameLst>
                                          <p:attrName>style.visibility</p:attrName>
                                        </p:attrNameLst>
                                      </p:cBhvr>
                                      <p:to>
                                        <p:strVal val="visible"/>
                                      </p:to>
                                    </p:set>
                                    <p:anim calcmode="lin" valueType="num">
                                      <p:cBhvr additive="base">
                                        <p:cTn id="7" dur="500" fill="hold"/>
                                        <p:tgtEl>
                                          <p:spTgt spid="220167"/>
                                        </p:tgtEl>
                                        <p:attrNameLst>
                                          <p:attrName>ppt_x</p:attrName>
                                        </p:attrNameLst>
                                      </p:cBhvr>
                                      <p:tavLst>
                                        <p:tav tm="0">
                                          <p:val>
                                            <p:strVal val="1+#ppt_w/2"/>
                                          </p:val>
                                        </p:tav>
                                        <p:tav tm="100000">
                                          <p:val>
                                            <p:strVal val="#ppt_x"/>
                                          </p:val>
                                        </p:tav>
                                      </p:tavLst>
                                    </p:anim>
                                    <p:anim calcmode="lin" valueType="num">
                                      <p:cBhvr additive="base">
                                        <p:cTn id="8" dur="500" fill="hold"/>
                                        <p:tgtEl>
                                          <p:spTgt spid="220167"/>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38924"/>
                                        </p:tgtEl>
                                        <p:attrNameLst>
                                          <p:attrName>style.visibility</p:attrName>
                                        </p:attrNameLst>
                                      </p:cBhvr>
                                      <p:to>
                                        <p:strVal val="visible"/>
                                      </p:to>
                                    </p:set>
                                    <p:animEffect transition="in" filter="dissolve">
                                      <p:cBhvr>
                                        <p:cTn id="11" dur="500"/>
                                        <p:tgtEl>
                                          <p:spTgt spid="38924"/>
                                        </p:tgtEl>
                                      </p:cBhvr>
                                    </p:animEffect>
                                  </p:childTnLst>
                                </p:cTn>
                              </p:par>
                              <p:par>
                                <p:cTn id="12" presetID="9" presetClass="entr" presetSubtype="0" fill="hold" nodeType="withEffect">
                                  <p:stCondLst>
                                    <p:cond delay="0"/>
                                  </p:stCondLst>
                                  <p:childTnLst>
                                    <p:set>
                                      <p:cBhvr>
                                        <p:cTn id="13" dur="1" fill="hold">
                                          <p:stCondLst>
                                            <p:cond delay="0"/>
                                          </p:stCondLst>
                                        </p:cTn>
                                        <p:tgtEl>
                                          <p:spTgt spid="38922"/>
                                        </p:tgtEl>
                                        <p:attrNameLst>
                                          <p:attrName>style.visibility</p:attrName>
                                        </p:attrNameLst>
                                      </p:cBhvr>
                                      <p:to>
                                        <p:strVal val="visible"/>
                                      </p:to>
                                    </p:set>
                                    <p:animEffect transition="in" filter="dissolve">
                                      <p:cBhvr>
                                        <p:cTn id="14" dur="500"/>
                                        <p:tgtEl>
                                          <p:spTgt spid="389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6928CEF6-3C25-4F85-BA06-3D507E688009}"/>
              </a:ext>
            </a:extLst>
          </p:cNvPr>
          <p:cNvGrpSpPr>
            <a:grpSpLocks/>
          </p:cNvGrpSpPr>
          <p:nvPr/>
        </p:nvGrpSpPr>
        <p:grpSpPr bwMode="auto">
          <a:xfrm>
            <a:off x="0" y="0"/>
            <a:ext cx="9144000" cy="976313"/>
            <a:chOff x="0" y="0"/>
            <a:chExt cx="5760" cy="615"/>
          </a:xfrm>
        </p:grpSpPr>
        <p:sp>
          <p:nvSpPr>
            <p:cNvPr id="81925" name="Text Box 3">
              <a:extLst>
                <a:ext uri="{FF2B5EF4-FFF2-40B4-BE49-F238E27FC236}">
                  <a16:creationId xmlns:a16="http://schemas.microsoft.com/office/drawing/2014/main" id="{2B22B912-533C-4B78-B005-6D485A7F45E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1926" name="Text Box 4">
              <a:extLst>
                <a:ext uri="{FF2B5EF4-FFF2-40B4-BE49-F238E27FC236}">
                  <a16:creationId xmlns:a16="http://schemas.microsoft.com/office/drawing/2014/main" id="{137D9C02-7D5A-4E1F-AE8C-1DFC98F90C1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1922" name="Text Box 6">
            <a:extLst>
              <a:ext uri="{FF2B5EF4-FFF2-40B4-BE49-F238E27FC236}">
                <a16:creationId xmlns:a16="http://schemas.microsoft.com/office/drawing/2014/main" id="{B107E787-C508-4724-910D-693333022F3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E56EB167-BD4A-4821-A757-B86B0F5C7E3B}"/>
              </a:ext>
            </a:extLst>
          </p:cNvPr>
          <p:cNvSpPr>
            <a:spLocks noChangeArrowheads="1"/>
          </p:cNvSpPr>
          <p:nvPr/>
        </p:nvSpPr>
        <p:spPr bwMode="auto">
          <a:xfrm>
            <a:off x="457200" y="2220913"/>
            <a:ext cx="82296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2D2DB9"/>
                </a:solidFill>
                <a:latin typeface="Verdana" panose="020B0604030504040204" pitchFamily="34" charset="0"/>
                <a:cs typeface="Times New Roman" panose="02020603050405020304" pitchFamily="18" charset="0"/>
              </a:rPr>
              <a:t>More and more record labels are looking for ways to recoup lost revenue through declining CD sales and product placement provides a new avenue for generating revenue.  </a:t>
            </a:r>
          </a:p>
          <a:p>
            <a:pPr eaLnBrk="1" hangingPunct="1"/>
            <a:endParaRPr lang="en-US" altLang="en-US" i="1">
              <a:solidFill>
                <a:srgbClr val="2D2DB9"/>
              </a:solidFill>
              <a:latin typeface="Verdana" panose="020B0604030504040204" pitchFamily="34" charset="0"/>
              <a:cs typeface="Times New Roman" panose="02020603050405020304" pitchFamily="18" charset="0"/>
            </a:endParaRPr>
          </a:p>
          <a:p>
            <a:pPr eaLnBrk="1" hangingPunct="1"/>
            <a:r>
              <a:rPr lang="en-US" altLang="en-US" i="1">
                <a:solidFill>
                  <a:srgbClr val="2D2DB9"/>
                </a:solidFill>
                <a:latin typeface="Verdana" panose="020B0604030504040204" pitchFamily="34" charset="0"/>
                <a:cs typeface="Times New Roman" panose="02020603050405020304" pitchFamily="18" charset="0"/>
              </a:rPr>
              <a:t>According to a report published in Rolling Stone, Britney Spears made a half million dollars from the product placement in her music video for "Hold It Against Me,</a:t>
            </a:r>
            <a:r>
              <a:rPr lang="ja-JP" altLang="en-US" i="1">
                <a:solidFill>
                  <a:srgbClr val="2D2DB9"/>
                </a:solidFill>
                <a:latin typeface="Verdana" panose="020B0604030504040204" pitchFamily="34" charset="0"/>
                <a:cs typeface="Times New Roman" panose="02020603050405020304" pitchFamily="18" charset="0"/>
              </a:rPr>
              <a:t>”</a:t>
            </a:r>
            <a:r>
              <a:rPr lang="en-US" altLang="ja-JP" i="1">
                <a:solidFill>
                  <a:srgbClr val="2D2DB9"/>
                </a:solidFill>
                <a:latin typeface="Verdana" panose="020B0604030504040204" pitchFamily="34" charset="0"/>
                <a:cs typeface="Times New Roman" panose="02020603050405020304" pitchFamily="18" charset="0"/>
              </a:rPr>
              <a:t> which featured products such as a Sony television, Make Up Forever eye shadow and dating website Plenty of Fish</a:t>
            </a:r>
            <a:endParaRPr lang="en-US" altLang="en-US" i="1">
              <a:solidFill>
                <a:srgbClr val="2D2DB9"/>
              </a:solidFill>
              <a:latin typeface="Verdana" panose="020B0604030504040204" pitchFamily="34" charset="0"/>
              <a:cs typeface="Times New Roman" panose="02020603050405020304" pitchFamily="18" charset="0"/>
            </a:endParaRPr>
          </a:p>
        </p:txBody>
      </p:sp>
      <p:sp>
        <p:nvSpPr>
          <p:cNvPr id="81924" name="Rectangle 10">
            <a:extLst>
              <a:ext uri="{FF2B5EF4-FFF2-40B4-BE49-F238E27FC236}">
                <a16:creationId xmlns:a16="http://schemas.microsoft.com/office/drawing/2014/main" id="{7DDCAD47-7A2B-471C-8F64-082E87FE0E6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C5DB6D15-418C-4AB2-830F-0F94180D7899}"/>
              </a:ext>
            </a:extLst>
          </p:cNvPr>
          <p:cNvGrpSpPr>
            <a:grpSpLocks/>
          </p:cNvGrpSpPr>
          <p:nvPr/>
        </p:nvGrpSpPr>
        <p:grpSpPr bwMode="auto">
          <a:xfrm>
            <a:off x="0" y="0"/>
            <a:ext cx="9144000" cy="976313"/>
            <a:chOff x="0" y="0"/>
            <a:chExt cx="5760" cy="615"/>
          </a:xfrm>
        </p:grpSpPr>
        <p:sp>
          <p:nvSpPr>
            <p:cNvPr id="83975" name="Text Box 3">
              <a:extLst>
                <a:ext uri="{FF2B5EF4-FFF2-40B4-BE49-F238E27FC236}">
                  <a16:creationId xmlns:a16="http://schemas.microsoft.com/office/drawing/2014/main" id="{33507A29-B4C7-4BA7-9706-745E8F2EBB1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3976" name="Text Box 4">
              <a:extLst>
                <a:ext uri="{FF2B5EF4-FFF2-40B4-BE49-F238E27FC236}">
                  <a16:creationId xmlns:a16="http://schemas.microsoft.com/office/drawing/2014/main" id="{37FEE133-AC57-46A7-B81A-4D1EE285BB6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3970" name="Rectangle 5">
            <a:extLst>
              <a:ext uri="{FF2B5EF4-FFF2-40B4-BE49-F238E27FC236}">
                <a16:creationId xmlns:a16="http://schemas.microsoft.com/office/drawing/2014/main" id="{7BC5154A-8458-47A7-93A4-FE4A75B50CE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83971" name="Text Box 6">
            <a:extLst>
              <a:ext uri="{FF2B5EF4-FFF2-40B4-BE49-F238E27FC236}">
                <a16:creationId xmlns:a16="http://schemas.microsoft.com/office/drawing/2014/main" id="{B4065576-5339-4ECB-AD3C-A79F800E793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0167" name="Rectangle 7">
            <a:extLst>
              <a:ext uri="{FF2B5EF4-FFF2-40B4-BE49-F238E27FC236}">
                <a16:creationId xmlns:a16="http://schemas.microsoft.com/office/drawing/2014/main" id="{F8602E09-AE67-44D6-BE2E-825C6417ACCA}"/>
              </a:ext>
            </a:extLst>
          </p:cNvPr>
          <p:cNvSpPr>
            <a:spLocks noChangeArrowheads="1"/>
          </p:cNvSpPr>
          <p:nvPr/>
        </p:nvSpPr>
        <p:spPr bwMode="auto">
          <a:xfrm>
            <a:off x="457200" y="2133600"/>
            <a:ext cx="7924800"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a:solidFill>
                  <a:srgbClr val="003300"/>
                </a:solidFill>
                <a:latin typeface="Verdana" panose="020B0604030504040204" pitchFamily="34" charset="0"/>
                <a:cs typeface="Times New Roman" panose="02020603050405020304" pitchFamily="18" charset="0"/>
              </a:rPr>
              <a:t>The 9.5 minute music video for Lady Gaga</a:t>
            </a:r>
            <a:r>
              <a:rPr lang="ja-JP" altLang="en-US" sz="2200">
                <a:solidFill>
                  <a:srgbClr val="003300"/>
                </a:solidFill>
                <a:latin typeface="Verdana" panose="020B0604030504040204" pitchFamily="34" charset="0"/>
                <a:cs typeface="Times New Roman" panose="02020603050405020304" pitchFamily="18" charset="0"/>
              </a:rPr>
              <a:t>’</a:t>
            </a:r>
            <a:r>
              <a:rPr lang="en-US" altLang="ja-JP" sz="2200">
                <a:solidFill>
                  <a:srgbClr val="003300"/>
                </a:solidFill>
                <a:latin typeface="Verdana" panose="020B0604030504040204" pitchFamily="34" charset="0"/>
                <a:cs typeface="Times New Roman" panose="02020603050405020304" pitchFamily="18" charset="0"/>
              </a:rPr>
              <a:t>s hit song </a:t>
            </a:r>
            <a:r>
              <a:rPr lang="ja-JP" altLang="en-US" sz="2200">
                <a:solidFill>
                  <a:srgbClr val="003300"/>
                </a:solidFill>
                <a:latin typeface="Verdana" panose="020B0604030504040204" pitchFamily="34" charset="0"/>
                <a:cs typeface="Times New Roman" panose="02020603050405020304" pitchFamily="18" charset="0"/>
              </a:rPr>
              <a:t>“</a:t>
            </a:r>
            <a:r>
              <a:rPr lang="en-US" altLang="ja-JP" sz="2200">
                <a:solidFill>
                  <a:srgbClr val="003300"/>
                </a:solidFill>
                <a:latin typeface="Verdana" panose="020B0604030504040204" pitchFamily="34" charset="0"/>
                <a:cs typeface="Times New Roman" panose="02020603050405020304" pitchFamily="18" charset="0"/>
              </a:rPr>
              <a:t>telephone</a:t>
            </a:r>
            <a:r>
              <a:rPr lang="ja-JP" altLang="en-US" sz="2200">
                <a:solidFill>
                  <a:srgbClr val="003300"/>
                </a:solidFill>
                <a:latin typeface="Verdana" panose="020B0604030504040204" pitchFamily="34" charset="0"/>
                <a:cs typeface="Times New Roman" panose="02020603050405020304" pitchFamily="18" charset="0"/>
              </a:rPr>
              <a:t>”</a:t>
            </a:r>
            <a:r>
              <a:rPr lang="en-US" altLang="ja-JP" sz="2200">
                <a:solidFill>
                  <a:srgbClr val="003300"/>
                </a:solidFill>
                <a:latin typeface="Verdana" panose="020B0604030504040204" pitchFamily="34" charset="0"/>
                <a:cs typeface="Times New Roman" panose="02020603050405020304" pitchFamily="18" charset="0"/>
              </a:rPr>
              <a:t> featured product placement for 10 different brands, including Virgin Mobile, Miracle Whip, Diet Coke, HP and Wonderbread (among others).</a:t>
            </a:r>
            <a:endParaRPr lang="en-US" altLang="en-US" sz="2200">
              <a:solidFill>
                <a:srgbClr val="003300"/>
              </a:solidFill>
              <a:latin typeface="Verdana" panose="020B0604030504040204" pitchFamily="34" charset="0"/>
              <a:cs typeface="Times New Roman" panose="02020603050405020304" pitchFamily="18" charset="0"/>
            </a:endParaRPr>
          </a:p>
        </p:txBody>
      </p:sp>
      <p:pic>
        <p:nvPicPr>
          <p:cNvPr id="83973" name="Picture 4">
            <a:extLst>
              <a:ext uri="{FF2B5EF4-FFF2-40B4-BE49-F238E27FC236}">
                <a16:creationId xmlns:a16="http://schemas.microsoft.com/office/drawing/2014/main" id="{C82AD981-7AD7-41A2-9D24-AD65694C21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765550"/>
            <a:ext cx="4800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Oval 10">
            <a:extLst>
              <a:ext uri="{FF2B5EF4-FFF2-40B4-BE49-F238E27FC236}">
                <a16:creationId xmlns:a16="http://schemas.microsoft.com/office/drawing/2014/main" id="{5DBD2BB5-E74A-45AA-8FAD-9DEF86C51A76}"/>
              </a:ext>
            </a:extLst>
          </p:cNvPr>
          <p:cNvSpPr>
            <a:spLocks noChangeArrowheads="1"/>
          </p:cNvSpPr>
          <p:nvPr/>
        </p:nvSpPr>
        <p:spPr bwMode="auto">
          <a:xfrm>
            <a:off x="4953000" y="5562600"/>
            <a:ext cx="1111250" cy="8763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0167"/>
                                        </p:tgtEl>
                                        <p:attrNameLst>
                                          <p:attrName>style.visibility</p:attrName>
                                        </p:attrNameLst>
                                      </p:cBhvr>
                                      <p:to>
                                        <p:strVal val="visible"/>
                                      </p:to>
                                    </p:set>
                                    <p:anim calcmode="lin" valueType="num">
                                      <p:cBhvr additive="base">
                                        <p:cTn id="7" dur="500" fill="hold"/>
                                        <p:tgtEl>
                                          <p:spTgt spid="220167"/>
                                        </p:tgtEl>
                                        <p:attrNameLst>
                                          <p:attrName>ppt_x</p:attrName>
                                        </p:attrNameLst>
                                      </p:cBhvr>
                                      <p:tavLst>
                                        <p:tav tm="0">
                                          <p:val>
                                            <p:strVal val="1+#ppt_w/2"/>
                                          </p:val>
                                        </p:tav>
                                        <p:tav tm="100000">
                                          <p:val>
                                            <p:strVal val="#ppt_x"/>
                                          </p:val>
                                        </p:tav>
                                      </p:tavLst>
                                    </p:anim>
                                    <p:anim calcmode="lin" valueType="num">
                                      <p:cBhvr additive="base">
                                        <p:cTn id="8" dur="500" fill="hold"/>
                                        <p:tgtEl>
                                          <p:spTgt spid="22016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1"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4)">
                                      <p:cBhvr>
                                        <p:cTn id="12"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67" grpId="0"/>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 Box 2">
            <a:extLst>
              <a:ext uri="{FF2B5EF4-FFF2-40B4-BE49-F238E27FC236}">
                <a16:creationId xmlns:a16="http://schemas.microsoft.com/office/drawing/2014/main" id="{51BB9BCF-AC04-4111-9652-E202E8813C34}"/>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eaLnBrk="1" hangingPunct="1">
              <a:spcBef>
                <a:spcPct val="50000"/>
              </a:spcBef>
              <a:buFont typeface="Wingdings" charset="2"/>
              <a:buNone/>
              <a:defRPr/>
            </a:pPr>
            <a:r>
              <a:rPr lang="en-US" sz="2800">
                <a:latin typeface="Verdana" charset="0"/>
                <a:ea typeface="ＭＳ Ｐゴシック" charset="-128"/>
              </a:rPr>
              <a:t> Entertainment Business Revenue Streams</a:t>
            </a:r>
          </a:p>
          <a:p>
            <a:pPr eaLnBrk="1" hangingPunct="1">
              <a:spcBef>
                <a:spcPct val="50000"/>
              </a:spcBef>
              <a:defRPr/>
            </a:pPr>
            <a:endParaRPr lang="en-US" sz="2200">
              <a:latin typeface="Arial" charset="0"/>
              <a:ea typeface="ＭＳ Ｐゴシック" charset="-128"/>
            </a:endParaRPr>
          </a:p>
        </p:txBody>
      </p:sp>
      <p:sp>
        <p:nvSpPr>
          <p:cNvPr id="10242" name="Rectangle 3">
            <a:extLst>
              <a:ext uri="{FF2B5EF4-FFF2-40B4-BE49-F238E27FC236}">
                <a16:creationId xmlns:a16="http://schemas.microsoft.com/office/drawing/2014/main" id="{6A2866C2-BF2F-4627-919F-6D2981D8F269}"/>
              </a:ext>
            </a:extLst>
          </p:cNvPr>
          <p:cNvSpPr>
            <a:spLocks noChangeArrowheads="1"/>
          </p:cNvSpPr>
          <p:nvPr/>
        </p:nvSpPr>
        <p:spPr bwMode="auto">
          <a:xfrm>
            <a:off x="838200" y="3200400"/>
            <a:ext cx="76962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solidFill>
                  <a:srgbClr val="006600"/>
                </a:solidFill>
                <a:latin typeface="Verdana" panose="020B0604030504040204" pitchFamily="34" charset="0"/>
              </a:rPr>
              <a:t>Because there are so many different types of entertainment products, the revenue generated by the marketing of those products is very diverse</a:t>
            </a:r>
          </a:p>
        </p:txBody>
      </p:sp>
      <p:sp>
        <p:nvSpPr>
          <p:cNvPr id="139268" name="Line 4">
            <a:extLst>
              <a:ext uri="{FF2B5EF4-FFF2-40B4-BE49-F238E27FC236}">
                <a16:creationId xmlns:a16="http://schemas.microsoft.com/office/drawing/2014/main" id="{15A21F92-ED5B-4DC2-8278-9771AEC7B7F2}"/>
              </a:ext>
            </a:extLst>
          </p:cNvPr>
          <p:cNvSpPr>
            <a:spLocks noChangeShapeType="1"/>
          </p:cNvSpPr>
          <p:nvPr/>
        </p:nvSpPr>
        <p:spPr bwMode="auto">
          <a:xfrm flipV="1">
            <a:off x="838200" y="5486400"/>
            <a:ext cx="76962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10244" name="Text Box 5">
            <a:extLst>
              <a:ext uri="{FF2B5EF4-FFF2-40B4-BE49-F238E27FC236}">
                <a16:creationId xmlns:a16="http://schemas.microsoft.com/office/drawing/2014/main" id="{85DC1D02-0988-49FD-9F18-6E7A5A627D3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0245" name="Group 6">
            <a:extLst>
              <a:ext uri="{FF2B5EF4-FFF2-40B4-BE49-F238E27FC236}">
                <a16:creationId xmlns:a16="http://schemas.microsoft.com/office/drawing/2014/main" id="{D28BA21D-EE4E-46F4-AD36-C270320DA3A3}"/>
              </a:ext>
            </a:extLst>
          </p:cNvPr>
          <p:cNvGrpSpPr>
            <a:grpSpLocks/>
          </p:cNvGrpSpPr>
          <p:nvPr/>
        </p:nvGrpSpPr>
        <p:grpSpPr bwMode="auto">
          <a:xfrm>
            <a:off x="0" y="0"/>
            <a:ext cx="9144000" cy="976313"/>
            <a:chOff x="0" y="0"/>
            <a:chExt cx="5760" cy="615"/>
          </a:xfrm>
        </p:grpSpPr>
        <p:sp>
          <p:nvSpPr>
            <p:cNvPr id="10246" name="Text Box 7">
              <a:extLst>
                <a:ext uri="{FF2B5EF4-FFF2-40B4-BE49-F238E27FC236}">
                  <a16:creationId xmlns:a16="http://schemas.microsoft.com/office/drawing/2014/main" id="{A8FB3318-6003-4C66-8373-5B79B46D367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247" name="Text Box 8">
              <a:extLst>
                <a:ext uri="{FF2B5EF4-FFF2-40B4-BE49-F238E27FC236}">
                  <a16:creationId xmlns:a16="http://schemas.microsoft.com/office/drawing/2014/main" id="{B44ACEF0-95D5-4215-A902-9EE03AED219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39268"/>
                                        </p:tgtEl>
                                        <p:attrNameLst>
                                          <p:attrName>style.visibility</p:attrName>
                                        </p:attrNameLst>
                                      </p:cBhvr>
                                      <p:to>
                                        <p:strVal val="visible"/>
                                      </p:to>
                                    </p:set>
                                    <p:anim calcmode="lin" valueType="num">
                                      <p:cBhvr additive="base">
                                        <p:cTn id="7" dur="1000" fill="hold"/>
                                        <p:tgtEl>
                                          <p:spTgt spid="139268"/>
                                        </p:tgtEl>
                                        <p:attrNameLst>
                                          <p:attrName>ppt_x</p:attrName>
                                        </p:attrNameLst>
                                      </p:cBhvr>
                                      <p:tavLst>
                                        <p:tav tm="0">
                                          <p:val>
                                            <p:strVal val="0-#ppt_w/2"/>
                                          </p:val>
                                        </p:tav>
                                        <p:tav tm="100000">
                                          <p:val>
                                            <p:strVal val="#ppt_x"/>
                                          </p:val>
                                        </p:tav>
                                      </p:tavLst>
                                    </p:anim>
                                    <p:anim calcmode="lin" valueType="num">
                                      <p:cBhvr additive="base">
                                        <p:cTn id="8" dur="1000" fill="hold"/>
                                        <p:tgtEl>
                                          <p:spTgt spid="1392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017" name="Group 2">
            <a:extLst>
              <a:ext uri="{FF2B5EF4-FFF2-40B4-BE49-F238E27FC236}">
                <a16:creationId xmlns:a16="http://schemas.microsoft.com/office/drawing/2014/main" id="{AB2FEFB7-7737-4E7A-BF9E-7BABD6B39BB7}"/>
              </a:ext>
            </a:extLst>
          </p:cNvPr>
          <p:cNvGrpSpPr>
            <a:grpSpLocks/>
          </p:cNvGrpSpPr>
          <p:nvPr/>
        </p:nvGrpSpPr>
        <p:grpSpPr bwMode="auto">
          <a:xfrm>
            <a:off x="0" y="0"/>
            <a:ext cx="9144000" cy="976313"/>
            <a:chOff x="0" y="0"/>
            <a:chExt cx="5760" cy="615"/>
          </a:xfrm>
        </p:grpSpPr>
        <p:sp>
          <p:nvSpPr>
            <p:cNvPr id="86022" name="Text Box 3">
              <a:extLst>
                <a:ext uri="{FF2B5EF4-FFF2-40B4-BE49-F238E27FC236}">
                  <a16:creationId xmlns:a16="http://schemas.microsoft.com/office/drawing/2014/main" id="{BF0F73E8-C5F5-464A-AD2A-3E8A4BF0D5B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6023" name="Text Box 4">
              <a:extLst>
                <a:ext uri="{FF2B5EF4-FFF2-40B4-BE49-F238E27FC236}">
                  <a16:creationId xmlns:a16="http://schemas.microsoft.com/office/drawing/2014/main" id="{297CE2C2-76A7-4813-8144-5136F5F7A76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6018" name="Text Box 6">
            <a:extLst>
              <a:ext uri="{FF2B5EF4-FFF2-40B4-BE49-F238E27FC236}">
                <a16:creationId xmlns:a16="http://schemas.microsoft.com/office/drawing/2014/main" id="{0753F832-CAEE-46F9-88EC-38ADB621C52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3A71FB9D-3502-400C-92C1-CCC4CBC57386}"/>
              </a:ext>
            </a:extLst>
          </p:cNvPr>
          <p:cNvSpPr>
            <a:spLocks noChangeArrowheads="1"/>
          </p:cNvSpPr>
          <p:nvPr/>
        </p:nvSpPr>
        <p:spPr bwMode="auto">
          <a:xfrm>
            <a:off x="381000" y="2133600"/>
            <a:ext cx="8229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ja-JP" i="1" dirty="0">
                <a:latin typeface="Verdana" panose="020B0604030504040204" pitchFamily="34" charset="0"/>
                <a:cs typeface="Times New Roman" panose="02020603050405020304" pitchFamily="18" charset="0"/>
              </a:rPr>
              <a:t>The video for Ariana Grande’s 2018 song “The Light is Coming” prominently featured the singer wearing Reeboks, while her Instagram post alerted fans to the fact the video would drop exclusively on Reebok’s website (the brand reportedly paid for the music video)</a:t>
            </a:r>
          </a:p>
        </p:txBody>
      </p:sp>
      <p:sp>
        <p:nvSpPr>
          <p:cNvPr id="86020" name="Rectangle 10">
            <a:extLst>
              <a:ext uri="{FF2B5EF4-FFF2-40B4-BE49-F238E27FC236}">
                <a16:creationId xmlns:a16="http://schemas.microsoft.com/office/drawing/2014/main" id="{75F59DAE-9F87-4DED-B15C-3C82DA68DD9D}"/>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pic>
        <p:nvPicPr>
          <p:cNvPr id="86021" name="Picture 1">
            <a:extLst>
              <a:ext uri="{FF2B5EF4-FFF2-40B4-BE49-F238E27FC236}">
                <a16:creationId xmlns:a16="http://schemas.microsoft.com/office/drawing/2014/main" id="{EED1CD81-8449-4A7F-A44E-A1CF8E8352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4648200"/>
            <a:ext cx="2667000"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298763D1-E591-4210-812F-C31D7D6668A6}"/>
              </a:ext>
            </a:extLst>
          </p:cNvPr>
          <p:cNvGrpSpPr>
            <a:grpSpLocks/>
          </p:cNvGrpSpPr>
          <p:nvPr/>
        </p:nvGrpSpPr>
        <p:grpSpPr bwMode="auto">
          <a:xfrm>
            <a:off x="0" y="0"/>
            <a:ext cx="9144000" cy="976313"/>
            <a:chOff x="0" y="0"/>
            <a:chExt cx="5760" cy="615"/>
          </a:xfrm>
        </p:grpSpPr>
        <p:sp>
          <p:nvSpPr>
            <p:cNvPr id="88070" name="Text Box 3">
              <a:extLst>
                <a:ext uri="{FF2B5EF4-FFF2-40B4-BE49-F238E27FC236}">
                  <a16:creationId xmlns:a16="http://schemas.microsoft.com/office/drawing/2014/main" id="{EF983564-2021-485A-BEF0-D16DE8D88A9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8071" name="Text Box 4">
              <a:extLst>
                <a:ext uri="{FF2B5EF4-FFF2-40B4-BE49-F238E27FC236}">
                  <a16:creationId xmlns:a16="http://schemas.microsoft.com/office/drawing/2014/main" id="{8414A03B-AD77-4DD3-B631-D4F6A79C376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8066" name="Text Box 6">
            <a:extLst>
              <a:ext uri="{FF2B5EF4-FFF2-40B4-BE49-F238E27FC236}">
                <a16:creationId xmlns:a16="http://schemas.microsoft.com/office/drawing/2014/main" id="{4FF5A233-ECE0-4426-A1C5-B4F75AD5311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D46EB14C-C7C2-48A7-AF79-13C9AB9F5A53}"/>
              </a:ext>
            </a:extLst>
          </p:cNvPr>
          <p:cNvSpPr>
            <a:spLocks noChangeArrowheads="1"/>
          </p:cNvSpPr>
          <p:nvPr/>
        </p:nvSpPr>
        <p:spPr bwMode="auto">
          <a:xfrm>
            <a:off x="533400" y="2851150"/>
            <a:ext cx="4495800" cy="2678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solidFill>
                  <a:srgbClr val="262699"/>
                </a:solidFill>
                <a:latin typeface="Verdana" panose="020B0604030504040204" pitchFamily="34" charset="0"/>
              </a:rPr>
              <a:t>Pepsi basically financed an entire feature film when they took the theme from an advertisement that went viral (Pepsi Max’s “Uncle Drew”) and turned it into a box office success story</a:t>
            </a:r>
          </a:p>
        </p:txBody>
      </p:sp>
      <p:sp>
        <p:nvSpPr>
          <p:cNvPr id="88068" name="Rectangle 10">
            <a:extLst>
              <a:ext uri="{FF2B5EF4-FFF2-40B4-BE49-F238E27FC236}">
                <a16:creationId xmlns:a16="http://schemas.microsoft.com/office/drawing/2014/main" id="{EB7422A5-1218-47F0-9E7A-F3ED019E228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pic>
        <p:nvPicPr>
          <p:cNvPr id="88069" name="Picture 1">
            <a:extLst>
              <a:ext uri="{FF2B5EF4-FFF2-40B4-BE49-F238E27FC236}">
                <a16:creationId xmlns:a16="http://schemas.microsoft.com/office/drawing/2014/main" id="{2E377782-76D3-4EE8-9F5A-7B120B259A6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2286000"/>
            <a:ext cx="24701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298763D1-E591-4210-812F-C31D7D6668A6}"/>
              </a:ext>
            </a:extLst>
          </p:cNvPr>
          <p:cNvGrpSpPr>
            <a:grpSpLocks/>
          </p:cNvGrpSpPr>
          <p:nvPr/>
        </p:nvGrpSpPr>
        <p:grpSpPr bwMode="auto">
          <a:xfrm>
            <a:off x="0" y="0"/>
            <a:ext cx="9144000" cy="976313"/>
            <a:chOff x="0" y="0"/>
            <a:chExt cx="5760" cy="615"/>
          </a:xfrm>
        </p:grpSpPr>
        <p:sp>
          <p:nvSpPr>
            <p:cNvPr id="88070" name="Text Box 3">
              <a:extLst>
                <a:ext uri="{FF2B5EF4-FFF2-40B4-BE49-F238E27FC236}">
                  <a16:creationId xmlns:a16="http://schemas.microsoft.com/office/drawing/2014/main" id="{EF983564-2021-485A-BEF0-D16DE8D88A9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8071" name="Text Box 4">
              <a:extLst>
                <a:ext uri="{FF2B5EF4-FFF2-40B4-BE49-F238E27FC236}">
                  <a16:creationId xmlns:a16="http://schemas.microsoft.com/office/drawing/2014/main" id="{8414A03B-AD77-4DD3-B631-D4F6A79C376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8066" name="Text Box 6">
            <a:extLst>
              <a:ext uri="{FF2B5EF4-FFF2-40B4-BE49-F238E27FC236}">
                <a16:creationId xmlns:a16="http://schemas.microsoft.com/office/drawing/2014/main" id="{4FF5A233-ECE0-4426-A1C5-B4F75AD5311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D46EB14C-C7C2-48A7-AF79-13C9AB9F5A53}"/>
              </a:ext>
            </a:extLst>
          </p:cNvPr>
          <p:cNvSpPr>
            <a:spLocks noChangeArrowheads="1"/>
          </p:cNvSpPr>
          <p:nvPr/>
        </p:nvSpPr>
        <p:spPr bwMode="auto">
          <a:xfrm>
            <a:off x="533400" y="2482046"/>
            <a:ext cx="4267200" cy="34163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262699"/>
                </a:solidFill>
                <a:latin typeface="Verdana" panose="020B0604030504040204" pitchFamily="34" charset="0"/>
              </a:rPr>
              <a:t>Soon after performing at the Super Bowl in 2019, Vogue revealed that Travis Scott’s video for “Can’t Say” in which he was dressed exclusively in Saint Laurent was financed entirely by the brand</a:t>
            </a:r>
          </a:p>
        </p:txBody>
      </p:sp>
      <p:sp>
        <p:nvSpPr>
          <p:cNvPr id="88068" name="Rectangle 10">
            <a:extLst>
              <a:ext uri="{FF2B5EF4-FFF2-40B4-BE49-F238E27FC236}">
                <a16:creationId xmlns:a16="http://schemas.microsoft.com/office/drawing/2014/main" id="{EB7422A5-1218-47F0-9E7A-F3ED019E228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pic>
        <p:nvPicPr>
          <p:cNvPr id="1026" name="Picture 2" descr="Image result for travis scott can't say saint laurent">
            <a:extLst>
              <a:ext uri="{FF2B5EF4-FFF2-40B4-BE49-F238E27FC236}">
                <a16:creationId xmlns:a16="http://schemas.microsoft.com/office/drawing/2014/main" id="{5F77A814-A0B9-45A2-BA46-6AD0C91BAB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2519363"/>
            <a:ext cx="3591576"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07292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barn(inVertical)">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298763D1-E591-4210-812F-C31D7D6668A6}"/>
              </a:ext>
            </a:extLst>
          </p:cNvPr>
          <p:cNvGrpSpPr>
            <a:grpSpLocks/>
          </p:cNvGrpSpPr>
          <p:nvPr/>
        </p:nvGrpSpPr>
        <p:grpSpPr bwMode="auto">
          <a:xfrm>
            <a:off x="0" y="0"/>
            <a:ext cx="9144000" cy="976313"/>
            <a:chOff x="0" y="0"/>
            <a:chExt cx="5760" cy="615"/>
          </a:xfrm>
        </p:grpSpPr>
        <p:sp>
          <p:nvSpPr>
            <p:cNvPr id="88070" name="Text Box 3">
              <a:extLst>
                <a:ext uri="{FF2B5EF4-FFF2-40B4-BE49-F238E27FC236}">
                  <a16:creationId xmlns:a16="http://schemas.microsoft.com/office/drawing/2014/main" id="{EF983564-2021-485A-BEF0-D16DE8D88A9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88071" name="Text Box 4">
              <a:extLst>
                <a:ext uri="{FF2B5EF4-FFF2-40B4-BE49-F238E27FC236}">
                  <a16:creationId xmlns:a16="http://schemas.microsoft.com/office/drawing/2014/main" id="{8414A03B-AD77-4DD3-B631-D4F6A79C376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88066" name="Text Box 6">
            <a:extLst>
              <a:ext uri="{FF2B5EF4-FFF2-40B4-BE49-F238E27FC236}">
                <a16:creationId xmlns:a16="http://schemas.microsoft.com/office/drawing/2014/main" id="{4FF5A233-ECE0-4426-A1C5-B4F75AD5311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D46EB14C-C7C2-48A7-AF79-13C9AB9F5A53}"/>
              </a:ext>
            </a:extLst>
          </p:cNvPr>
          <p:cNvSpPr>
            <a:spLocks noChangeArrowheads="1"/>
          </p:cNvSpPr>
          <p:nvPr/>
        </p:nvSpPr>
        <p:spPr bwMode="auto">
          <a:xfrm>
            <a:off x="228600" y="2214026"/>
            <a:ext cx="8534400" cy="16312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rgbClr val="262699"/>
                </a:solidFill>
                <a:latin typeface="Verdana" panose="020B0604030504040204" pitchFamily="34" charset="0"/>
              </a:rPr>
              <a:t>When Travis Scott dropped his "</a:t>
            </a:r>
            <a:r>
              <a:rPr lang="en-US" altLang="en-US" sz="2000" dirty="0" err="1">
                <a:solidFill>
                  <a:srgbClr val="262699"/>
                </a:solidFill>
                <a:latin typeface="Verdana" panose="020B0604030504040204" pitchFamily="34" charset="0"/>
              </a:rPr>
              <a:t>JackBoys</a:t>
            </a:r>
            <a:r>
              <a:rPr lang="en-US" altLang="en-US" sz="2000" dirty="0">
                <a:solidFill>
                  <a:srgbClr val="262699"/>
                </a:solidFill>
                <a:latin typeface="Verdana" panose="020B0604030504040204" pitchFamily="34" charset="0"/>
              </a:rPr>
              <a:t>" album in 2020, a music video for one of the songs, "Gang </a:t>
            </a:r>
            <a:r>
              <a:rPr lang="en-US" altLang="en-US" sz="2000" dirty="0" err="1">
                <a:solidFill>
                  <a:srgbClr val="262699"/>
                </a:solidFill>
                <a:latin typeface="Verdana" panose="020B0604030504040204" pitchFamily="34" charset="0"/>
              </a:rPr>
              <a:t>Gang</a:t>
            </a:r>
            <a:r>
              <a:rPr lang="en-US" altLang="en-US" sz="2000" dirty="0">
                <a:solidFill>
                  <a:srgbClr val="262699"/>
                </a:solidFill>
                <a:latin typeface="Verdana" panose="020B0604030504040204" pitchFamily="34" charset="0"/>
              </a:rPr>
              <a:t>" prominently featured numerous products from Elon Musk-founded companies: Tesla's newly announced </a:t>
            </a:r>
            <a:r>
              <a:rPr lang="en-US" altLang="en-US" sz="2000" dirty="0" err="1">
                <a:solidFill>
                  <a:srgbClr val="262699"/>
                </a:solidFill>
                <a:latin typeface="Verdana" panose="020B0604030504040204" pitchFamily="34" charset="0"/>
              </a:rPr>
              <a:t>Cybertruck</a:t>
            </a:r>
            <a:r>
              <a:rPr lang="en-US" altLang="en-US" sz="2000" dirty="0">
                <a:solidFill>
                  <a:srgbClr val="262699"/>
                </a:solidFill>
                <a:latin typeface="Verdana" panose="020B0604030504040204" pitchFamily="34" charset="0"/>
              </a:rPr>
              <a:t> and </a:t>
            </a:r>
            <a:r>
              <a:rPr lang="en-US" altLang="en-US" sz="2000" dirty="0" err="1">
                <a:solidFill>
                  <a:srgbClr val="262699"/>
                </a:solidFill>
                <a:latin typeface="Verdana" panose="020B0604030504040204" pitchFamily="34" charset="0"/>
              </a:rPr>
              <a:t>Cyberquad</a:t>
            </a:r>
            <a:r>
              <a:rPr lang="en-US" altLang="en-US" sz="2000" dirty="0">
                <a:solidFill>
                  <a:srgbClr val="262699"/>
                </a:solidFill>
                <a:latin typeface="Verdana" panose="020B0604030504040204" pitchFamily="34" charset="0"/>
              </a:rPr>
              <a:t> ATV, as well as a Boring Company flamethrower</a:t>
            </a:r>
          </a:p>
        </p:txBody>
      </p:sp>
      <p:sp>
        <p:nvSpPr>
          <p:cNvPr id="88068" name="Rectangle 10">
            <a:extLst>
              <a:ext uri="{FF2B5EF4-FFF2-40B4-BE49-F238E27FC236}">
                <a16:creationId xmlns:a16="http://schemas.microsoft.com/office/drawing/2014/main" id="{EB7422A5-1218-47F0-9E7A-F3ED019E228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pic>
        <p:nvPicPr>
          <p:cNvPr id="9" name="Picture 8">
            <a:extLst>
              <a:ext uri="{FF2B5EF4-FFF2-40B4-BE49-F238E27FC236}">
                <a16:creationId xmlns:a16="http://schemas.microsoft.com/office/drawing/2014/main" id="{CAB27C61-A1DD-4750-B8DC-0B7BE4A0859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165148"/>
            <a:ext cx="3810000" cy="2144346"/>
          </a:xfrm>
          <a:prstGeom prst="rect">
            <a:avLst/>
          </a:prstGeom>
          <a:noFill/>
          <a:ln>
            <a:noFill/>
          </a:ln>
        </p:spPr>
      </p:pic>
    </p:spTree>
    <p:extLst>
      <p:ext uri="{BB962C8B-B14F-4D97-AF65-F5344CB8AC3E}">
        <p14:creationId xmlns:p14="http://schemas.microsoft.com/office/powerpoint/2010/main" val="8315706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298763D1-E591-4210-812F-C31D7D6668A6}"/>
              </a:ext>
            </a:extLst>
          </p:cNvPr>
          <p:cNvGrpSpPr>
            <a:grpSpLocks/>
          </p:cNvGrpSpPr>
          <p:nvPr/>
        </p:nvGrpSpPr>
        <p:grpSpPr bwMode="auto">
          <a:xfrm>
            <a:off x="0" y="0"/>
            <a:ext cx="9144000" cy="976313"/>
            <a:chOff x="0" y="0"/>
            <a:chExt cx="5760" cy="615"/>
          </a:xfrm>
        </p:grpSpPr>
        <p:sp>
          <p:nvSpPr>
            <p:cNvPr id="88070" name="Text Box 3">
              <a:extLst>
                <a:ext uri="{FF2B5EF4-FFF2-40B4-BE49-F238E27FC236}">
                  <a16:creationId xmlns:a16="http://schemas.microsoft.com/office/drawing/2014/main" id="{EF983564-2021-485A-BEF0-D16DE8D88A9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3.3</a:t>
              </a:r>
            </a:p>
          </p:txBody>
        </p:sp>
        <p:sp>
          <p:nvSpPr>
            <p:cNvPr id="88071" name="Text Box 4">
              <a:extLst>
                <a:ext uri="{FF2B5EF4-FFF2-40B4-BE49-F238E27FC236}">
                  <a16:creationId xmlns:a16="http://schemas.microsoft.com/office/drawing/2014/main" id="{8414A03B-AD77-4DD3-B631-D4F6A79C376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Intro to Basic SEM Principles</a:t>
              </a:r>
            </a:p>
          </p:txBody>
        </p:sp>
      </p:grpSp>
      <p:sp>
        <p:nvSpPr>
          <p:cNvPr id="88066" name="Text Box 6">
            <a:extLst>
              <a:ext uri="{FF2B5EF4-FFF2-40B4-BE49-F238E27FC236}">
                <a16:creationId xmlns:a16="http://schemas.microsoft.com/office/drawing/2014/main" id="{4FF5A233-ECE0-4426-A1C5-B4F75AD5311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222217" name="Rectangle 9">
            <a:extLst>
              <a:ext uri="{FF2B5EF4-FFF2-40B4-BE49-F238E27FC236}">
                <a16:creationId xmlns:a16="http://schemas.microsoft.com/office/drawing/2014/main" id="{D46EB14C-C7C2-48A7-AF79-13C9AB9F5A53}"/>
              </a:ext>
            </a:extLst>
          </p:cNvPr>
          <p:cNvSpPr>
            <a:spLocks noChangeArrowheads="1"/>
          </p:cNvSpPr>
          <p:nvPr/>
        </p:nvSpPr>
        <p:spPr bwMode="auto">
          <a:xfrm>
            <a:off x="495300" y="2149947"/>
            <a:ext cx="8153400"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lvl="0" algn="ctr" eaLnBrk="1" hangingPunct="1"/>
            <a:r>
              <a:rPr lang="en-US" altLang="en-US" sz="2000" dirty="0">
                <a:solidFill>
                  <a:srgbClr val="262699"/>
                </a:solidFill>
                <a:latin typeface="Verdana" panose="020B0604030504040204" pitchFamily="34" charset="0"/>
              </a:rPr>
              <a:t>Electronic Arts’ popular video game franchise ‘Madden NFL’ and Pizza Hut partnered last year for the first-ever virtual stadium naming rights deal in esports </a:t>
            </a:r>
          </a:p>
          <a:p>
            <a:pPr lvl="0" algn="ctr" eaLnBrk="1" hangingPunct="1"/>
            <a:endParaRPr lang="en-US" altLang="en-US" sz="2000" dirty="0">
              <a:solidFill>
                <a:srgbClr val="262699"/>
              </a:solidFill>
              <a:latin typeface="Verdana" panose="020B0604030504040204" pitchFamily="34" charset="0"/>
            </a:endParaRPr>
          </a:p>
          <a:p>
            <a:pPr lvl="0" algn="ctr" eaLnBrk="1" hangingPunct="1"/>
            <a:r>
              <a:rPr lang="en-US" altLang="en-US" sz="2000" dirty="0">
                <a:solidFill>
                  <a:srgbClr val="262699"/>
                </a:solidFill>
                <a:latin typeface="Verdana" panose="020B0604030504040204" pitchFamily="34" charset="0"/>
              </a:rPr>
              <a:t>In the deal, the virtual in-game stadium experience was referred to as “Pizza Hut Stadium”</a:t>
            </a:r>
          </a:p>
        </p:txBody>
      </p:sp>
      <p:sp>
        <p:nvSpPr>
          <p:cNvPr id="88068" name="Rectangle 10">
            <a:extLst>
              <a:ext uri="{FF2B5EF4-FFF2-40B4-BE49-F238E27FC236}">
                <a16:creationId xmlns:a16="http://schemas.microsoft.com/office/drawing/2014/main" id="{EB7422A5-1218-47F0-9E7A-F3ED019E228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Entertainment Business Financial Structure</a:t>
            </a:r>
          </a:p>
        </p:txBody>
      </p:sp>
      <p:pic>
        <p:nvPicPr>
          <p:cNvPr id="10" name="Picture 9">
            <a:extLst>
              <a:ext uri="{FF2B5EF4-FFF2-40B4-BE49-F238E27FC236}">
                <a16:creationId xmlns:a16="http://schemas.microsoft.com/office/drawing/2014/main" id="{C4645A17-807A-4E3F-84EA-2D7BCBCD46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00350" y="4274646"/>
            <a:ext cx="3848100" cy="2169046"/>
          </a:xfrm>
          <a:prstGeom prst="rect">
            <a:avLst/>
          </a:prstGeom>
          <a:noFill/>
          <a:ln>
            <a:noFill/>
          </a:ln>
        </p:spPr>
      </p:pic>
    </p:spTree>
    <p:extLst>
      <p:ext uri="{BB962C8B-B14F-4D97-AF65-F5344CB8AC3E}">
        <p14:creationId xmlns:p14="http://schemas.microsoft.com/office/powerpoint/2010/main" val="29021624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2">
            <a:extLst>
              <a:ext uri="{FF2B5EF4-FFF2-40B4-BE49-F238E27FC236}">
                <a16:creationId xmlns:a16="http://schemas.microsoft.com/office/drawing/2014/main" id="{6FDA16C2-445E-479B-93CE-689F634CC46E}"/>
              </a:ext>
            </a:extLst>
          </p:cNvPr>
          <p:cNvGrpSpPr>
            <a:grpSpLocks/>
          </p:cNvGrpSpPr>
          <p:nvPr/>
        </p:nvGrpSpPr>
        <p:grpSpPr bwMode="auto">
          <a:xfrm>
            <a:off x="0" y="0"/>
            <a:ext cx="9144000" cy="976313"/>
            <a:chOff x="0" y="0"/>
            <a:chExt cx="5760" cy="615"/>
          </a:xfrm>
        </p:grpSpPr>
        <p:sp>
          <p:nvSpPr>
            <p:cNvPr id="90121" name="Text Box 3">
              <a:extLst>
                <a:ext uri="{FF2B5EF4-FFF2-40B4-BE49-F238E27FC236}">
                  <a16:creationId xmlns:a16="http://schemas.microsoft.com/office/drawing/2014/main" id="{BD01FA2D-975C-4217-9DEA-6557145D07D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90122" name="Text Box 4">
              <a:extLst>
                <a:ext uri="{FF2B5EF4-FFF2-40B4-BE49-F238E27FC236}">
                  <a16:creationId xmlns:a16="http://schemas.microsoft.com/office/drawing/2014/main" id="{1C635814-24F4-4E2C-8DE3-3344B98B727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0114" name="Text Box 6">
            <a:extLst>
              <a:ext uri="{FF2B5EF4-FFF2-40B4-BE49-F238E27FC236}">
                <a16:creationId xmlns:a16="http://schemas.microsoft.com/office/drawing/2014/main" id="{AF789EAF-A471-41D9-A227-516D04A81F1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40ECE8A3-3DAA-4FEC-9B31-0967030DB1F9}"/>
              </a:ext>
            </a:extLst>
          </p:cNvPr>
          <p:cNvSpPr>
            <a:spLocks noChangeArrowheads="1"/>
          </p:cNvSpPr>
          <p:nvPr/>
        </p:nvSpPr>
        <p:spPr bwMode="auto">
          <a:xfrm>
            <a:off x="457200" y="2895600"/>
            <a:ext cx="83058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The next step in product placement?  Even more aggressive strategies like retroactively placing ads in music videos that have already been created.</a:t>
            </a:r>
            <a:r>
              <a:rPr lang="en-US" altLang="en-US" sz="1800"/>
              <a:t> </a:t>
            </a:r>
          </a:p>
        </p:txBody>
      </p:sp>
      <p:sp>
        <p:nvSpPr>
          <p:cNvPr id="90116" name="Rectangle 10">
            <a:extLst>
              <a:ext uri="{FF2B5EF4-FFF2-40B4-BE49-F238E27FC236}">
                <a16:creationId xmlns:a16="http://schemas.microsoft.com/office/drawing/2014/main" id="{A167F1A8-7676-495E-9FDE-4AE62FE93C67}"/>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90117" name="Text Box 1033">
            <a:extLst>
              <a:ext uri="{FF2B5EF4-FFF2-40B4-BE49-F238E27FC236}">
                <a16:creationId xmlns:a16="http://schemas.microsoft.com/office/drawing/2014/main" id="{52706BD6-9593-46A7-A7EC-5E41CA7C975C}"/>
              </a:ext>
            </a:extLst>
          </p:cNvPr>
          <p:cNvSpPr txBox="1">
            <a:spLocks noChangeArrowheads="1"/>
          </p:cNvSpPr>
          <p:nvPr/>
        </p:nvSpPr>
        <p:spPr bwMode="auto">
          <a:xfrm>
            <a:off x="152400" y="4343400"/>
            <a:ext cx="6248400" cy="192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71475" indent="-371475">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1800" i="1"/>
              <a:t>      </a:t>
            </a:r>
            <a:r>
              <a:rPr lang="en-US" altLang="en-US" sz="2000" i="1"/>
              <a:t>The ads inserted into each video have a finite lifespan and can be removed or replaced instantly. Companies may also localize ads, meaning a person in New York may see a Pepsi billboard at the same time someone in London sees an ad for McDonald's.</a:t>
            </a:r>
            <a:r>
              <a:rPr lang="ja-JP" altLang="en-US" sz="2000" i="1"/>
              <a:t>”</a:t>
            </a:r>
            <a:endParaRPr lang="en-US" altLang="en-US" sz="2000" i="1"/>
          </a:p>
        </p:txBody>
      </p:sp>
      <p:pic>
        <p:nvPicPr>
          <p:cNvPr id="90118" name="Picture 1034" descr="gum">
            <a:extLst>
              <a:ext uri="{FF2B5EF4-FFF2-40B4-BE49-F238E27FC236}">
                <a16:creationId xmlns:a16="http://schemas.microsoft.com/office/drawing/2014/main" id="{3C7DD379-C2D7-493A-BFAC-58B0EBBC7C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5600" y="4572000"/>
            <a:ext cx="2209800" cy="123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1035" descr="gum2">
            <a:extLst>
              <a:ext uri="{FF2B5EF4-FFF2-40B4-BE49-F238E27FC236}">
                <a16:creationId xmlns:a16="http://schemas.microsoft.com/office/drawing/2014/main" id="{E2C19AFB-B702-4BFA-9ED9-D8B4C15026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 y="1143000"/>
            <a:ext cx="1771650" cy="142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0" name="Picture 1036" descr="gum3">
            <a:extLst>
              <a:ext uri="{FF2B5EF4-FFF2-40B4-BE49-F238E27FC236}">
                <a16:creationId xmlns:a16="http://schemas.microsoft.com/office/drawing/2014/main" id="{C2AA5574-63DF-44D7-951B-2A054E1203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1600200"/>
            <a:ext cx="2057400"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2">
            <a:extLst>
              <a:ext uri="{FF2B5EF4-FFF2-40B4-BE49-F238E27FC236}">
                <a16:creationId xmlns:a16="http://schemas.microsoft.com/office/drawing/2014/main" id="{F9B5A5FE-26AE-4134-B624-312446A57028}"/>
              </a:ext>
            </a:extLst>
          </p:cNvPr>
          <p:cNvGrpSpPr>
            <a:grpSpLocks/>
          </p:cNvGrpSpPr>
          <p:nvPr/>
        </p:nvGrpSpPr>
        <p:grpSpPr bwMode="auto">
          <a:xfrm>
            <a:off x="0" y="0"/>
            <a:ext cx="9144000" cy="976313"/>
            <a:chOff x="0" y="0"/>
            <a:chExt cx="5760" cy="615"/>
          </a:xfrm>
        </p:grpSpPr>
        <p:sp>
          <p:nvSpPr>
            <p:cNvPr id="92166" name="Text Box 3">
              <a:extLst>
                <a:ext uri="{FF2B5EF4-FFF2-40B4-BE49-F238E27FC236}">
                  <a16:creationId xmlns:a16="http://schemas.microsoft.com/office/drawing/2014/main" id="{F8927590-E9C5-45D2-B38F-C3AFBFD7D697}"/>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92167" name="Text Box 4">
              <a:extLst>
                <a:ext uri="{FF2B5EF4-FFF2-40B4-BE49-F238E27FC236}">
                  <a16:creationId xmlns:a16="http://schemas.microsoft.com/office/drawing/2014/main" id="{C5970D4B-BDA0-46B7-9AA1-07EB6E24E44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2162" name="Text Box 6">
            <a:extLst>
              <a:ext uri="{FF2B5EF4-FFF2-40B4-BE49-F238E27FC236}">
                <a16:creationId xmlns:a16="http://schemas.microsoft.com/office/drawing/2014/main" id="{3C584DE5-FE28-4445-A41A-5EB4518384C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D6F64BBD-F482-41D5-AB54-B64518A6A9C4}"/>
              </a:ext>
            </a:extLst>
          </p:cNvPr>
          <p:cNvSpPr>
            <a:spLocks noChangeArrowheads="1"/>
          </p:cNvSpPr>
          <p:nvPr/>
        </p:nvSpPr>
        <p:spPr bwMode="auto">
          <a:xfrm>
            <a:off x="457200" y="2266950"/>
            <a:ext cx="64008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cs typeface="Arial" panose="020B0604020202020204" pitchFamily="34" charset="0"/>
              </a:rPr>
              <a:t>Similar technology is also used to retroactively insert products and brands into re-run episodes of popular television shows like </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Friends</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or DVD releases of films. When Marvel released </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The Avengers</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on DVD, several deleted scenes from the original film and the new format</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s inclusion of an </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extended ending</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featured prominent placement of Acura vehicles (according to brandchannel.com).</a:t>
            </a:r>
            <a:endParaRPr lang="en-US" altLang="en-US">
              <a:latin typeface="Verdana" panose="020B0604030504040204" pitchFamily="34" charset="0"/>
              <a:cs typeface="Arial" panose="020B0604020202020204" pitchFamily="34" charset="0"/>
            </a:endParaRPr>
          </a:p>
        </p:txBody>
      </p:sp>
      <p:sp>
        <p:nvSpPr>
          <p:cNvPr id="92164" name="Rectangle 10">
            <a:extLst>
              <a:ext uri="{FF2B5EF4-FFF2-40B4-BE49-F238E27FC236}">
                <a16:creationId xmlns:a16="http://schemas.microsoft.com/office/drawing/2014/main" id="{673B52B7-F798-46FA-8518-396BB8E7A9B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pic>
        <p:nvPicPr>
          <p:cNvPr id="92165" name="Picture 12" descr="I:\temp\av.jpg">
            <a:extLst>
              <a:ext uri="{FF2B5EF4-FFF2-40B4-BE49-F238E27FC236}">
                <a16:creationId xmlns:a16="http://schemas.microsoft.com/office/drawing/2014/main" id="{F3C19FAE-A0CB-426D-AD05-2712ABE8C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3048000"/>
            <a:ext cx="1690688" cy="208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2">
            <a:extLst>
              <a:ext uri="{FF2B5EF4-FFF2-40B4-BE49-F238E27FC236}">
                <a16:creationId xmlns:a16="http://schemas.microsoft.com/office/drawing/2014/main" id="{B7164331-9C89-4E9D-916C-33DE0B3864B2}"/>
              </a:ext>
            </a:extLst>
          </p:cNvPr>
          <p:cNvGrpSpPr>
            <a:grpSpLocks/>
          </p:cNvGrpSpPr>
          <p:nvPr/>
        </p:nvGrpSpPr>
        <p:grpSpPr bwMode="auto">
          <a:xfrm>
            <a:off x="0" y="0"/>
            <a:ext cx="9144000" cy="976313"/>
            <a:chOff x="0" y="0"/>
            <a:chExt cx="5760" cy="615"/>
          </a:xfrm>
        </p:grpSpPr>
        <p:sp>
          <p:nvSpPr>
            <p:cNvPr id="94215" name="Text Box 3">
              <a:extLst>
                <a:ext uri="{FF2B5EF4-FFF2-40B4-BE49-F238E27FC236}">
                  <a16:creationId xmlns:a16="http://schemas.microsoft.com/office/drawing/2014/main" id="{25A24D72-A5BE-4070-A7E3-8B47FC24668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94216" name="Text Box 4">
              <a:extLst>
                <a:ext uri="{FF2B5EF4-FFF2-40B4-BE49-F238E27FC236}">
                  <a16:creationId xmlns:a16="http://schemas.microsoft.com/office/drawing/2014/main" id="{3D9202F1-88CB-4EE3-9A15-D28ACCAA059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4210" name="Text Box 6">
            <a:extLst>
              <a:ext uri="{FF2B5EF4-FFF2-40B4-BE49-F238E27FC236}">
                <a16:creationId xmlns:a16="http://schemas.microsoft.com/office/drawing/2014/main" id="{78710309-FCBF-4A44-983F-AB7EF57826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135DB2B8-FBE7-47B5-88E5-A64930109E18}"/>
              </a:ext>
            </a:extLst>
          </p:cNvPr>
          <p:cNvSpPr>
            <a:spLocks noChangeArrowheads="1"/>
          </p:cNvSpPr>
          <p:nvPr/>
        </p:nvSpPr>
        <p:spPr bwMode="auto">
          <a:xfrm>
            <a:off x="381000" y="2295525"/>
            <a:ext cx="8229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cs typeface="Times New Roman" panose="02020603050405020304" pitchFamily="18" charset="0"/>
              </a:rPr>
              <a:t>Even authors and publishing companies engage in product placement.  For example, auto brands make heavy appearances in the Twilight books (Volvo is mentioned 16 times in the original book and six times in Eclipse). </a:t>
            </a:r>
          </a:p>
        </p:txBody>
      </p:sp>
      <p:sp>
        <p:nvSpPr>
          <p:cNvPr id="94212" name="Rectangle 10">
            <a:extLst>
              <a:ext uri="{FF2B5EF4-FFF2-40B4-BE49-F238E27FC236}">
                <a16:creationId xmlns:a16="http://schemas.microsoft.com/office/drawing/2014/main" id="{13AD5AE9-9519-480C-8962-FAA0D1F3864B}"/>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pic>
        <p:nvPicPr>
          <p:cNvPr id="272386" name="Picture 2">
            <a:extLst>
              <a:ext uri="{FF2B5EF4-FFF2-40B4-BE49-F238E27FC236}">
                <a16:creationId xmlns:a16="http://schemas.microsoft.com/office/drawing/2014/main" id="{AF35A462-5422-4F14-9547-A50B241C01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4267200"/>
            <a:ext cx="1484313"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387" name="Picture 3">
            <a:extLst>
              <a:ext uri="{FF2B5EF4-FFF2-40B4-BE49-F238E27FC236}">
                <a16:creationId xmlns:a16="http://schemas.microsoft.com/office/drawing/2014/main" id="{6835C3FA-D795-444A-BFC3-CC817BA4E8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4572000"/>
            <a:ext cx="1778000"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272387"/>
                                        </p:tgtEl>
                                        <p:attrNameLst>
                                          <p:attrName>style.visibility</p:attrName>
                                        </p:attrNameLst>
                                      </p:cBhvr>
                                      <p:to>
                                        <p:strVal val="visible"/>
                                      </p:to>
                                    </p:set>
                                    <p:animEffect transition="in" filter="dissolve">
                                      <p:cBhvr>
                                        <p:cTn id="11" dur="500"/>
                                        <p:tgtEl>
                                          <p:spTgt spid="272387"/>
                                        </p:tgtEl>
                                      </p:cBhvr>
                                    </p:animEffect>
                                  </p:childTnLst>
                                </p:cTn>
                              </p:par>
                              <p:par>
                                <p:cTn id="12" presetID="9" presetClass="entr" presetSubtype="0" fill="hold" nodeType="withEffect">
                                  <p:stCondLst>
                                    <p:cond delay="0"/>
                                  </p:stCondLst>
                                  <p:childTnLst>
                                    <p:set>
                                      <p:cBhvr>
                                        <p:cTn id="13" dur="1" fill="hold">
                                          <p:stCondLst>
                                            <p:cond delay="0"/>
                                          </p:stCondLst>
                                        </p:cTn>
                                        <p:tgtEl>
                                          <p:spTgt spid="272386"/>
                                        </p:tgtEl>
                                        <p:attrNameLst>
                                          <p:attrName>style.visibility</p:attrName>
                                        </p:attrNameLst>
                                      </p:cBhvr>
                                      <p:to>
                                        <p:strVal val="visible"/>
                                      </p:to>
                                    </p:set>
                                    <p:animEffect transition="in" filter="dissolve">
                                      <p:cBhvr>
                                        <p:cTn id="14" dur="500"/>
                                        <p:tgtEl>
                                          <p:spTgt spid="272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7" name="Group 2">
            <a:extLst>
              <a:ext uri="{FF2B5EF4-FFF2-40B4-BE49-F238E27FC236}">
                <a16:creationId xmlns:a16="http://schemas.microsoft.com/office/drawing/2014/main" id="{37F22FA4-8425-4FB3-83AE-C6629F9622CE}"/>
              </a:ext>
            </a:extLst>
          </p:cNvPr>
          <p:cNvGrpSpPr>
            <a:grpSpLocks/>
          </p:cNvGrpSpPr>
          <p:nvPr/>
        </p:nvGrpSpPr>
        <p:grpSpPr bwMode="auto">
          <a:xfrm>
            <a:off x="0" y="0"/>
            <a:ext cx="9144000" cy="976313"/>
            <a:chOff x="0" y="0"/>
            <a:chExt cx="5760" cy="615"/>
          </a:xfrm>
        </p:grpSpPr>
        <p:sp>
          <p:nvSpPr>
            <p:cNvPr id="96261" name="Text Box 3">
              <a:extLst>
                <a:ext uri="{FF2B5EF4-FFF2-40B4-BE49-F238E27FC236}">
                  <a16:creationId xmlns:a16="http://schemas.microsoft.com/office/drawing/2014/main" id="{6EB80777-125C-4104-A7C7-81A50513FF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96262" name="Text Box 4">
              <a:extLst>
                <a:ext uri="{FF2B5EF4-FFF2-40B4-BE49-F238E27FC236}">
                  <a16:creationId xmlns:a16="http://schemas.microsoft.com/office/drawing/2014/main" id="{7B77DFD2-7948-4091-ACF3-AA82F470B1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6258" name="Text Box 6">
            <a:extLst>
              <a:ext uri="{FF2B5EF4-FFF2-40B4-BE49-F238E27FC236}">
                <a16:creationId xmlns:a16="http://schemas.microsoft.com/office/drawing/2014/main" id="{63046DE6-0EBE-4DC7-897F-DF10B6AD25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22217" name="Rectangle 9">
            <a:extLst>
              <a:ext uri="{FF2B5EF4-FFF2-40B4-BE49-F238E27FC236}">
                <a16:creationId xmlns:a16="http://schemas.microsoft.com/office/drawing/2014/main" id="{BCC60411-42D1-451D-9ECA-BC4D667E0745}"/>
              </a:ext>
            </a:extLst>
          </p:cNvPr>
          <p:cNvSpPr>
            <a:spLocks noChangeArrowheads="1"/>
          </p:cNvSpPr>
          <p:nvPr/>
        </p:nvSpPr>
        <p:spPr bwMode="auto">
          <a:xfrm>
            <a:off x="228600" y="2306638"/>
            <a:ext cx="86106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cs typeface="Times New Roman" panose="02020603050405020304" pitchFamily="18" charset="0"/>
              </a:rPr>
              <a:t>Gordon Hodge, who follows the comic books business for Thomas Weisel Partners, told the Wall Street Journal that the product placement in comic books </a:t>
            </a:r>
            <a:r>
              <a:rPr lang="ja-JP" altLang="en-US" i="1">
                <a:latin typeface="Verdana" panose="020B0604030504040204" pitchFamily="34" charset="0"/>
                <a:cs typeface="Times New Roman" panose="02020603050405020304" pitchFamily="18" charset="0"/>
              </a:rPr>
              <a:t>“</a:t>
            </a:r>
            <a:r>
              <a:rPr lang="en-US" altLang="ja-JP" i="1">
                <a:latin typeface="Verdana" panose="020B0604030504040204" pitchFamily="34" charset="0"/>
                <a:cs typeface="Times New Roman" panose="02020603050405020304" pitchFamily="18" charset="0"/>
              </a:rPr>
              <a:t>market is worth about $400 million to $450 million, with Marvel controlling about 37% and DC capturing around 33%.</a:t>
            </a:r>
            <a:r>
              <a:rPr lang="ja-JP" altLang="en-US" i="1">
                <a:latin typeface="Verdana" panose="020B0604030504040204" pitchFamily="34" charset="0"/>
                <a:cs typeface="Times New Roman" panose="02020603050405020304" pitchFamily="18" charset="0"/>
              </a:rPr>
              <a:t>”</a:t>
            </a:r>
            <a:endParaRPr lang="en-US" altLang="ja-JP" i="1">
              <a:latin typeface="Verdana" panose="020B0604030504040204" pitchFamily="34" charset="0"/>
              <a:cs typeface="Times New Roman" panose="02020603050405020304" pitchFamily="18" charset="0"/>
            </a:endParaRPr>
          </a:p>
          <a:p>
            <a:pPr eaLnBrk="1" hangingPunct="1"/>
            <a:endParaRPr lang="en-US" altLang="en-US" i="1">
              <a:latin typeface="Verdana" panose="020B0604030504040204" pitchFamily="34" charset="0"/>
              <a:cs typeface="Times New Roman" panose="02020603050405020304" pitchFamily="18" charset="0"/>
            </a:endParaRPr>
          </a:p>
          <a:p>
            <a:pPr eaLnBrk="1" hangingPunct="1"/>
            <a:r>
              <a:rPr lang="en-US" altLang="en-US" i="1">
                <a:solidFill>
                  <a:srgbClr val="000099"/>
                </a:solidFill>
                <a:latin typeface="Verdana" panose="020B0604030504040204" pitchFamily="34" charset="0"/>
                <a:cs typeface="Times New Roman" panose="02020603050405020304" pitchFamily="18" charset="0"/>
              </a:rPr>
              <a:t>Marvel Entertainment has placed the Nike swoosh onto a character</a:t>
            </a:r>
            <a:r>
              <a:rPr lang="ja-JP" altLang="en-US" i="1">
                <a:solidFill>
                  <a:srgbClr val="000099"/>
                </a:solidFill>
                <a:latin typeface="Verdana" panose="020B0604030504040204" pitchFamily="34" charset="0"/>
                <a:cs typeface="Times New Roman" panose="02020603050405020304" pitchFamily="18" charset="0"/>
              </a:rPr>
              <a:t>’</a:t>
            </a:r>
            <a:r>
              <a:rPr lang="en-US" altLang="ja-JP" i="1">
                <a:solidFill>
                  <a:srgbClr val="000099"/>
                </a:solidFill>
                <a:latin typeface="Verdana" panose="020B0604030504040204" pitchFamily="34" charset="0"/>
                <a:cs typeface="Times New Roman" panose="02020603050405020304" pitchFamily="18" charset="0"/>
              </a:rPr>
              <a:t>s T-shirt and on a car door in several of its popular comic books (including </a:t>
            </a:r>
            <a:r>
              <a:rPr lang="ja-JP" altLang="en-US" i="1">
                <a:solidFill>
                  <a:srgbClr val="000099"/>
                </a:solidFill>
                <a:latin typeface="Verdana" panose="020B0604030504040204" pitchFamily="34" charset="0"/>
                <a:cs typeface="Times New Roman" panose="02020603050405020304" pitchFamily="18" charset="0"/>
              </a:rPr>
              <a:t>“</a:t>
            </a:r>
            <a:r>
              <a:rPr lang="en-US" altLang="ja-JP" i="1">
                <a:solidFill>
                  <a:srgbClr val="000099"/>
                </a:solidFill>
                <a:latin typeface="Verdana" panose="020B0604030504040204" pitchFamily="34" charset="0"/>
                <a:cs typeface="Times New Roman" panose="02020603050405020304" pitchFamily="18" charset="0"/>
              </a:rPr>
              <a:t>New X-Men</a:t>
            </a:r>
            <a:r>
              <a:rPr lang="ja-JP" altLang="en-US" i="1">
                <a:solidFill>
                  <a:srgbClr val="000099"/>
                </a:solidFill>
                <a:latin typeface="Verdana" panose="020B0604030504040204" pitchFamily="34" charset="0"/>
                <a:cs typeface="Times New Roman" panose="02020603050405020304" pitchFamily="18" charset="0"/>
              </a:rPr>
              <a:t>”</a:t>
            </a:r>
            <a:r>
              <a:rPr lang="en-US" altLang="ja-JP" i="1">
                <a:solidFill>
                  <a:srgbClr val="000099"/>
                </a:solidFill>
                <a:latin typeface="Verdana" panose="020B0604030504040204" pitchFamily="34" charset="0"/>
                <a:cs typeface="Times New Roman" panose="02020603050405020304" pitchFamily="18" charset="0"/>
              </a:rPr>
              <a:t>)</a:t>
            </a:r>
            <a:endParaRPr lang="en-US" altLang="en-US" i="1">
              <a:solidFill>
                <a:srgbClr val="000099"/>
              </a:solidFill>
              <a:latin typeface="Verdana" panose="020B0604030504040204" pitchFamily="34" charset="0"/>
              <a:cs typeface="Times New Roman" panose="02020603050405020304" pitchFamily="18" charset="0"/>
            </a:endParaRPr>
          </a:p>
        </p:txBody>
      </p:sp>
      <p:sp>
        <p:nvSpPr>
          <p:cNvPr id="96260" name="Rectangle 10">
            <a:extLst>
              <a:ext uri="{FF2B5EF4-FFF2-40B4-BE49-F238E27FC236}">
                <a16:creationId xmlns:a16="http://schemas.microsoft.com/office/drawing/2014/main" id="{1A35FCD9-2BBD-4799-B0EE-40694FCA6AB5}"/>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22217"/>
                                        </p:tgtEl>
                                        <p:attrNameLst>
                                          <p:attrName>style.visibility</p:attrName>
                                        </p:attrNameLst>
                                      </p:cBhvr>
                                      <p:to>
                                        <p:strVal val="visible"/>
                                      </p:to>
                                    </p:set>
                                    <p:anim calcmode="lin" valueType="num">
                                      <p:cBhvr additive="base">
                                        <p:cTn id="7" dur="500" fill="hold"/>
                                        <p:tgtEl>
                                          <p:spTgt spid="222217"/>
                                        </p:tgtEl>
                                        <p:attrNameLst>
                                          <p:attrName>ppt_x</p:attrName>
                                        </p:attrNameLst>
                                      </p:cBhvr>
                                      <p:tavLst>
                                        <p:tav tm="0">
                                          <p:val>
                                            <p:strVal val="1+#ppt_w/2"/>
                                          </p:val>
                                        </p:tav>
                                        <p:tav tm="100000">
                                          <p:val>
                                            <p:strVal val="#ppt_x"/>
                                          </p:val>
                                        </p:tav>
                                      </p:tavLst>
                                    </p:anim>
                                    <p:anim calcmode="lin" valueType="num">
                                      <p:cBhvr additive="base">
                                        <p:cTn id="8" dur="500" fill="hold"/>
                                        <p:tgtEl>
                                          <p:spTgt spid="222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5" name="Group 2">
            <a:extLst>
              <a:ext uri="{FF2B5EF4-FFF2-40B4-BE49-F238E27FC236}">
                <a16:creationId xmlns:a16="http://schemas.microsoft.com/office/drawing/2014/main" id="{51F3EC74-9DD0-4053-8A2B-8E4CFB8DCA18}"/>
              </a:ext>
            </a:extLst>
          </p:cNvPr>
          <p:cNvGrpSpPr>
            <a:grpSpLocks/>
          </p:cNvGrpSpPr>
          <p:nvPr/>
        </p:nvGrpSpPr>
        <p:grpSpPr bwMode="auto">
          <a:xfrm>
            <a:off x="0" y="0"/>
            <a:ext cx="9144000" cy="976313"/>
            <a:chOff x="0" y="0"/>
            <a:chExt cx="5760" cy="615"/>
          </a:xfrm>
        </p:grpSpPr>
        <p:sp>
          <p:nvSpPr>
            <p:cNvPr id="98311" name="Text Box 3">
              <a:extLst>
                <a:ext uri="{FF2B5EF4-FFF2-40B4-BE49-F238E27FC236}">
                  <a16:creationId xmlns:a16="http://schemas.microsoft.com/office/drawing/2014/main" id="{0B70B98C-8130-497E-8835-CD0745AAAD6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98312" name="Text Box 4">
              <a:extLst>
                <a:ext uri="{FF2B5EF4-FFF2-40B4-BE49-F238E27FC236}">
                  <a16:creationId xmlns:a16="http://schemas.microsoft.com/office/drawing/2014/main" id="{A680ED76-DF91-470B-B267-71FD8595984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98306" name="Text Box 6">
            <a:extLst>
              <a:ext uri="{FF2B5EF4-FFF2-40B4-BE49-F238E27FC236}">
                <a16:creationId xmlns:a16="http://schemas.microsoft.com/office/drawing/2014/main" id="{9C6F0C53-CC23-4C49-807F-2339F992B7D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2" name="Picture 2" descr="image">
            <a:extLst>
              <a:ext uri="{FF2B5EF4-FFF2-40B4-BE49-F238E27FC236}">
                <a16:creationId xmlns:a16="http://schemas.microsoft.com/office/drawing/2014/main" id="{91CD5B5A-F068-4ED2-ABC7-1498E7292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730375"/>
            <a:ext cx="5410200" cy="289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 descr="[comicads]">
            <a:extLst>
              <a:ext uri="{FF2B5EF4-FFF2-40B4-BE49-F238E27FC236}">
                <a16:creationId xmlns:a16="http://schemas.microsoft.com/office/drawing/2014/main" id="{B4B89EEE-3C06-4296-89E6-B1A95B03EF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3733800"/>
            <a:ext cx="5319713"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09" name="Rectangle 10">
            <a:extLst>
              <a:ext uri="{FF2B5EF4-FFF2-40B4-BE49-F238E27FC236}">
                <a16:creationId xmlns:a16="http://schemas.microsoft.com/office/drawing/2014/main" id="{A1217686-A58A-4AAA-88D9-F66AFD9508BA}"/>
              </a:ext>
            </a:extLst>
          </p:cNvPr>
          <p:cNvSpPr>
            <a:spLocks noChangeArrowheads="1"/>
          </p:cNvSpPr>
          <p:nvPr/>
        </p:nvSpPr>
        <p:spPr bwMode="auto">
          <a:xfrm>
            <a:off x="1219200" y="11430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5" name="Oval 10">
            <a:extLst>
              <a:ext uri="{FF2B5EF4-FFF2-40B4-BE49-F238E27FC236}">
                <a16:creationId xmlns:a16="http://schemas.microsoft.com/office/drawing/2014/main" id="{8F4AFCD1-2927-472A-9C26-550E5108A774}"/>
              </a:ext>
            </a:extLst>
          </p:cNvPr>
          <p:cNvSpPr>
            <a:spLocks noChangeArrowheads="1"/>
          </p:cNvSpPr>
          <p:nvPr/>
        </p:nvSpPr>
        <p:spPr bwMode="auto">
          <a:xfrm>
            <a:off x="2667000" y="4038600"/>
            <a:ext cx="1828800" cy="2209800"/>
          </a:xfrm>
          <a:prstGeom prst="ellipse">
            <a:avLst/>
          </a:prstGeom>
          <a:noFill/>
          <a:ln w="5715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3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amond(out)">
                                      <p:cBhvr>
                                        <p:cTn id="7" dur="500"/>
                                        <p:tgtEl>
                                          <p:spTgt spid="13"/>
                                        </p:tgtEl>
                                      </p:cBhvr>
                                    </p:animEffect>
                                  </p:childTnLst>
                                </p:cTn>
                              </p:par>
                            </p:childTnLst>
                          </p:cTn>
                        </p:par>
                        <p:par>
                          <p:cTn id="8" fill="hold" nodeType="afterGroup">
                            <p:stCondLst>
                              <p:cond delay="500"/>
                            </p:stCondLst>
                            <p:childTnLst>
                              <p:par>
                                <p:cTn id="9" presetID="8" presetClass="entr" presetSubtype="3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diamond(out)">
                                      <p:cBhvr>
                                        <p:cTn id="11" dur="500"/>
                                        <p:tgtEl>
                                          <p:spTgt spid="12"/>
                                        </p:tgtEl>
                                      </p:cBhvr>
                                    </p:animEffect>
                                  </p:childTnLst>
                                </p:cTn>
                              </p:par>
                            </p:childTnLst>
                          </p:cTn>
                        </p:par>
                        <p:par>
                          <p:cTn id="12" fill="hold" nodeType="afterGroup">
                            <p:stCondLst>
                              <p:cond delay="1000"/>
                            </p:stCondLst>
                            <p:childTnLst>
                              <p:par>
                                <p:cTn id="13" presetID="21"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heel(4)">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575964C4-BF76-4629-9EED-5A3C33099E8A}"/>
              </a:ext>
            </a:extLst>
          </p:cNvPr>
          <p:cNvGrpSpPr>
            <a:grpSpLocks/>
          </p:cNvGrpSpPr>
          <p:nvPr/>
        </p:nvGrpSpPr>
        <p:grpSpPr bwMode="auto">
          <a:xfrm>
            <a:off x="0" y="0"/>
            <a:ext cx="9144000" cy="976313"/>
            <a:chOff x="0" y="0"/>
            <a:chExt cx="5760" cy="615"/>
          </a:xfrm>
        </p:grpSpPr>
        <p:sp>
          <p:nvSpPr>
            <p:cNvPr id="12293" name="Text Box 3">
              <a:extLst>
                <a:ext uri="{FF2B5EF4-FFF2-40B4-BE49-F238E27FC236}">
                  <a16:creationId xmlns:a16="http://schemas.microsoft.com/office/drawing/2014/main" id="{11191205-74E4-4476-8E1C-9C42534DAD1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294" name="Text Box 4">
              <a:extLst>
                <a:ext uri="{FF2B5EF4-FFF2-40B4-BE49-F238E27FC236}">
                  <a16:creationId xmlns:a16="http://schemas.microsoft.com/office/drawing/2014/main" id="{120EE6E1-80FA-4109-815F-2E4AF14C8AF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290" name="Rectangle 5">
            <a:extLst>
              <a:ext uri="{FF2B5EF4-FFF2-40B4-BE49-F238E27FC236}">
                <a16:creationId xmlns:a16="http://schemas.microsoft.com/office/drawing/2014/main" id="{552C4F8D-970B-4412-8242-C478E3DB715A}"/>
              </a:ext>
            </a:extLst>
          </p:cNvPr>
          <p:cNvSpPr>
            <a:spLocks noChangeArrowheads="1"/>
          </p:cNvSpPr>
          <p:nvPr/>
        </p:nvSpPr>
        <p:spPr bwMode="auto">
          <a:xfrm>
            <a:off x="381000" y="9906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chemeClr val="tx2"/>
                </a:solidFill>
                <a:latin typeface="Verdana" panose="020B0604030504040204" pitchFamily="34" charset="0"/>
              </a:rPr>
              <a:t>Entertainment Business Financial Structure</a:t>
            </a:r>
          </a:p>
        </p:txBody>
      </p:sp>
      <p:sp>
        <p:nvSpPr>
          <p:cNvPr id="122888" name="Rectangle 8">
            <a:extLst>
              <a:ext uri="{FF2B5EF4-FFF2-40B4-BE49-F238E27FC236}">
                <a16:creationId xmlns:a16="http://schemas.microsoft.com/office/drawing/2014/main" id="{A5C0A1D5-E71C-4543-A424-0936FEB66700}"/>
              </a:ext>
            </a:extLst>
          </p:cNvPr>
          <p:cNvSpPr>
            <a:spLocks noChangeArrowheads="1"/>
          </p:cNvSpPr>
          <p:nvPr/>
        </p:nvSpPr>
        <p:spPr bwMode="auto">
          <a:xfrm>
            <a:off x="228600" y="1833593"/>
            <a:ext cx="89154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A single blockbuster Hollywood film can generate a number of ancillary products:</a:t>
            </a:r>
          </a:p>
          <a:p>
            <a:pPr eaLnBrk="1" hangingPunct="1"/>
            <a:endParaRPr lang="en-US" altLang="en-US" dirty="0">
              <a:latin typeface="Verdana" panose="020B0604030504040204" pitchFamily="34" charset="0"/>
            </a:endParaRPr>
          </a:p>
          <a:p>
            <a:pPr lvl="1" eaLnBrk="1" hangingPunct="1">
              <a:buClr>
                <a:srgbClr val="800000"/>
              </a:buClr>
              <a:buFont typeface="Wingdings" panose="05000000000000000000" pitchFamily="2" charset="2"/>
              <a:buChar char="Ø"/>
            </a:pPr>
            <a:r>
              <a:rPr lang="en-US" altLang="en-US" i="1" dirty="0">
                <a:solidFill>
                  <a:srgbClr val="800000"/>
                </a:solidFill>
                <a:latin typeface="Verdana" panose="020B0604030504040204" pitchFamily="34" charset="0"/>
              </a:rPr>
              <a:t>  Videos, DVDs, Video games			</a:t>
            </a:r>
          </a:p>
          <a:p>
            <a:pPr lvl="1" eaLnBrk="1" hangingPunct="1">
              <a:buFont typeface="Wingdings" panose="05000000000000000000" pitchFamily="2" charset="2"/>
              <a:buChar char="Ø"/>
            </a:pPr>
            <a:r>
              <a:rPr lang="en-US" altLang="en-US" i="1" dirty="0">
                <a:solidFill>
                  <a:srgbClr val="800000"/>
                </a:solidFill>
                <a:latin typeface="Verdana" panose="020B0604030504040204" pitchFamily="34" charset="0"/>
              </a:rPr>
              <a:t>	Cable TV and Pay-Per-View Rights</a:t>
            </a:r>
          </a:p>
          <a:p>
            <a:pPr lvl="1" eaLnBrk="1" hangingPunct="1">
              <a:buFont typeface="Wingdings" panose="05000000000000000000" pitchFamily="2" charset="2"/>
              <a:buChar char="Ø"/>
            </a:pPr>
            <a:r>
              <a:rPr lang="en-US" altLang="en-US" i="1" dirty="0">
                <a:solidFill>
                  <a:srgbClr val="800000"/>
                </a:solidFill>
                <a:latin typeface="Verdana" panose="020B0604030504040204" pitchFamily="34" charset="0"/>
              </a:rPr>
              <a:t>	Licensed Merchandise</a:t>
            </a:r>
          </a:p>
          <a:p>
            <a:pPr lvl="1" eaLnBrk="1" hangingPunct="1">
              <a:buFont typeface="Wingdings" panose="05000000000000000000" pitchFamily="2" charset="2"/>
              <a:buChar char="Ø"/>
            </a:pPr>
            <a:r>
              <a:rPr lang="en-US" altLang="en-US" i="1" dirty="0">
                <a:solidFill>
                  <a:srgbClr val="800000"/>
                </a:solidFill>
                <a:latin typeface="Verdana" panose="020B0604030504040204" pitchFamily="34" charset="0"/>
              </a:rPr>
              <a:t>	Film can be the basis for a video game, TV series, 	book, or apparel (toys, games, apparel, </a:t>
            </a:r>
            <a:r>
              <a:rPr lang="en-US" altLang="en-US" i="1" dirty="0" err="1">
                <a:solidFill>
                  <a:srgbClr val="800000"/>
                </a:solidFill>
                <a:latin typeface="Verdana" panose="020B0604030504040204" pitchFamily="34" charset="0"/>
              </a:rPr>
              <a:t>etc</a:t>
            </a:r>
            <a:r>
              <a:rPr lang="en-US" altLang="en-US" i="1" dirty="0">
                <a:solidFill>
                  <a:srgbClr val="800000"/>
                </a:solidFill>
                <a:latin typeface="Verdana" panose="020B0604030504040204" pitchFamily="34" charset="0"/>
              </a:rPr>
              <a:t>)</a:t>
            </a:r>
          </a:p>
          <a:p>
            <a:pPr lvl="1" eaLnBrk="1" hangingPunct="1"/>
            <a:r>
              <a:rPr lang="en-US" altLang="en-US" i="1" dirty="0">
                <a:latin typeface="Verdana" panose="020B0604030504040204" pitchFamily="34" charset="0"/>
              </a:rPr>
              <a:t>  </a:t>
            </a:r>
            <a:endParaRPr lang="en-US" altLang="en-US" dirty="0">
              <a:latin typeface="Verdana" panose="020B0604030504040204" pitchFamily="34" charset="0"/>
            </a:endParaRPr>
          </a:p>
          <a:p>
            <a:pPr eaLnBrk="1" hangingPunct="1"/>
            <a:r>
              <a:rPr lang="en-US" altLang="en-US" i="1" dirty="0">
                <a:solidFill>
                  <a:srgbClr val="000099"/>
                </a:solidFill>
                <a:latin typeface="Verdana" panose="020B0604030504040204" pitchFamily="34" charset="0"/>
              </a:rPr>
              <a:t>The sale of those ancillary products makes a profit for the film creators in the form of sales, royalties and licensing fees</a:t>
            </a:r>
            <a:endParaRPr lang="en-US" altLang="en-US" i="1" dirty="0">
              <a:latin typeface="Verdana" panose="020B0604030504040204" pitchFamily="34" charset="0"/>
            </a:endParaRPr>
          </a:p>
        </p:txBody>
      </p:sp>
      <p:sp>
        <p:nvSpPr>
          <p:cNvPr id="12292" name="Text Box 9">
            <a:extLst>
              <a:ext uri="{FF2B5EF4-FFF2-40B4-BE49-F238E27FC236}">
                <a16:creationId xmlns:a16="http://schemas.microsoft.com/office/drawing/2014/main" id="{4DD0693C-2CE6-460B-B60A-DAD59912BF2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22888">
                                            <p:txEl>
                                              <p:pRg st="0" end="0"/>
                                            </p:txEl>
                                          </p:spTgt>
                                        </p:tgtEl>
                                        <p:attrNameLst>
                                          <p:attrName>style.visibility</p:attrName>
                                        </p:attrNameLst>
                                      </p:cBhvr>
                                      <p:to>
                                        <p:strVal val="visible"/>
                                      </p:to>
                                    </p:set>
                                    <p:anim calcmode="lin" valueType="num">
                                      <p:cBhvr additive="base">
                                        <p:cTn id="7" dur="500" fill="hold"/>
                                        <p:tgtEl>
                                          <p:spTgt spid="12288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888">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122888">
                                            <p:txEl>
                                              <p:pRg st="2" end="2"/>
                                            </p:txEl>
                                          </p:spTgt>
                                        </p:tgtEl>
                                        <p:attrNameLst>
                                          <p:attrName>style.visibility</p:attrName>
                                        </p:attrNameLst>
                                      </p:cBhvr>
                                      <p:to>
                                        <p:strVal val="visible"/>
                                      </p:to>
                                    </p:set>
                                    <p:animEffect transition="in" filter="dissolve">
                                      <p:cBhvr>
                                        <p:cTn id="12" dur="500"/>
                                        <p:tgtEl>
                                          <p:spTgt spid="122888">
                                            <p:txEl>
                                              <p:pRg st="2" end="2"/>
                                            </p:txEl>
                                          </p:spTgt>
                                        </p:tgtEl>
                                      </p:cBhvr>
                                    </p:animEffect>
                                  </p:childTnLst>
                                </p:cTn>
                              </p:par>
                            </p:childTnLst>
                          </p:cTn>
                        </p:par>
                        <p:par>
                          <p:cTn id="13" fill="hold" nodeType="afterGroup">
                            <p:stCondLst>
                              <p:cond delay="1000"/>
                            </p:stCondLst>
                            <p:childTnLst>
                              <p:par>
                                <p:cTn id="14" presetID="9" presetClass="entr" presetSubtype="0" fill="hold" nodeType="afterEffect">
                                  <p:stCondLst>
                                    <p:cond delay="0"/>
                                  </p:stCondLst>
                                  <p:childTnLst>
                                    <p:set>
                                      <p:cBhvr>
                                        <p:cTn id="15" dur="1" fill="hold">
                                          <p:stCondLst>
                                            <p:cond delay="0"/>
                                          </p:stCondLst>
                                        </p:cTn>
                                        <p:tgtEl>
                                          <p:spTgt spid="122888">
                                            <p:txEl>
                                              <p:pRg st="3" end="3"/>
                                            </p:txEl>
                                          </p:spTgt>
                                        </p:tgtEl>
                                        <p:attrNameLst>
                                          <p:attrName>style.visibility</p:attrName>
                                        </p:attrNameLst>
                                      </p:cBhvr>
                                      <p:to>
                                        <p:strVal val="visible"/>
                                      </p:to>
                                    </p:set>
                                    <p:animEffect transition="in" filter="dissolve">
                                      <p:cBhvr>
                                        <p:cTn id="16" dur="500"/>
                                        <p:tgtEl>
                                          <p:spTgt spid="122888">
                                            <p:txEl>
                                              <p:pRg st="3" end="3"/>
                                            </p:txEl>
                                          </p:spTgt>
                                        </p:tgtEl>
                                      </p:cBhvr>
                                    </p:animEffect>
                                  </p:childTnLst>
                                </p:cTn>
                              </p:par>
                            </p:childTnLst>
                          </p:cTn>
                        </p:par>
                        <p:par>
                          <p:cTn id="17" fill="hold" nodeType="afterGroup">
                            <p:stCondLst>
                              <p:cond delay="1500"/>
                            </p:stCondLst>
                            <p:childTnLst>
                              <p:par>
                                <p:cTn id="18" presetID="9" presetClass="entr" presetSubtype="0" fill="hold" nodeType="afterEffect">
                                  <p:stCondLst>
                                    <p:cond delay="0"/>
                                  </p:stCondLst>
                                  <p:childTnLst>
                                    <p:set>
                                      <p:cBhvr>
                                        <p:cTn id="19" dur="1" fill="hold">
                                          <p:stCondLst>
                                            <p:cond delay="0"/>
                                          </p:stCondLst>
                                        </p:cTn>
                                        <p:tgtEl>
                                          <p:spTgt spid="122888">
                                            <p:txEl>
                                              <p:pRg st="4" end="4"/>
                                            </p:txEl>
                                          </p:spTgt>
                                        </p:tgtEl>
                                        <p:attrNameLst>
                                          <p:attrName>style.visibility</p:attrName>
                                        </p:attrNameLst>
                                      </p:cBhvr>
                                      <p:to>
                                        <p:strVal val="visible"/>
                                      </p:to>
                                    </p:set>
                                    <p:animEffect transition="in" filter="dissolve">
                                      <p:cBhvr>
                                        <p:cTn id="20" dur="500"/>
                                        <p:tgtEl>
                                          <p:spTgt spid="122888">
                                            <p:txEl>
                                              <p:pRg st="4" end="4"/>
                                            </p:txEl>
                                          </p:spTgt>
                                        </p:tgtEl>
                                      </p:cBhvr>
                                    </p:animEffect>
                                  </p:childTnLst>
                                </p:cTn>
                              </p:par>
                            </p:childTnLst>
                          </p:cTn>
                        </p:par>
                        <p:par>
                          <p:cTn id="21" fill="hold" nodeType="afterGroup">
                            <p:stCondLst>
                              <p:cond delay="2000"/>
                            </p:stCondLst>
                            <p:childTnLst>
                              <p:par>
                                <p:cTn id="22" presetID="9" presetClass="entr" presetSubtype="0" fill="hold" nodeType="afterEffect">
                                  <p:stCondLst>
                                    <p:cond delay="0"/>
                                  </p:stCondLst>
                                  <p:childTnLst>
                                    <p:set>
                                      <p:cBhvr>
                                        <p:cTn id="23" dur="1" fill="hold">
                                          <p:stCondLst>
                                            <p:cond delay="0"/>
                                          </p:stCondLst>
                                        </p:cTn>
                                        <p:tgtEl>
                                          <p:spTgt spid="122888">
                                            <p:txEl>
                                              <p:pRg st="5" end="5"/>
                                            </p:txEl>
                                          </p:spTgt>
                                        </p:tgtEl>
                                        <p:attrNameLst>
                                          <p:attrName>style.visibility</p:attrName>
                                        </p:attrNameLst>
                                      </p:cBhvr>
                                      <p:to>
                                        <p:strVal val="visible"/>
                                      </p:to>
                                    </p:set>
                                    <p:animEffect transition="in" filter="dissolve">
                                      <p:cBhvr>
                                        <p:cTn id="24" dur="500"/>
                                        <p:tgtEl>
                                          <p:spTgt spid="122888">
                                            <p:txEl>
                                              <p:pRg st="5" end="5"/>
                                            </p:txEl>
                                          </p:spTgt>
                                        </p:tgtEl>
                                      </p:cBhvr>
                                    </p:animEffect>
                                  </p:childTnLst>
                                </p:cTn>
                              </p:par>
                            </p:childTnLst>
                          </p:cTn>
                        </p:par>
                        <p:par>
                          <p:cTn id="25" fill="hold" nodeType="afterGroup">
                            <p:stCondLst>
                              <p:cond delay="2500"/>
                            </p:stCondLst>
                            <p:childTnLst>
                              <p:par>
                                <p:cTn id="26" presetID="2" presetClass="entr" presetSubtype="4" fill="hold" nodeType="afterEffect">
                                  <p:stCondLst>
                                    <p:cond delay="0"/>
                                  </p:stCondLst>
                                  <p:childTnLst>
                                    <p:set>
                                      <p:cBhvr>
                                        <p:cTn id="27" dur="1" fill="hold">
                                          <p:stCondLst>
                                            <p:cond delay="0"/>
                                          </p:stCondLst>
                                        </p:cTn>
                                        <p:tgtEl>
                                          <p:spTgt spid="122888">
                                            <p:txEl>
                                              <p:pRg st="7" end="7"/>
                                            </p:txEl>
                                          </p:spTgt>
                                        </p:tgtEl>
                                        <p:attrNameLst>
                                          <p:attrName>style.visibility</p:attrName>
                                        </p:attrNameLst>
                                      </p:cBhvr>
                                      <p:to>
                                        <p:strVal val="visible"/>
                                      </p:to>
                                    </p:set>
                                    <p:anim calcmode="lin" valueType="num">
                                      <p:cBhvr additive="base">
                                        <p:cTn id="28" dur="500" fill="hold"/>
                                        <p:tgtEl>
                                          <p:spTgt spid="122888">
                                            <p:txEl>
                                              <p:pRg st="7" end="7"/>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2888">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2">
            <a:extLst>
              <a:ext uri="{FF2B5EF4-FFF2-40B4-BE49-F238E27FC236}">
                <a16:creationId xmlns:a16="http://schemas.microsoft.com/office/drawing/2014/main" id="{0B503669-DD45-4495-9140-1A795D925C6B}"/>
              </a:ext>
            </a:extLst>
          </p:cNvPr>
          <p:cNvGrpSpPr>
            <a:grpSpLocks/>
          </p:cNvGrpSpPr>
          <p:nvPr/>
        </p:nvGrpSpPr>
        <p:grpSpPr bwMode="auto">
          <a:xfrm>
            <a:off x="0" y="0"/>
            <a:ext cx="9144000" cy="976313"/>
            <a:chOff x="0" y="0"/>
            <a:chExt cx="5760" cy="615"/>
          </a:xfrm>
        </p:grpSpPr>
        <p:sp>
          <p:nvSpPr>
            <p:cNvPr id="100358" name="Text Box 3">
              <a:extLst>
                <a:ext uri="{FF2B5EF4-FFF2-40B4-BE49-F238E27FC236}">
                  <a16:creationId xmlns:a16="http://schemas.microsoft.com/office/drawing/2014/main" id="{B9F3E5CF-1947-434E-AE0F-D446E826C2C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0359" name="Text Box 4">
              <a:extLst>
                <a:ext uri="{FF2B5EF4-FFF2-40B4-BE49-F238E27FC236}">
                  <a16:creationId xmlns:a16="http://schemas.microsoft.com/office/drawing/2014/main" id="{E06F5B63-AE52-4B23-9B70-4E4563181C9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0354" name="Rectangle 5">
            <a:extLst>
              <a:ext uri="{FF2B5EF4-FFF2-40B4-BE49-F238E27FC236}">
                <a16:creationId xmlns:a16="http://schemas.microsoft.com/office/drawing/2014/main" id="{79A5E8CF-35D6-4E2B-9D2C-E6A3A32C615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93542" name="Rectangle 6">
            <a:extLst>
              <a:ext uri="{FF2B5EF4-FFF2-40B4-BE49-F238E27FC236}">
                <a16:creationId xmlns:a16="http://schemas.microsoft.com/office/drawing/2014/main" id="{5003BBB8-226E-4001-A40B-D772E6BAA5B8}"/>
              </a:ext>
            </a:extLst>
          </p:cNvPr>
          <p:cNvSpPr>
            <a:spLocks noChangeArrowheads="1"/>
          </p:cNvSpPr>
          <p:nvPr/>
        </p:nvSpPr>
        <p:spPr bwMode="auto">
          <a:xfrm>
            <a:off x="609600" y="2590800"/>
            <a:ext cx="31242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rPr>
              <a:t>Click </a:t>
            </a:r>
            <a:r>
              <a:rPr lang="en-US" altLang="en-US" i="1">
                <a:latin typeface="Verdana" panose="020B0604030504040204" pitchFamily="34" charset="0"/>
                <a:hlinkClick r:id="rId3"/>
              </a:rPr>
              <a:t>here</a:t>
            </a:r>
            <a:r>
              <a:rPr lang="en-US" altLang="en-US" i="1">
                <a:latin typeface="Verdana" panose="020B0604030504040204" pitchFamily="34" charset="0"/>
              </a:rPr>
              <a:t> to read about Lexus</a:t>
            </a:r>
            <a:r>
              <a:rPr lang="ja-JP" altLang="en-US" i="1">
                <a:latin typeface="Verdana" panose="020B0604030504040204" pitchFamily="34" charset="0"/>
              </a:rPr>
              <a:t>’</a:t>
            </a:r>
            <a:r>
              <a:rPr lang="en-US" altLang="ja-JP" i="1">
                <a:latin typeface="Verdana" panose="020B0604030504040204" pitchFamily="34" charset="0"/>
              </a:rPr>
              <a:t> recent sponsorship of an entire issue of a Marvel comic called </a:t>
            </a:r>
            <a:r>
              <a:rPr lang="ja-JP" altLang="en-US" i="1">
                <a:latin typeface="Verdana" panose="020B0604030504040204" pitchFamily="34" charset="0"/>
              </a:rPr>
              <a:t>“</a:t>
            </a:r>
            <a:r>
              <a:rPr lang="en-US" altLang="ja-JP" i="1">
                <a:latin typeface="Verdana" panose="020B0604030504040204" pitchFamily="34" charset="0"/>
              </a:rPr>
              <a:t>The Chase</a:t>
            </a:r>
            <a:r>
              <a:rPr lang="ja-JP" altLang="en-US" i="1">
                <a:latin typeface="Verdana" panose="020B0604030504040204" pitchFamily="34" charset="0"/>
              </a:rPr>
              <a:t>”</a:t>
            </a:r>
            <a:r>
              <a:rPr lang="en-US" altLang="ja-JP">
                <a:latin typeface="Verdana" panose="020B0604030504040204" pitchFamily="34" charset="0"/>
              </a:rPr>
              <a:t> </a:t>
            </a:r>
            <a:endParaRPr lang="en-US" altLang="en-US">
              <a:latin typeface="Verdana" panose="020B0604030504040204" pitchFamily="34" charset="0"/>
            </a:endParaRPr>
          </a:p>
        </p:txBody>
      </p:sp>
      <p:sp>
        <p:nvSpPr>
          <p:cNvPr id="100356" name="Text Box 7">
            <a:extLst>
              <a:ext uri="{FF2B5EF4-FFF2-40B4-BE49-F238E27FC236}">
                <a16:creationId xmlns:a16="http://schemas.microsoft.com/office/drawing/2014/main" id="{4639EE9B-8EF5-4E31-AD30-27DB16B038A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00357" name="Picture 70" descr="http://x.annihil.us/u/prod/marvel/i/mg/9/50/53ac849be6c12.jpg">
            <a:extLst>
              <a:ext uri="{FF2B5EF4-FFF2-40B4-BE49-F238E27FC236}">
                <a16:creationId xmlns:a16="http://schemas.microsoft.com/office/drawing/2014/main" id="{64814BDF-5A24-4C2E-91CC-33149EFDC9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2133600"/>
            <a:ext cx="2609850"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3542"/>
                                        </p:tgtEl>
                                        <p:attrNameLst>
                                          <p:attrName>style.visibility</p:attrName>
                                        </p:attrNameLst>
                                      </p:cBhvr>
                                      <p:to>
                                        <p:strVal val="visible"/>
                                      </p:to>
                                    </p:set>
                                    <p:anim calcmode="lin" valueType="num">
                                      <p:cBhvr additive="base">
                                        <p:cTn id="7" dur="500" fill="hold"/>
                                        <p:tgtEl>
                                          <p:spTgt spid="193542"/>
                                        </p:tgtEl>
                                        <p:attrNameLst>
                                          <p:attrName>ppt_x</p:attrName>
                                        </p:attrNameLst>
                                      </p:cBhvr>
                                      <p:tavLst>
                                        <p:tav tm="0">
                                          <p:val>
                                            <p:strVal val="0-#ppt_w/2"/>
                                          </p:val>
                                        </p:tav>
                                        <p:tav tm="100000">
                                          <p:val>
                                            <p:strVal val="#ppt_x"/>
                                          </p:val>
                                        </p:tav>
                                      </p:tavLst>
                                    </p:anim>
                                    <p:anim calcmode="lin" valueType="num">
                                      <p:cBhvr additive="base">
                                        <p:cTn id="8" dur="500" fill="hold"/>
                                        <p:tgtEl>
                                          <p:spTgt spid="1935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Group 2">
            <a:extLst>
              <a:ext uri="{FF2B5EF4-FFF2-40B4-BE49-F238E27FC236}">
                <a16:creationId xmlns:a16="http://schemas.microsoft.com/office/drawing/2014/main" id="{26CDA9C8-42E9-4130-B518-B8053E152A63}"/>
              </a:ext>
            </a:extLst>
          </p:cNvPr>
          <p:cNvGrpSpPr>
            <a:grpSpLocks/>
          </p:cNvGrpSpPr>
          <p:nvPr/>
        </p:nvGrpSpPr>
        <p:grpSpPr bwMode="auto">
          <a:xfrm>
            <a:off x="0" y="0"/>
            <a:ext cx="9144000" cy="976313"/>
            <a:chOff x="0" y="0"/>
            <a:chExt cx="5760" cy="615"/>
          </a:xfrm>
        </p:grpSpPr>
        <p:sp>
          <p:nvSpPr>
            <p:cNvPr id="102407" name="Text Box 3">
              <a:extLst>
                <a:ext uri="{FF2B5EF4-FFF2-40B4-BE49-F238E27FC236}">
                  <a16:creationId xmlns:a16="http://schemas.microsoft.com/office/drawing/2014/main" id="{687826E2-AC79-4D79-8549-E19BFDAD0F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2408" name="Text Box 4">
              <a:extLst>
                <a:ext uri="{FF2B5EF4-FFF2-40B4-BE49-F238E27FC236}">
                  <a16:creationId xmlns:a16="http://schemas.microsoft.com/office/drawing/2014/main" id="{BB5176DB-FED7-49AF-AEA7-70A5E2B3D9D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2402" name="Rectangle 5">
            <a:extLst>
              <a:ext uri="{FF2B5EF4-FFF2-40B4-BE49-F238E27FC236}">
                <a16:creationId xmlns:a16="http://schemas.microsoft.com/office/drawing/2014/main" id="{337D4B74-728C-4A44-A174-EE7DDFA2287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02403" name="Text Box 7">
            <a:extLst>
              <a:ext uri="{FF2B5EF4-FFF2-40B4-BE49-F238E27FC236}">
                <a16:creationId xmlns:a16="http://schemas.microsoft.com/office/drawing/2014/main" id="{A1BDCF02-3F2D-4094-A4ED-AA50FD41C03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04" name="Rectangle 1">
            <a:extLst>
              <a:ext uri="{FF2B5EF4-FFF2-40B4-BE49-F238E27FC236}">
                <a16:creationId xmlns:a16="http://schemas.microsoft.com/office/drawing/2014/main" id="{64A51CCB-9790-4E28-B641-39648606C410}"/>
              </a:ext>
            </a:extLst>
          </p:cNvPr>
          <p:cNvSpPr>
            <a:spLocks noChangeArrowheads="1"/>
          </p:cNvSpPr>
          <p:nvPr/>
        </p:nvSpPr>
        <p:spPr bwMode="auto">
          <a:xfrm>
            <a:off x="0" y="1981200"/>
            <a:ext cx="91440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rgbClr val="22228B"/>
                </a:solidFill>
                <a:latin typeface="Verdana" panose="020B0604030504040204" pitchFamily="34" charset="0"/>
              </a:rPr>
              <a:t>A custom “special edition” digital “Guardians of the Galaxy” comic book highlighted several features of Ford’s EcoSport vehicles as part of the brand’s integration with the May 5th box office release of ‘Guardians 2’</a:t>
            </a:r>
          </a:p>
        </p:txBody>
      </p:sp>
      <p:pic>
        <p:nvPicPr>
          <p:cNvPr id="102405" name="Picture 9">
            <a:extLst>
              <a:ext uri="{FF2B5EF4-FFF2-40B4-BE49-F238E27FC236}">
                <a16:creationId xmlns:a16="http://schemas.microsoft.com/office/drawing/2014/main" id="{88AC8B23-C7C5-4EB4-BB84-6FF5F9BBF7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05200"/>
            <a:ext cx="2133600"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06" name="Picture 10">
            <a:extLst>
              <a:ext uri="{FF2B5EF4-FFF2-40B4-BE49-F238E27FC236}">
                <a16:creationId xmlns:a16="http://schemas.microsoft.com/office/drawing/2014/main" id="{77F7BADE-B364-4393-8B36-3F19B8D0A6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 t="8633" r="1282"/>
          <a:stretch>
            <a:fillRect/>
          </a:stretch>
        </p:blipFill>
        <p:spPr bwMode="auto">
          <a:xfrm>
            <a:off x="2895600" y="3886200"/>
            <a:ext cx="58674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449" name="Group 2">
            <a:extLst>
              <a:ext uri="{FF2B5EF4-FFF2-40B4-BE49-F238E27FC236}">
                <a16:creationId xmlns:a16="http://schemas.microsoft.com/office/drawing/2014/main" id="{78F6B6EF-229C-4C4D-8ED4-C8C77597597A}"/>
              </a:ext>
            </a:extLst>
          </p:cNvPr>
          <p:cNvGrpSpPr>
            <a:grpSpLocks/>
          </p:cNvGrpSpPr>
          <p:nvPr/>
        </p:nvGrpSpPr>
        <p:grpSpPr bwMode="auto">
          <a:xfrm>
            <a:off x="0" y="0"/>
            <a:ext cx="9144000" cy="976313"/>
            <a:chOff x="0" y="0"/>
            <a:chExt cx="5760" cy="615"/>
          </a:xfrm>
        </p:grpSpPr>
        <p:sp>
          <p:nvSpPr>
            <p:cNvPr id="104455" name="Text Box 3">
              <a:extLst>
                <a:ext uri="{FF2B5EF4-FFF2-40B4-BE49-F238E27FC236}">
                  <a16:creationId xmlns:a16="http://schemas.microsoft.com/office/drawing/2014/main" id="{FE1F5EFF-2F21-49BF-B656-DDE86770B48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4456" name="Text Box 4">
              <a:extLst>
                <a:ext uri="{FF2B5EF4-FFF2-40B4-BE49-F238E27FC236}">
                  <a16:creationId xmlns:a16="http://schemas.microsoft.com/office/drawing/2014/main" id="{F055F018-CDBB-4FA7-BA01-B4115DDB1C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4450" name="Rectangle 5">
            <a:extLst>
              <a:ext uri="{FF2B5EF4-FFF2-40B4-BE49-F238E27FC236}">
                <a16:creationId xmlns:a16="http://schemas.microsoft.com/office/drawing/2014/main" id="{E17510A0-9B3A-44BF-A2E8-D3CF9AD9930D}"/>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04451" name="Text Box 7">
            <a:extLst>
              <a:ext uri="{FF2B5EF4-FFF2-40B4-BE49-F238E27FC236}">
                <a16:creationId xmlns:a16="http://schemas.microsoft.com/office/drawing/2014/main" id="{89895390-1076-4084-A4F2-6806510DEC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04452" name="Picture 11">
            <a:extLst>
              <a:ext uri="{FF2B5EF4-FFF2-40B4-BE49-F238E27FC236}">
                <a16:creationId xmlns:a16="http://schemas.microsoft.com/office/drawing/2014/main" id="{9FD340E4-5D09-491D-A976-D20E1530B5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692" r="2129"/>
          <a:stretch>
            <a:fillRect/>
          </a:stretch>
        </p:blipFill>
        <p:spPr bwMode="auto">
          <a:xfrm>
            <a:off x="533400" y="2133600"/>
            <a:ext cx="35052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3" name="Picture 12">
            <a:extLst>
              <a:ext uri="{FF2B5EF4-FFF2-40B4-BE49-F238E27FC236}">
                <a16:creationId xmlns:a16="http://schemas.microsoft.com/office/drawing/2014/main" id="{B98BA0EA-255E-4DA0-9BEA-4B9F30B77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 t="7941" r="1369"/>
          <a:stretch>
            <a:fillRect/>
          </a:stretch>
        </p:blipFill>
        <p:spPr bwMode="auto">
          <a:xfrm>
            <a:off x="5181600" y="2133600"/>
            <a:ext cx="354965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54" name="Picture 13">
            <a:extLst>
              <a:ext uri="{FF2B5EF4-FFF2-40B4-BE49-F238E27FC236}">
                <a16:creationId xmlns:a16="http://schemas.microsoft.com/office/drawing/2014/main" id="{CC6D3B90-6AD6-4F43-BF0F-538DB81E0F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t="6723" r="577"/>
          <a:stretch>
            <a:fillRect/>
          </a:stretch>
        </p:blipFill>
        <p:spPr bwMode="auto">
          <a:xfrm>
            <a:off x="2514600" y="4343400"/>
            <a:ext cx="4648200" cy="211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Line 2">
            <a:extLst>
              <a:ext uri="{FF2B5EF4-FFF2-40B4-BE49-F238E27FC236}">
                <a16:creationId xmlns:a16="http://schemas.microsoft.com/office/drawing/2014/main" id="{2EB383E0-7AEC-48AD-933C-E7603E556B58}"/>
              </a:ext>
            </a:extLst>
          </p:cNvPr>
          <p:cNvSpPr>
            <a:spLocks noChangeShapeType="1"/>
          </p:cNvSpPr>
          <p:nvPr/>
        </p:nvSpPr>
        <p:spPr bwMode="auto">
          <a:xfrm>
            <a:off x="304800" y="617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27" name="Rectangle 3">
            <a:extLst>
              <a:ext uri="{FF2B5EF4-FFF2-40B4-BE49-F238E27FC236}">
                <a16:creationId xmlns:a16="http://schemas.microsoft.com/office/drawing/2014/main" id="{EC9A3290-E713-4992-B400-A28D22CAA24C}"/>
              </a:ext>
            </a:extLst>
          </p:cNvPr>
          <p:cNvSpPr>
            <a:spLocks noChangeArrowheads="1"/>
          </p:cNvSpPr>
          <p:nvPr/>
        </p:nvSpPr>
        <p:spPr bwMode="auto">
          <a:xfrm>
            <a:off x="381000" y="2743200"/>
            <a:ext cx="8153400"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chemeClr val="accent2"/>
                </a:solidFill>
                <a:latin typeface="Verdana" panose="020B0604030504040204" pitchFamily="34" charset="0"/>
                <a:cs typeface="Arial" panose="020B0604020202020204" pitchFamily="34" charset="0"/>
              </a:rPr>
              <a:t>A product tie-in</a:t>
            </a:r>
            <a:r>
              <a:rPr lang="en-US" altLang="en-US">
                <a:latin typeface="Verdana" panose="020B0604030504040204" pitchFamily="34" charset="0"/>
                <a:cs typeface="Arial" panose="020B0604020202020204" pitchFamily="34" charset="0"/>
              </a:rPr>
              <a:t> refers to any marketing or promotional activity that connects one brand or product with another (usually more well-known or publicized) product or event</a:t>
            </a:r>
          </a:p>
          <a:p>
            <a:pPr eaLnBrk="1" hangingPunct="1"/>
            <a:endParaRPr lang="en-US" altLang="en-US">
              <a:latin typeface="Verdana" panose="020B0604030504040204" pitchFamily="34" charset="0"/>
              <a:cs typeface="Arial" panose="020B0604020202020204" pitchFamily="34" charset="0"/>
            </a:endParaRPr>
          </a:p>
          <a:p>
            <a:pPr eaLnBrk="1" hangingPunct="1"/>
            <a:r>
              <a:rPr lang="en-US" altLang="en-US">
                <a:latin typeface="Verdana" panose="020B0604030504040204" pitchFamily="34" charset="0"/>
                <a:cs typeface="Arial" panose="020B0604020202020204" pitchFamily="34" charset="0"/>
              </a:rPr>
              <a:t>However, a </a:t>
            </a:r>
            <a:r>
              <a:rPr lang="en-US" altLang="en-US" b="1">
                <a:latin typeface="Verdana" panose="020B0604030504040204" pitchFamily="34" charset="0"/>
                <a:cs typeface="Arial" panose="020B0604020202020204" pitchFamily="34" charset="0"/>
              </a:rPr>
              <a:t>tie-in </a:t>
            </a:r>
            <a:r>
              <a:rPr lang="en-US" altLang="en-US">
                <a:latin typeface="Verdana" panose="020B0604030504040204" pitchFamily="34" charset="0"/>
                <a:cs typeface="Arial" panose="020B0604020202020204" pitchFamily="34" charset="0"/>
              </a:rPr>
              <a:t>is </a:t>
            </a:r>
            <a:r>
              <a:rPr lang="en-US" altLang="en-US" i="1" u="sng">
                <a:latin typeface="Verdana" panose="020B0604030504040204" pitchFamily="34" charset="0"/>
                <a:cs typeface="Arial" panose="020B0604020202020204" pitchFamily="34" charset="0"/>
              </a:rPr>
              <a:t>not</a:t>
            </a:r>
            <a:r>
              <a:rPr lang="en-US" altLang="en-US">
                <a:latin typeface="Verdana" panose="020B0604030504040204" pitchFamily="34" charset="0"/>
                <a:cs typeface="Arial" panose="020B0604020202020204" pitchFamily="34" charset="0"/>
              </a:rPr>
              <a:t> necessarily the same thing as </a:t>
            </a:r>
            <a:r>
              <a:rPr lang="en-US" altLang="en-US" b="1">
                <a:latin typeface="Verdana" panose="020B0604030504040204" pitchFamily="34" charset="0"/>
                <a:cs typeface="Arial" panose="020B0604020202020204" pitchFamily="34" charset="0"/>
              </a:rPr>
              <a:t>product placement</a:t>
            </a:r>
          </a:p>
        </p:txBody>
      </p:sp>
      <p:sp>
        <p:nvSpPr>
          <p:cNvPr id="180228" name="Line 4">
            <a:extLst>
              <a:ext uri="{FF2B5EF4-FFF2-40B4-BE49-F238E27FC236}">
                <a16:creationId xmlns:a16="http://schemas.microsoft.com/office/drawing/2014/main" id="{39FEA4B6-8E85-4E41-A5A3-FF1ADF3568D0}"/>
              </a:ext>
            </a:extLst>
          </p:cNvPr>
          <p:cNvSpPr>
            <a:spLocks noChangeShapeType="1"/>
          </p:cNvSpPr>
          <p:nvPr/>
        </p:nvSpPr>
        <p:spPr bwMode="auto">
          <a:xfrm>
            <a:off x="2286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29" name="Line 5">
            <a:extLst>
              <a:ext uri="{FF2B5EF4-FFF2-40B4-BE49-F238E27FC236}">
                <a16:creationId xmlns:a16="http://schemas.microsoft.com/office/drawing/2014/main" id="{F201D01B-CE71-4C90-9A1B-836E3AEB1D8E}"/>
              </a:ext>
            </a:extLst>
          </p:cNvPr>
          <p:cNvSpPr>
            <a:spLocks noChangeShapeType="1"/>
          </p:cNvSpPr>
          <p:nvPr/>
        </p:nvSpPr>
        <p:spPr bwMode="auto">
          <a:xfrm>
            <a:off x="304800" y="624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80230" name="Line 6">
            <a:extLst>
              <a:ext uri="{FF2B5EF4-FFF2-40B4-BE49-F238E27FC236}">
                <a16:creationId xmlns:a16="http://schemas.microsoft.com/office/drawing/2014/main" id="{A58DB78D-9797-44B1-B5F1-899494F96B82}"/>
              </a:ext>
            </a:extLst>
          </p:cNvPr>
          <p:cNvSpPr>
            <a:spLocks noChangeShapeType="1"/>
          </p:cNvSpPr>
          <p:nvPr/>
        </p:nvSpPr>
        <p:spPr bwMode="auto">
          <a:xfrm>
            <a:off x="2286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6502" name="Text Box 7">
            <a:extLst>
              <a:ext uri="{FF2B5EF4-FFF2-40B4-BE49-F238E27FC236}">
                <a16:creationId xmlns:a16="http://schemas.microsoft.com/office/drawing/2014/main" id="{3F664B23-9112-4687-9E97-853825B7CC9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06503" name="Group 8">
            <a:extLst>
              <a:ext uri="{FF2B5EF4-FFF2-40B4-BE49-F238E27FC236}">
                <a16:creationId xmlns:a16="http://schemas.microsoft.com/office/drawing/2014/main" id="{30C67A24-C58B-4B46-9EDE-24E786E1D347}"/>
              </a:ext>
            </a:extLst>
          </p:cNvPr>
          <p:cNvGrpSpPr>
            <a:grpSpLocks/>
          </p:cNvGrpSpPr>
          <p:nvPr/>
        </p:nvGrpSpPr>
        <p:grpSpPr bwMode="auto">
          <a:xfrm>
            <a:off x="0" y="0"/>
            <a:ext cx="9144000" cy="976313"/>
            <a:chOff x="0" y="0"/>
            <a:chExt cx="5760" cy="615"/>
          </a:xfrm>
        </p:grpSpPr>
        <p:sp>
          <p:nvSpPr>
            <p:cNvPr id="106505" name="Text Box 9">
              <a:extLst>
                <a:ext uri="{FF2B5EF4-FFF2-40B4-BE49-F238E27FC236}">
                  <a16:creationId xmlns:a16="http://schemas.microsoft.com/office/drawing/2014/main" id="{2E489C4E-0192-48A7-B0CA-BA78B668625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6506" name="Text Box 10">
              <a:extLst>
                <a:ext uri="{FF2B5EF4-FFF2-40B4-BE49-F238E27FC236}">
                  <a16:creationId xmlns:a16="http://schemas.microsoft.com/office/drawing/2014/main" id="{5BCDEB87-ED31-4306-8F1B-1717B5BE05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6504" name="Rectangle 11">
            <a:extLst>
              <a:ext uri="{FF2B5EF4-FFF2-40B4-BE49-F238E27FC236}">
                <a16:creationId xmlns:a16="http://schemas.microsoft.com/office/drawing/2014/main" id="{998B2B8E-C033-46A9-9E03-C109E79F58EA}"/>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a:t>
            </a:r>
            <a:br>
              <a:rPr lang="en-US" altLang="en-US" sz="3200">
                <a:solidFill>
                  <a:schemeClr val="tx2"/>
                </a:solidFill>
                <a:latin typeface="Verdana" panose="020B0604030504040204" pitchFamily="34" charset="0"/>
              </a:rPr>
            </a:br>
            <a:r>
              <a:rPr lang="en-US" altLang="en-US" sz="3200">
                <a:solidFill>
                  <a:schemeClr val="tx2"/>
                </a:solidFill>
                <a:latin typeface="Verdana" panose="020B0604030504040204" pitchFamily="34" charset="0"/>
              </a:rPr>
              <a:t>Financial Structure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80230"/>
                                        </p:tgtEl>
                                        <p:attrNameLst>
                                          <p:attrName>style.visibility</p:attrName>
                                        </p:attrNameLst>
                                      </p:cBhvr>
                                      <p:to>
                                        <p:strVal val="visible"/>
                                      </p:to>
                                    </p:set>
                                    <p:animEffect transition="in" filter="dissolve">
                                      <p:cBhvr>
                                        <p:cTn id="7" dur="500"/>
                                        <p:tgtEl>
                                          <p:spTgt spid="18023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80228"/>
                                        </p:tgtEl>
                                        <p:attrNameLst>
                                          <p:attrName>style.visibility</p:attrName>
                                        </p:attrNameLst>
                                      </p:cBhvr>
                                      <p:to>
                                        <p:strVal val="visible"/>
                                      </p:to>
                                    </p:set>
                                    <p:animEffect transition="in" filter="dissolve">
                                      <p:cBhvr>
                                        <p:cTn id="11" dur="500"/>
                                        <p:tgtEl>
                                          <p:spTgt spid="180228"/>
                                        </p:tgtEl>
                                      </p:cBhvr>
                                    </p:animEffect>
                                  </p:childTnLst>
                                </p:cTn>
                              </p:par>
                            </p:childTnLst>
                          </p:cTn>
                        </p:par>
                        <p:par>
                          <p:cTn id="12" fill="hold" nodeType="afterGroup">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80227"/>
                                        </p:tgtEl>
                                        <p:attrNameLst>
                                          <p:attrName>style.visibility</p:attrName>
                                        </p:attrNameLst>
                                      </p:cBhvr>
                                      <p:to>
                                        <p:strVal val="visible"/>
                                      </p:to>
                                    </p:set>
                                    <p:animEffect transition="in" filter="dissolve">
                                      <p:cBhvr>
                                        <p:cTn id="15" dur="500"/>
                                        <p:tgtEl>
                                          <p:spTgt spid="180227"/>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180226"/>
                                        </p:tgtEl>
                                        <p:attrNameLst>
                                          <p:attrName>style.visibility</p:attrName>
                                        </p:attrNameLst>
                                      </p:cBhvr>
                                      <p:to>
                                        <p:strVal val="visible"/>
                                      </p:to>
                                    </p:set>
                                    <p:animEffect transition="in" filter="dissolve">
                                      <p:cBhvr>
                                        <p:cTn id="19" dur="500"/>
                                        <p:tgtEl>
                                          <p:spTgt spid="180226"/>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180229"/>
                                        </p:tgtEl>
                                        <p:attrNameLst>
                                          <p:attrName>style.visibility</p:attrName>
                                        </p:attrNameLst>
                                      </p:cBhvr>
                                      <p:to>
                                        <p:strVal val="visible"/>
                                      </p:to>
                                    </p:set>
                                    <p:animEffect transition="in" filter="dissolve">
                                      <p:cBhvr>
                                        <p:cTn id="23" dur="500"/>
                                        <p:tgtEl>
                                          <p:spTgt spid="180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7"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ext Box 2">
            <a:extLst>
              <a:ext uri="{FF2B5EF4-FFF2-40B4-BE49-F238E27FC236}">
                <a16:creationId xmlns:a16="http://schemas.microsoft.com/office/drawing/2014/main" id="{F25CE0D8-D808-47D3-8CD1-CC4ADB865AE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08546" name="Group 3">
            <a:extLst>
              <a:ext uri="{FF2B5EF4-FFF2-40B4-BE49-F238E27FC236}">
                <a16:creationId xmlns:a16="http://schemas.microsoft.com/office/drawing/2014/main" id="{1E414DC8-F3C6-4C82-9A0D-F5A4FD22680D}"/>
              </a:ext>
            </a:extLst>
          </p:cNvPr>
          <p:cNvGrpSpPr>
            <a:grpSpLocks/>
          </p:cNvGrpSpPr>
          <p:nvPr/>
        </p:nvGrpSpPr>
        <p:grpSpPr bwMode="auto">
          <a:xfrm>
            <a:off x="0" y="0"/>
            <a:ext cx="9144000" cy="976313"/>
            <a:chOff x="0" y="0"/>
            <a:chExt cx="5760" cy="615"/>
          </a:xfrm>
        </p:grpSpPr>
        <p:sp>
          <p:nvSpPr>
            <p:cNvPr id="108550" name="Text Box 4">
              <a:extLst>
                <a:ext uri="{FF2B5EF4-FFF2-40B4-BE49-F238E27FC236}">
                  <a16:creationId xmlns:a16="http://schemas.microsoft.com/office/drawing/2014/main" id="{3B81EAE4-1044-4E94-B5C5-10DEE176C3E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8551" name="Text Box 5">
              <a:extLst>
                <a:ext uri="{FF2B5EF4-FFF2-40B4-BE49-F238E27FC236}">
                  <a16:creationId xmlns:a16="http://schemas.microsoft.com/office/drawing/2014/main" id="{11E4AC4C-C1C3-4AB9-8FD1-E78AE82737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8547" name="Rectangle 6">
            <a:extLst>
              <a:ext uri="{FF2B5EF4-FFF2-40B4-BE49-F238E27FC236}">
                <a16:creationId xmlns:a16="http://schemas.microsoft.com/office/drawing/2014/main" id="{5E944A2F-9F10-4829-B4F4-BDCC19B10289}"/>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B8273AC3-ADD7-4FE7-9DE0-66B9FCF52055}"/>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80AC483A-73EC-469A-94A2-1DD5567AA94E}"/>
              </a:ext>
            </a:extLst>
          </p:cNvPr>
          <p:cNvSpPr>
            <a:spLocks noChangeArrowheads="1"/>
          </p:cNvSpPr>
          <p:nvPr/>
        </p:nvSpPr>
        <p:spPr bwMode="auto">
          <a:xfrm>
            <a:off x="990600" y="3200073"/>
            <a:ext cx="7391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For example, through a series of promotional deals, Marvel aligned blockbuster ‘Avengers: End Game’</a:t>
            </a:r>
            <a:r>
              <a:rPr lang="en-US" altLang="ja-JP" dirty="0">
                <a:latin typeface="Verdana" panose="020B0604030504040204" pitchFamily="34" charset="0"/>
              </a:rPr>
              <a:t> film with dozens of different brands but those brands were not necessarily featured on-screen during the film</a:t>
            </a:r>
            <a:endParaRPr lang="en-US" altLang="en-US" dirty="0">
              <a:latin typeface="Verdan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ext Box 2">
            <a:extLst>
              <a:ext uri="{FF2B5EF4-FFF2-40B4-BE49-F238E27FC236}">
                <a16:creationId xmlns:a16="http://schemas.microsoft.com/office/drawing/2014/main" id="{40325970-FEF1-4DB1-96CF-8ED97E32F3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10594" name="Group 3">
            <a:extLst>
              <a:ext uri="{FF2B5EF4-FFF2-40B4-BE49-F238E27FC236}">
                <a16:creationId xmlns:a16="http://schemas.microsoft.com/office/drawing/2014/main" id="{5F3C75D6-71BD-46CD-ADAC-3C28565EEA73}"/>
              </a:ext>
            </a:extLst>
          </p:cNvPr>
          <p:cNvGrpSpPr>
            <a:grpSpLocks/>
          </p:cNvGrpSpPr>
          <p:nvPr/>
        </p:nvGrpSpPr>
        <p:grpSpPr bwMode="auto">
          <a:xfrm>
            <a:off x="0" y="0"/>
            <a:ext cx="9144000" cy="976313"/>
            <a:chOff x="0" y="0"/>
            <a:chExt cx="5760" cy="615"/>
          </a:xfrm>
        </p:grpSpPr>
        <p:sp>
          <p:nvSpPr>
            <p:cNvPr id="110599" name="Text Box 4">
              <a:extLst>
                <a:ext uri="{FF2B5EF4-FFF2-40B4-BE49-F238E27FC236}">
                  <a16:creationId xmlns:a16="http://schemas.microsoft.com/office/drawing/2014/main" id="{755B5BDC-F440-4331-A996-576906BE602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10600" name="Text Box 5">
              <a:extLst>
                <a:ext uri="{FF2B5EF4-FFF2-40B4-BE49-F238E27FC236}">
                  <a16:creationId xmlns:a16="http://schemas.microsoft.com/office/drawing/2014/main" id="{32B051C7-7C55-43A6-97BA-607D0580078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0595" name="Rectangle 6">
            <a:extLst>
              <a:ext uri="{FF2B5EF4-FFF2-40B4-BE49-F238E27FC236}">
                <a16:creationId xmlns:a16="http://schemas.microsoft.com/office/drawing/2014/main" id="{6E31EB5D-5846-46BE-8301-DE8B6B3266B7}"/>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235F9846-69F8-4820-85C1-67065613CF59}"/>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pic>
        <p:nvPicPr>
          <p:cNvPr id="2050" name="Picture 2" descr="Image result for adidas marvel collab">
            <a:extLst>
              <a:ext uri="{FF2B5EF4-FFF2-40B4-BE49-F238E27FC236}">
                <a16:creationId xmlns:a16="http://schemas.microsoft.com/office/drawing/2014/main" id="{4D15A8F5-F9AD-4B42-937A-FAAD33E8EE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218831"/>
            <a:ext cx="5037668" cy="28336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9A57CC0-EF47-435D-B8F8-85BC08D87097}"/>
              </a:ext>
            </a:extLst>
          </p:cNvPr>
          <p:cNvPicPr>
            <a:picLocks noChangeAspect="1"/>
          </p:cNvPicPr>
          <p:nvPr/>
        </p:nvPicPr>
        <p:blipFill>
          <a:blip r:embed="rId4"/>
          <a:stretch>
            <a:fillRect/>
          </a:stretch>
        </p:blipFill>
        <p:spPr>
          <a:xfrm>
            <a:off x="5953112" y="2971800"/>
            <a:ext cx="2733688" cy="332775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ext Box 2">
            <a:extLst>
              <a:ext uri="{FF2B5EF4-FFF2-40B4-BE49-F238E27FC236}">
                <a16:creationId xmlns:a16="http://schemas.microsoft.com/office/drawing/2014/main" id="{40325970-FEF1-4DB1-96CF-8ED97E32F3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10594" name="Group 3">
            <a:extLst>
              <a:ext uri="{FF2B5EF4-FFF2-40B4-BE49-F238E27FC236}">
                <a16:creationId xmlns:a16="http://schemas.microsoft.com/office/drawing/2014/main" id="{5F3C75D6-71BD-46CD-ADAC-3C28565EEA73}"/>
              </a:ext>
            </a:extLst>
          </p:cNvPr>
          <p:cNvGrpSpPr>
            <a:grpSpLocks/>
          </p:cNvGrpSpPr>
          <p:nvPr/>
        </p:nvGrpSpPr>
        <p:grpSpPr bwMode="auto">
          <a:xfrm>
            <a:off x="0" y="0"/>
            <a:ext cx="9144000" cy="976313"/>
            <a:chOff x="0" y="0"/>
            <a:chExt cx="5760" cy="615"/>
          </a:xfrm>
        </p:grpSpPr>
        <p:sp>
          <p:nvSpPr>
            <p:cNvPr id="110599" name="Text Box 4">
              <a:extLst>
                <a:ext uri="{FF2B5EF4-FFF2-40B4-BE49-F238E27FC236}">
                  <a16:creationId xmlns:a16="http://schemas.microsoft.com/office/drawing/2014/main" id="{755B5BDC-F440-4331-A996-576906BE602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10600" name="Text Box 5">
              <a:extLst>
                <a:ext uri="{FF2B5EF4-FFF2-40B4-BE49-F238E27FC236}">
                  <a16:creationId xmlns:a16="http://schemas.microsoft.com/office/drawing/2014/main" id="{32B051C7-7C55-43A6-97BA-607D0580078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0595" name="Rectangle 6">
            <a:extLst>
              <a:ext uri="{FF2B5EF4-FFF2-40B4-BE49-F238E27FC236}">
                <a16:creationId xmlns:a16="http://schemas.microsoft.com/office/drawing/2014/main" id="{6E31EB5D-5846-46BE-8301-DE8B6B3266B7}"/>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235F9846-69F8-4820-85C1-67065613CF59}"/>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pic>
        <p:nvPicPr>
          <p:cNvPr id="3076" name="Picture 4" descr="Image result for google avengers endgame marketing">
            <a:extLst>
              <a:ext uri="{FF2B5EF4-FFF2-40B4-BE49-F238E27FC236}">
                <a16:creationId xmlns:a16="http://schemas.microsoft.com/office/drawing/2014/main" id="{7C1BE04A-F845-4BFA-861F-5D7BEA9089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003551"/>
            <a:ext cx="5010150" cy="334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google pixel avengers endgame marketing playmoji">
            <a:extLst>
              <a:ext uri="{FF2B5EF4-FFF2-40B4-BE49-F238E27FC236}">
                <a16:creationId xmlns:a16="http://schemas.microsoft.com/office/drawing/2014/main" id="{CBF17925-E325-47B0-8983-B62AF4E5504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0833" r="30833"/>
          <a:stretch/>
        </p:blipFill>
        <p:spPr bwMode="auto">
          <a:xfrm>
            <a:off x="990600" y="2893942"/>
            <a:ext cx="2743200" cy="33544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234771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ext Box 2">
            <a:extLst>
              <a:ext uri="{FF2B5EF4-FFF2-40B4-BE49-F238E27FC236}">
                <a16:creationId xmlns:a16="http://schemas.microsoft.com/office/drawing/2014/main" id="{F25CE0D8-D808-47D3-8CD1-CC4ADB865AE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08546" name="Group 3">
            <a:extLst>
              <a:ext uri="{FF2B5EF4-FFF2-40B4-BE49-F238E27FC236}">
                <a16:creationId xmlns:a16="http://schemas.microsoft.com/office/drawing/2014/main" id="{1E414DC8-F3C6-4C82-9A0D-F5A4FD22680D}"/>
              </a:ext>
            </a:extLst>
          </p:cNvPr>
          <p:cNvGrpSpPr>
            <a:grpSpLocks/>
          </p:cNvGrpSpPr>
          <p:nvPr/>
        </p:nvGrpSpPr>
        <p:grpSpPr bwMode="auto">
          <a:xfrm>
            <a:off x="0" y="0"/>
            <a:ext cx="9144000" cy="976313"/>
            <a:chOff x="0" y="0"/>
            <a:chExt cx="5760" cy="615"/>
          </a:xfrm>
        </p:grpSpPr>
        <p:sp>
          <p:nvSpPr>
            <p:cNvPr id="108550" name="Text Box 4">
              <a:extLst>
                <a:ext uri="{FF2B5EF4-FFF2-40B4-BE49-F238E27FC236}">
                  <a16:creationId xmlns:a16="http://schemas.microsoft.com/office/drawing/2014/main" id="{3B81EAE4-1044-4E94-B5C5-10DEE176C3E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8551" name="Text Box 5">
              <a:extLst>
                <a:ext uri="{FF2B5EF4-FFF2-40B4-BE49-F238E27FC236}">
                  <a16:creationId xmlns:a16="http://schemas.microsoft.com/office/drawing/2014/main" id="{11E4AC4C-C1C3-4AB9-8FD1-E78AE82737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8547" name="Rectangle 6">
            <a:extLst>
              <a:ext uri="{FF2B5EF4-FFF2-40B4-BE49-F238E27FC236}">
                <a16:creationId xmlns:a16="http://schemas.microsoft.com/office/drawing/2014/main" id="{5E944A2F-9F10-4829-B4F4-BDCC19B10289}"/>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B8273AC3-ADD7-4FE7-9DE0-66B9FCF52055}"/>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80AC483A-73EC-469A-94A2-1DD5567AA94E}"/>
              </a:ext>
            </a:extLst>
          </p:cNvPr>
          <p:cNvSpPr>
            <a:spLocks noChangeArrowheads="1"/>
          </p:cNvSpPr>
          <p:nvPr/>
        </p:nvSpPr>
        <p:spPr bwMode="auto">
          <a:xfrm>
            <a:off x="694267" y="3069937"/>
            <a:ext cx="4267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In 2020, Build-a-Bear revealed a “Black Widow” themed bear ahead of film’s release, demonstrating the many different ways brands and studios can collaborate on product tie-ins</a:t>
            </a:r>
          </a:p>
        </p:txBody>
      </p:sp>
      <p:pic>
        <p:nvPicPr>
          <p:cNvPr id="2050" name="Picture 2" descr="Build-A-Bear's Black Widow plushie is the cutest spy you'll ever ...">
            <a:extLst>
              <a:ext uri="{FF2B5EF4-FFF2-40B4-BE49-F238E27FC236}">
                <a16:creationId xmlns:a16="http://schemas.microsoft.com/office/drawing/2014/main" id="{3990346F-76C2-48F7-A3D0-356541E4C4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2537" y="2819400"/>
            <a:ext cx="3548063" cy="3548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49658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ext Box 2">
            <a:extLst>
              <a:ext uri="{FF2B5EF4-FFF2-40B4-BE49-F238E27FC236}">
                <a16:creationId xmlns:a16="http://schemas.microsoft.com/office/drawing/2014/main" id="{F25CE0D8-D808-47D3-8CD1-CC4ADB865AE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08546" name="Group 3">
            <a:extLst>
              <a:ext uri="{FF2B5EF4-FFF2-40B4-BE49-F238E27FC236}">
                <a16:creationId xmlns:a16="http://schemas.microsoft.com/office/drawing/2014/main" id="{1E414DC8-F3C6-4C82-9A0D-F5A4FD22680D}"/>
              </a:ext>
            </a:extLst>
          </p:cNvPr>
          <p:cNvGrpSpPr>
            <a:grpSpLocks/>
          </p:cNvGrpSpPr>
          <p:nvPr/>
        </p:nvGrpSpPr>
        <p:grpSpPr bwMode="auto">
          <a:xfrm>
            <a:off x="0" y="0"/>
            <a:ext cx="9144000" cy="976313"/>
            <a:chOff x="0" y="0"/>
            <a:chExt cx="5760" cy="615"/>
          </a:xfrm>
        </p:grpSpPr>
        <p:sp>
          <p:nvSpPr>
            <p:cNvPr id="108550" name="Text Box 4">
              <a:extLst>
                <a:ext uri="{FF2B5EF4-FFF2-40B4-BE49-F238E27FC236}">
                  <a16:creationId xmlns:a16="http://schemas.microsoft.com/office/drawing/2014/main" id="{3B81EAE4-1044-4E94-B5C5-10DEE176C3E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8551" name="Text Box 5">
              <a:extLst>
                <a:ext uri="{FF2B5EF4-FFF2-40B4-BE49-F238E27FC236}">
                  <a16:creationId xmlns:a16="http://schemas.microsoft.com/office/drawing/2014/main" id="{11E4AC4C-C1C3-4AB9-8FD1-E78AE82737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8547" name="Rectangle 6">
            <a:extLst>
              <a:ext uri="{FF2B5EF4-FFF2-40B4-BE49-F238E27FC236}">
                <a16:creationId xmlns:a16="http://schemas.microsoft.com/office/drawing/2014/main" id="{5E944A2F-9F10-4829-B4F4-BDCC19B10289}"/>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B8273AC3-ADD7-4FE7-9DE0-66B9FCF52055}"/>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80AC483A-73EC-469A-94A2-1DD5567AA94E}"/>
              </a:ext>
            </a:extLst>
          </p:cNvPr>
          <p:cNvSpPr>
            <a:spLocks noChangeArrowheads="1"/>
          </p:cNvSpPr>
          <p:nvPr/>
        </p:nvSpPr>
        <p:spPr bwMode="auto">
          <a:xfrm>
            <a:off x="190500" y="2832080"/>
            <a:ext cx="87630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In 2019, the “Spider-Man: Far From Home” promotional media campaign set an industry record with $288 million in media value, thanks to tie-ins with brands like Doritos, Dr. Pepper, United Airlines and Audi</a:t>
            </a:r>
          </a:p>
          <a:p>
            <a:pPr marL="457200" indent="-457200" algn="ctr" eaLnBrk="1" hangingPunct="1">
              <a:buAutoNum type="alphaLcParenBoth" startAt="3"/>
            </a:pPr>
            <a:endParaRPr lang="en-US" altLang="en-US" dirty="0">
              <a:latin typeface="Verdana" panose="020B0604030504040204" pitchFamily="34" charset="0"/>
            </a:endParaRPr>
          </a:p>
          <a:p>
            <a:pPr algn="ctr" eaLnBrk="1" hangingPunct="1"/>
            <a:r>
              <a:rPr lang="en-US" altLang="en-US" dirty="0">
                <a:latin typeface="Verdana" panose="020B0604030504040204" pitchFamily="34" charset="0"/>
              </a:rPr>
              <a:t>According to Deadline, the media value of the campaign shattered the previous record, set just months earlier by “Avengers: Endgame” which was estimated to be around $200 million </a:t>
            </a:r>
          </a:p>
        </p:txBody>
      </p:sp>
    </p:spTree>
    <p:extLst>
      <p:ext uri="{BB962C8B-B14F-4D97-AF65-F5344CB8AC3E}">
        <p14:creationId xmlns:p14="http://schemas.microsoft.com/office/powerpoint/2010/main" val="12064038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ext Box 2">
            <a:extLst>
              <a:ext uri="{FF2B5EF4-FFF2-40B4-BE49-F238E27FC236}">
                <a16:creationId xmlns:a16="http://schemas.microsoft.com/office/drawing/2014/main" id="{F25CE0D8-D808-47D3-8CD1-CC4ADB865AE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08546" name="Group 3">
            <a:extLst>
              <a:ext uri="{FF2B5EF4-FFF2-40B4-BE49-F238E27FC236}">
                <a16:creationId xmlns:a16="http://schemas.microsoft.com/office/drawing/2014/main" id="{1E414DC8-F3C6-4C82-9A0D-F5A4FD22680D}"/>
              </a:ext>
            </a:extLst>
          </p:cNvPr>
          <p:cNvGrpSpPr>
            <a:grpSpLocks/>
          </p:cNvGrpSpPr>
          <p:nvPr/>
        </p:nvGrpSpPr>
        <p:grpSpPr bwMode="auto">
          <a:xfrm>
            <a:off x="0" y="0"/>
            <a:ext cx="9144000" cy="976313"/>
            <a:chOff x="0" y="0"/>
            <a:chExt cx="5760" cy="615"/>
          </a:xfrm>
        </p:grpSpPr>
        <p:sp>
          <p:nvSpPr>
            <p:cNvPr id="108550" name="Text Box 4">
              <a:extLst>
                <a:ext uri="{FF2B5EF4-FFF2-40B4-BE49-F238E27FC236}">
                  <a16:creationId xmlns:a16="http://schemas.microsoft.com/office/drawing/2014/main" id="{3B81EAE4-1044-4E94-B5C5-10DEE176C3E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08551" name="Text Box 5">
              <a:extLst>
                <a:ext uri="{FF2B5EF4-FFF2-40B4-BE49-F238E27FC236}">
                  <a16:creationId xmlns:a16="http://schemas.microsoft.com/office/drawing/2014/main" id="{11E4AC4C-C1C3-4AB9-8FD1-E78AE82737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08547" name="Rectangle 6">
            <a:extLst>
              <a:ext uri="{FF2B5EF4-FFF2-40B4-BE49-F238E27FC236}">
                <a16:creationId xmlns:a16="http://schemas.microsoft.com/office/drawing/2014/main" id="{5E944A2F-9F10-4829-B4F4-BDCC19B10289}"/>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82280" name="Text Box 8">
            <a:extLst>
              <a:ext uri="{FF2B5EF4-FFF2-40B4-BE49-F238E27FC236}">
                <a16:creationId xmlns:a16="http://schemas.microsoft.com/office/drawing/2014/main" id="{B8273AC3-ADD7-4FE7-9DE0-66B9FCF52055}"/>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a:solidFill>
                <a:srgbClr val="000066"/>
              </a:solidFill>
              <a:latin typeface="Arial" charset="0"/>
              <a:ea typeface="ＭＳ Ｐゴシック" charset="-128"/>
            </a:endParaRPr>
          </a:p>
          <a:p>
            <a:pPr algn="ctr" eaLnBrk="1" hangingPunct="1">
              <a:spcBef>
                <a:spcPct val="50000"/>
              </a:spcBef>
              <a:defRPr/>
            </a:pPr>
            <a:r>
              <a:rPr lang="en-US" sz="2800">
                <a:latin typeface="Verdana" charset="0"/>
                <a:ea typeface="ＭＳ Ｐゴシック" charset="-128"/>
              </a:rPr>
              <a:t> Hollywood Marketing Strategy</a:t>
            </a:r>
          </a:p>
          <a:p>
            <a:pPr eaLnBrk="1" hangingPunct="1">
              <a:spcBef>
                <a:spcPct val="50000"/>
              </a:spcBef>
              <a:defRPr/>
            </a:pPr>
            <a:endParaRPr lang="en-US" sz="2200">
              <a:latin typeface="Arial" charset="0"/>
              <a:ea typeface="ＭＳ Ｐゴシック" charset="-128"/>
            </a:endParaRPr>
          </a:p>
        </p:txBody>
      </p:sp>
      <p:sp>
        <p:nvSpPr>
          <p:cNvPr id="182281" name="Rectangle 9">
            <a:extLst>
              <a:ext uri="{FF2B5EF4-FFF2-40B4-BE49-F238E27FC236}">
                <a16:creationId xmlns:a16="http://schemas.microsoft.com/office/drawing/2014/main" id="{80AC483A-73EC-469A-94A2-1DD5567AA94E}"/>
              </a:ext>
            </a:extLst>
          </p:cNvPr>
          <p:cNvSpPr>
            <a:spLocks noChangeArrowheads="1"/>
          </p:cNvSpPr>
          <p:nvPr/>
        </p:nvSpPr>
        <p:spPr bwMode="auto">
          <a:xfrm>
            <a:off x="685800" y="2832080"/>
            <a:ext cx="7924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With movie theaters still closed because of the pandemic, Warner Bros. released the animated feature film </a:t>
            </a:r>
            <a:r>
              <a:rPr lang="en-US" altLang="en-US" dirty="0" err="1">
                <a:latin typeface="Verdana" panose="020B0604030504040204" pitchFamily="34" charset="0"/>
              </a:rPr>
              <a:t>Scoob</a:t>
            </a:r>
            <a:r>
              <a:rPr lang="en-US" altLang="en-US" dirty="0">
                <a:latin typeface="Verdana" panose="020B0604030504040204" pitchFamily="34" charset="0"/>
              </a:rPr>
              <a:t>! directly to home viewers. The film — the first full-length animated Scooby-Doo adventure intended for the big screen – included promotional tie-ins like a Playmobil Mystery Machine, Scooby-Doo themed Converse sneakers, and free digital copies of comic books to help promote the movie’s DVD release.</a:t>
            </a:r>
          </a:p>
        </p:txBody>
      </p:sp>
    </p:spTree>
    <p:extLst>
      <p:ext uri="{BB962C8B-B14F-4D97-AF65-F5344CB8AC3E}">
        <p14:creationId xmlns:p14="http://schemas.microsoft.com/office/powerpoint/2010/main" val="265298927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182281"/>
                                        </p:tgtEl>
                                        <p:attrNameLst>
                                          <p:attrName>style.visibility</p:attrName>
                                        </p:attrNameLst>
                                      </p:cBhvr>
                                      <p:to>
                                        <p:strVal val="visible"/>
                                      </p:to>
                                    </p:set>
                                    <p:animEffect transition="in" filter="checkerboard(across)">
                                      <p:cBhvr>
                                        <p:cTn id="7" dur="1000"/>
                                        <p:tgtEl>
                                          <p:spTgt spid="182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59B19112-6649-442B-ADD0-C92DAF04526C}"/>
              </a:ext>
            </a:extLst>
          </p:cNvPr>
          <p:cNvGrpSpPr>
            <a:grpSpLocks/>
          </p:cNvGrpSpPr>
          <p:nvPr/>
        </p:nvGrpSpPr>
        <p:grpSpPr bwMode="auto">
          <a:xfrm>
            <a:off x="0" y="0"/>
            <a:ext cx="9144000" cy="976313"/>
            <a:chOff x="0" y="0"/>
            <a:chExt cx="5760" cy="615"/>
          </a:xfrm>
        </p:grpSpPr>
        <p:sp>
          <p:nvSpPr>
            <p:cNvPr id="14345" name="Text Box 3">
              <a:extLst>
                <a:ext uri="{FF2B5EF4-FFF2-40B4-BE49-F238E27FC236}">
                  <a16:creationId xmlns:a16="http://schemas.microsoft.com/office/drawing/2014/main" id="{F451AC4E-4053-4A8D-B1F3-D50DC7D4588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346" name="Text Box 4">
              <a:extLst>
                <a:ext uri="{FF2B5EF4-FFF2-40B4-BE49-F238E27FC236}">
                  <a16:creationId xmlns:a16="http://schemas.microsoft.com/office/drawing/2014/main" id="{7D4A04FB-199D-4932-BA68-E9160E5916E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338" name="Rectangle 6">
            <a:extLst>
              <a:ext uri="{FF2B5EF4-FFF2-40B4-BE49-F238E27FC236}">
                <a16:creationId xmlns:a16="http://schemas.microsoft.com/office/drawing/2014/main" id="{59968CFD-8A39-41E3-93CA-2FCCD458A066}"/>
              </a:ext>
            </a:extLst>
          </p:cNvPr>
          <p:cNvSpPr>
            <a:spLocks noChangeArrowheads="1"/>
          </p:cNvSpPr>
          <p:nvPr/>
        </p:nvSpPr>
        <p:spPr bwMode="auto">
          <a:xfrm>
            <a:off x="1219200" y="1219200"/>
            <a:ext cx="701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Consider the </a:t>
            </a:r>
            <a:r>
              <a:rPr lang="en-US" altLang="en-US" i="1">
                <a:solidFill>
                  <a:srgbClr val="000099"/>
                </a:solidFill>
                <a:latin typeface="Verdana" panose="020B0604030504040204" pitchFamily="34" charset="0"/>
              </a:rPr>
              <a:t>Star Wars</a:t>
            </a:r>
            <a:r>
              <a:rPr lang="en-US" altLang="en-US">
                <a:solidFill>
                  <a:srgbClr val="000099"/>
                </a:solidFill>
                <a:latin typeface="Verdana" panose="020B0604030504040204" pitchFamily="34" charset="0"/>
              </a:rPr>
              <a:t> franchise of films</a:t>
            </a:r>
            <a:endParaRPr lang="en-US" altLang="en-US" i="1">
              <a:solidFill>
                <a:srgbClr val="000099"/>
              </a:solidFill>
              <a:latin typeface="Verdana" panose="020B0604030504040204" pitchFamily="34" charset="0"/>
            </a:endParaRPr>
          </a:p>
        </p:txBody>
      </p:sp>
      <p:sp>
        <p:nvSpPr>
          <p:cNvPr id="14339" name="Text Box 7">
            <a:extLst>
              <a:ext uri="{FF2B5EF4-FFF2-40B4-BE49-F238E27FC236}">
                <a16:creationId xmlns:a16="http://schemas.microsoft.com/office/drawing/2014/main" id="{E48C1F9C-F92C-4263-A906-62421555F7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340" name="Rectangle 10">
            <a:extLst>
              <a:ext uri="{FF2B5EF4-FFF2-40B4-BE49-F238E27FC236}">
                <a16:creationId xmlns:a16="http://schemas.microsoft.com/office/drawing/2014/main" id="{EFA06C22-1E6A-4DD0-A265-C040DF1EB584}"/>
              </a:ext>
            </a:extLst>
          </p:cNvPr>
          <p:cNvSpPr>
            <a:spLocks noChangeArrowheads="1"/>
          </p:cNvSpPr>
          <p:nvPr/>
        </p:nvSpPr>
        <p:spPr bwMode="auto">
          <a:xfrm>
            <a:off x="1219200" y="1828800"/>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Verdana" panose="020B0604030504040204" pitchFamily="34" charset="0"/>
              </a:rPr>
              <a:t>Videos, DVDs, CDs &amp; Video Games	</a:t>
            </a:r>
          </a:p>
        </p:txBody>
      </p:sp>
      <p:pic>
        <p:nvPicPr>
          <p:cNvPr id="141335" name="Picture 23" descr="05">
            <a:extLst>
              <a:ext uri="{FF2B5EF4-FFF2-40B4-BE49-F238E27FC236}">
                <a16:creationId xmlns:a16="http://schemas.microsoft.com/office/drawing/2014/main" id="{4295D6A0-F499-435C-9B36-8D47FE907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895600"/>
            <a:ext cx="17907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41" name="Picture 29" descr="image18350">
            <a:extLst>
              <a:ext uri="{FF2B5EF4-FFF2-40B4-BE49-F238E27FC236}">
                <a16:creationId xmlns:a16="http://schemas.microsoft.com/office/drawing/2014/main" id="{7FFAAE7E-6D1D-4712-88B0-130F103586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895600"/>
            <a:ext cx="2166938"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43" name="Picture 31" descr="Star-Wars-Battlefront">
            <a:extLst>
              <a:ext uri="{FF2B5EF4-FFF2-40B4-BE49-F238E27FC236}">
                <a16:creationId xmlns:a16="http://schemas.microsoft.com/office/drawing/2014/main" id="{66223529-8A9E-401B-9432-49F36E299A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2971800"/>
            <a:ext cx="193357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45" name="Picture 33" descr="6a00c225223f36549d00cd971f761a4cd5-500pi">
            <a:extLst>
              <a:ext uri="{FF2B5EF4-FFF2-40B4-BE49-F238E27FC236}">
                <a16:creationId xmlns:a16="http://schemas.microsoft.com/office/drawing/2014/main" id="{326D8104-D3DB-485F-931D-0E6DE93BA6F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8200" y="3352800"/>
            <a:ext cx="2152650" cy="21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41335"/>
                                        </p:tgtEl>
                                        <p:attrNameLst>
                                          <p:attrName>style.visibility</p:attrName>
                                        </p:attrNameLst>
                                      </p:cBhvr>
                                      <p:to>
                                        <p:strVal val="visible"/>
                                      </p:to>
                                    </p:set>
                                    <p:animEffect transition="in" filter="dissolve">
                                      <p:cBhvr>
                                        <p:cTn id="7" dur="500"/>
                                        <p:tgtEl>
                                          <p:spTgt spid="14133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41341"/>
                                        </p:tgtEl>
                                        <p:attrNameLst>
                                          <p:attrName>style.visibility</p:attrName>
                                        </p:attrNameLst>
                                      </p:cBhvr>
                                      <p:to>
                                        <p:strVal val="visible"/>
                                      </p:to>
                                    </p:set>
                                    <p:animEffect transition="in" filter="dissolve">
                                      <p:cBhvr>
                                        <p:cTn id="11" dur="500"/>
                                        <p:tgtEl>
                                          <p:spTgt spid="141341"/>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41345"/>
                                        </p:tgtEl>
                                        <p:attrNameLst>
                                          <p:attrName>style.visibility</p:attrName>
                                        </p:attrNameLst>
                                      </p:cBhvr>
                                      <p:to>
                                        <p:strVal val="visible"/>
                                      </p:to>
                                    </p:set>
                                    <p:animEffect transition="in" filter="dissolve">
                                      <p:cBhvr>
                                        <p:cTn id="15" dur="500"/>
                                        <p:tgtEl>
                                          <p:spTgt spid="141345"/>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141343"/>
                                        </p:tgtEl>
                                        <p:attrNameLst>
                                          <p:attrName>style.visibility</p:attrName>
                                        </p:attrNameLst>
                                      </p:cBhvr>
                                      <p:to>
                                        <p:strVal val="visible"/>
                                      </p:to>
                                    </p:set>
                                    <p:animEffect transition="in" filter="dissolve">
                                      <p:cBhvr>
                                        <p:cTn id="19" dur="500"/>
                                        <p:tgtEl>
                                          <p:spTgt spid="1413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ext Box 2">
            <a:extLst>
              <a:ext uri="{FF2B5EF4-FFF2-40B4-BE49-F238E27FC236}">
                <a16:creationId xmlns:a16="http://schemas.microsoft.com/office/drawing/2014/main" id="{40325970-FEF1-4DB1-96CF-8ED97E32F3B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10594" name="Group 3">
            <a:extLst>
              <a:ext uri="{FF2B5EF4-FFF2-40B4-BE49-F238E27FC236}">
                <a16:creationId xmlns:a16="http://schemas.microsoft.com/office/drawing/2014/main" id="{5F3C75D6-71BD-46CD-ADAC-3C28565EEA73}"/>
              </a:ext>
            </a:extLst>
          </p:cNvPr>
          <p:cNvGrpSpPr>
            <a:grpSpLocks/>
          </p:cNvGrpSpPr>
          <p:nvPr/>
        </p:nvGrpSpPr>
        <p:grpSpPr bwMode="auto">
          <a:xfrm>
            <a:off x="0" y="0"/>
            <a:ext cx="9144000" cy="976313"/>
            <a:chOff x="0" y="0"/>
            <a:chExt cx="5760" cy="615"/>
          </a:xfrm>
        </p:grpSpPr>
        <p:sp>
          <p:nvSpPr>
            <p:cNvPr id="110599" name="Text Box 4">
              <a:extLst>
                <a:ext uri="{FF2B5EF4-FFF2-40B4-BE49-F238E27FC236}">
                  <a16:creationId xmlns:a16="http://schemas.microsoft.com/office/drawing/2014/main" id="{755B5BDC-F440-4331-A996-576906BE602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10600" name="Text Box 5">
              <a:extLst>
                <a:ext uri="{FF2B5EF4-FFF2-40B4-BE49-F238E27FC236}">
                  <a16:creationId xmlns:a16="http://schemas.microsoft.com/office/drawing/2014/main" id="{32B051C7-7C55-43A6-97BA-607D0580078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pic>
        <p:nvPicPr>
          <p:cNvPr id="4098" name="Picture 2" descr="Image result for spiderman far from home tie-in">
            <a:extLst>
              <a:ext uri="{FF2B5EF4-FFF2-40B4-BE49-F238E27FC236}">
                <a16:creationId xmlns:a16="http://schemas.microsoft.com/office/drawing/2014/main" id="{1B0222CD-A8EB-46A0-9F6D-D1FB794940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58497">
            <a:off x="419100" y="1416504"/>
            <a:ext cx="33528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spiderman far from home tie-in">
            <a:extLst>
              <a:ext uri="{FF2B5EF4-FFF2-40B4-BE49-F238E27FC236}">
                <a16:creationId xmlns:a16="http://schemas.microsoft.com/office/drawing/2014/main" id="{26557C5F-00F1-47AA-BBE4-4FCA482E96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365465">
            <a:off x="4820064" y="1373955"/>
            <a:ext cx="4022478" cy="211180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Related image">
            <a:extLst>
              <a:ext uri="{FF2B5EF4-FFF2-40B4-BE49-F238E27FC236}">
                <a16:creationId xmlns:a16="http://schemas.microsoft.com/office/drawing/2014/main" id="{7DABAF04-B771-47D4-8B03-E7D18B4CBA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0" y="3729862"/>
            <a:ext cx="5021302" cy="2826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16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410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nodeType="afterEffect">
                                  <p:stCondLst>
                                    <p:cond delay="0"/>
                                  </p:stCondLst>
                                  <p:childTnLst>
                                    <p:set>
                                      <p:cBhvr>
                                        <p:cTn id="12" dur="1" fill="hold">
                                          <p:stCondLst>
                                            <p:cond delay="0"/>
                                          </p:stCondLst>
                                        </p:cTn>
                                        <p:tgtEl>
                                          <p:spTgt spid="41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1" name="Group 2">
            <a:extLst>
              <a:ext uri="{FF2B5EF4-FFF2-40B4-BE49-F238E27FC236}">
                <a16:creationId xmlns:a16="http://schemas.microsoft.com/office/drawing/2014/main" id="{430740D2-3C48-42E6-A966-83B72387B4A4}"/>
              </a:ext>
            </a:extLst>
          </p:cNvPr>
          <p:cNvGrpSpPr>
            <a:grpSpLocks/>
          </p:cNvGrpSpPr>
          <p:nvPr/>
        </p:nvGrpSpPr>
        <p:grpSpPr bwMode="auto">
          <a:xfrm>
            <a:off x="0" y="0"/>
            <a:ext cx="9144000" cy="976313"/>
            <a:chOff x="0" y="0"/>
            <a:chExt cx="5760" cy="615"/>
          </a:xfrm>
        </p:grpSpPr>
        <p:sp>
          <p:nvSpPr>
            <p:cNvPr id="112646" name="Text Box 3">
              <a:extLst>
                <a:ext uri="{FF2B5EF4-FFF2-40B4-BE49-F238E27FC236}">
                  <a16:creationId xmlns:a16="http://schemas.microsoft.com/office/drawing/2014/main" id="{0C341E67-F27F-4FC9-AD24-CFF61F93CD9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12647" name="Text Box 4">
              <a:extLst>
                <a:ext uri="{FF2B5EF4-FFF2-40B4-BE49-F238E27FC236}">
                  <a16:creationId xmlns:a16="http://schemas.microsoft.com/office/drawing/2014/main" id="{3D26AE57-42CD-4C79-B86D-59ADD983D5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2642" name="Rectangle 5">
            <a:extLst>
              <a:ext uri="{FF2B5EF4-FFF2-40B4-BE49-F238E27FC236}">
                <a16:creationId xmlns:a16="http://schemas.microsoft.com/office/drawing/2014/main" id="{0C8F09A9-2CB3-4FCD-9DA6-D27E1B6BF185}"/>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12643" name="Text Box 6">
            <a:extLst>
              <a:ext uri="{FF2B5EF4-FFF2-40B4-BE49-F238E27FC236}">
                <a16:creationId xmlns:a16="http://schemas.microsoft.com/office/drawing/2014/main" id="{D11450DE-BFDF-4460-A212-9503D27B61C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96616" name="Rectangle 8">
            <a:extLst>
              <a:ext uri="{FF2B5EF4-FFF2-40B4-BE49-F238E27FC236}">
                <a16:creationId xmlns:a16="http://schemas.microsoft.com/office/drawing/2014/main" id="{19D12BE0-DA20-4D7D-B780-1F2318CE3F1E}"/>
              </a:ext>
            </a:extLst>
          </p:cNvPr>
          <p:cNvSpPr>
            <a:spLocks noChangeArrowheads="1"/>
          </p:cNvSpPr>
          <p:nvPr/>
        </p:nvSpPr>
        <p:spPr bwMode="auto">
          <a:xfrm>
            <a:off x="381000" y="3581400"/>
            <a:ext cx="82296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rgbClr val="000099"/>
                </a:solidFill>
                <a:latin typeface="Verdana" panose="020B0604030504040204" pitchFamily="34" charset="0"/>
              </a:rPr>
              <a:t>Not all product appearances are </a:t>
            </a:r>
            <a:r>
              <a:rPr lang="en-US" altLang="en-US" sz="3200" b="1" u="sng">
                <a:solidFill>
                  <a:srgbClr val="000099"/>
                </a:solidFill>
                <a:latin typeface="Verdana" panose="020B0604030504040204" pitchFamily="34" charset="0"/>
              </a:rPr>
              <a:t>PAID.</a:t>
            </a:r>
          </a:p>
          <a:p>
            <a:pPr algn="ctr" eaLnBrk="1" hangingPunct="1"/>
            <a:r>
              <a:rPr lang="en-US" altLang="en-US" sz="3200" u="sng">
                <a:solidFill>
                  <a:srgbClr val="000099"/>
                </a:solidFill>
                <a:latin typeface="Verdana" panose="020B0604030504040204" pitchFamily="34" charset="0"/>
              </a:rPr>
              <a:t>When a featured product does not pay for exposure, it is referred to as a</a:t>
            </a:r>
            <a:r>
              <a:rPr lang="en-US" altLang="en-US" sz="3200" b="1" u="sng">
                <a:solidFill>
                  <a:srgbClr val="000099"/>
                </a:solidFill>
                <a:latin typeface="Verdana" panose="020B0604030504040204" pitchFamily="34" charset="0"/>
              </a:rPr>
              <a:t> product plug.</a:t>
            </a:r>
          </a:p>
        </p:txBody>
      </p:sp>
      <p:sp>
        <p:nvSpPr>
          <p:cNvPr id="112645" name="Line 12">
            <a:extLst>
              <a:ext uri="{FF2B5EF4-FFF2-40B4-BE49-F238E27FC236}">
                <a16:creationId xmlns:a16="http://schemas.microsoft.com/office/drawing/2014/main" id="{C901573E-6404-4A58-8FEA-3EF069106ADE}"/>
              </a:ext>
            </a:extLst>
          </p:cNvPr>
          <p:cNvSpPr>
            <a:spLocks noChangeShapeType="1"/>
          </p:cNvSpPr>
          <p:nvPr/>
        </p:nvSpPr>
        <p:spPr bwMode="auto">
          <a:xfrm>
            <a:off x="228600" y="2895600"/>
            <a:ext cx="8610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6616"/>
                                        </p:tgtEl>
                                        <p:attrNameLst>
                                          <p:attrName>style.visibility</p:attrName>
                                        </p:attrNameLst>
                                      </p:cBhvr>
                                      <p:to>
                                        <p:strVal val="visible"/>
                                      </p:to>
                                    </p:set>
                                    <p:anim calcmode="lin" valueType="num">
                                      <p:cBhvr additive="base">
                                        <p:cTn id="7" dur="500" fill="hold"/>
                                        <p:tgtEl>
                                          <p:spTgt spid="196616"/>
                                        </p:tgtEl>
                                        <p:attrNameLst>
                                          <p:attrName>ppt_x</p:attrName>
                                        </p:attrNameLst>
                                      </p:cBhvr>
                                      <p:tavLst>
                                        <p:tav tm="0">
                                          <p:val>
                                            <p:strVal val="0-#ppt_w/2"/>
                                          </p:val>
                                        </p:tav>
                                        <p:tav tm="100000">
                                          <p:val>
                                            <p:strVal val="#ppt_x"/>
                                          </p:val>
                                        </p:tav>
                                      </p:tavLst>
                                    </p:anim>
                                    <p:anim calcmode="lin" valueType="num">
                                      <p:cBhvr additive="base">
                                        <p:cTn id="8" dur="500" fill="hold"/>
                                        <p:tgtEl>
                                          <p:spTgt spid="1966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61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8785" name="Group 2">
            <a:extLst>
              <a:ext uri="{FF2B5EF4-FFF2-40B4-BE49-F238E27FC236}">
                <a16:creationId xmlns:a16="http://schemas.microsoft.com/office/drawing/2014/main" id="{81512F5D-4C7E-4B43-B8A2-56426840FA06}"/>
              </a:ext>
            </a:extLst>
          </p:cNvPr>
          <p:cNvGrpSpPr>
            <a:grpSpLocks/>
          </p:cNvGrpSpPr>
          <p:nvPr/>
        </p:nvGrpSpPr>
        <p:grpSpPr bwMode="auto">
          <a:xfrm>
            <a:off x="0" y="0"/>
            <a:ext cx="9144000" cy="976313"/>
            <a:chOff x="0" y="0"/>
            <a:chExt cx="5760" cy="615"/>
          </a:xfrm>
        </p:grpSpPr>
        <p:sp>
          <p:nvSpPr>
            <p:cNvPr id="118791" name="Text Box 3">
              <a:extLst>
                <a:ext uri="{FF2B5EF4-FFF2-40B4-BE49-F238E27FC236}">
                  <a16:creationId xmlns:a16="http://schemas.microsoft.com/office/drawing/2014/main" id="{B6C50BAE-5444-43CE-BCA3-29A391C0ACD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18792" name="Text Box 4">
              <a:extLst>
                <a:ext uri="{FF2B5EF4-FFF2-40B4-BE49-F238E27FC236}">
                  <a16:creationId xmlns:a16="http://schemas.microsoft.com/office/drawing/2014/main" id="{E9C85D09-DA9A-4B49-B839-49A77A0B96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18786" name="Rectangle 5">
            <a:extLst>
              <a:ext uri="{FF2B5EF4-FFF2-40B4-BE49-F238E27FC236}">
                <a16:creationId xmlns:a16="http://schemas.microsoft.com/office/drawing/2014/main" id="{643E4DDE-D799-4D93-A99D-CB4DFF7B364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18787" name="Text Box 6">
            <a:extLst>
              <a:ext uri="{FF2B5EF4-FFF2-40B4-BE49-F238E27FC236}">
                <a16:creationId xmlns:a16="http://schemas.microsoft.com/office/drawing/2014/main" id="{8A775497-1F4E-4126-A0C3-8E2C0B9D1CB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2999" name="Rectangle 7">
            <a:extLst>
              <a:ext uri="{FF2B5EF4-FFF2-40B4-BE49-F238E27FC236}">
                <a16:creationId xmlns:a16="http://schemas.microsoft.com/office/drawing/2014/main" id="{7D7A51BF-670A-45B5-BBF6-1A46ADAFB044}"/>
              </a:ext>
            </a:extLst>
          </p:cNvPr>
          <p:cNvSpPr>
            <a:spLocks noChangeArrowheads="1"/>
          </p:cNvSpPr>
          <p:nvPr/>
        </p:nvSpPr>
        <p:spPr bwMode="auto">
          <a:xfrm>
            <a:off x="381000" y="2286000"/>
            <a:ext cx="84582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cs typeface="Times New Roman" panose="02020603050405020304" pitchFamily="18" charset="0"/>
              </a:rPr>
              <a:t>World Wrestling Entertainment (WWE) World Heavyweight Champion, Phillip Jack Brooks (a.k.a. CM Punk) has a Pepsi logo tattooed on his left shoulder and is reportedly not a paid endorser of Pepsi products </a:t>
            </a:r>
          </a:p>
        </p:txBody>
      </p:sp>
      <p:pic>
        <p:nvPicPr>
          <p:cNvPr id="213002" name="Picture 10">
            <a:extLst>
              <a:ext uri="{FF2B5EF4-FFF2-40B4-BE49-F238E27FC236}">
                <a16:creationId xmlns:a16="http://schemas.microsoft.com/office/drawing/2014/main" id="{EC108C75-4845-481E-BBA0-03A5BCE8F9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191000"/>
            <a:ext cx="300990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3003" name="Oval 11">
            <a:extLst>
              <a:ext uri="{FF2B5EF4-FFF2-40B4-BE49-F238E27FC236}">
                <a16:creationId xmlns:a16="http://schemas.microsoft.com/office/drawing/2014/main" id="{6CEF77F3-3E87-46F4-8B6D-BE07694A5FB0}"/>
              </a:ext>
            </a:extLst>
          </p:cNvPr>
          <p:cNvSpPr>
            <a:spLocks noChangeArrowheads="1"/>
          </p:cNvSpPr>
          <p:nvPr/>
        </p:nvSpPr>
        <p:spPr bwMode="auto">
          <a:xfrm>
            <a:off x="5334000" y="5257800"/>
            <a:ext cx="838200" cy="990600"/>
          </a:xfrm>
          <a:prstGeom prst="ellipse">
            <a:avLst/>
          </a:prstGeom>
          <a:noFill/>
          <a:ln w="508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withEffect">
                                  <p:stCondLst>
                                    <p:cond delay="0"/>
                                  </p:stCondLst>
                                  <p:childTnLst>
                                    <p:set>
                                      <p:cBhvr>
                                        <p:cTn id="6" dur="1" fill="hold">
                                          <p:stCondLst>
                                            <p:cond delay="0"/>
                                          </p:stCondLst>
                                        </p:cTn>
                                        <p:tgtEl>
                                          <p:spTgt spid="212999"/>
                                        </p:tgtEl>
                                        <p:attrNameLst>
                                          <p:attrName>style.visibility</p:attrName>
                                        </p:attrNameLst>
                                      </p:cBhvr>
                                      <p:to>
                                        <p:strVal val="visible"/>
                                      </p:to>
                                    </p:set>
                                    <p:anim calcmode="lin" valueType="num">
                                      <p:cBhvr additive="base">
                                        <p:cTn id="7" dur="500" fill="hold"/>
                                        <p:tgtEl>
                                          <p:spTgt spid="212999"/>
                                        </p:tgtEl>
                                        <p:attrNameLst>
                                          <p:attrName>ppt_x</p:attrName>
                                        </p:attrNameLst>
                                      </p:cBhvr>
                                      <p:tavLst>
                                        <p:tav tm="0">
                                          <p:val>
                                            <p:strVal val="1+#ppt_w/2"/>
                                          </p:val>
                                        </p:tav>
                                        <p:tav tm="100000">
                                          <p:val>
                                            <p:strVal val="#ppt_x"/>
                                          </p:val>
                                        </p:tav>
                                      </p:tavLst>
                                    </p:anim>
                                    <p:anim calcmode="lin" valueType="num">
                                      <p:cBhvr additive="base">
                                        <p:cTn id="8" dur="500" fill="hold"/>
                                        <p:tgtEl>
                                          <p:spTgt spid="212999"/>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213002"/>
                                        </p:tgtEl>
                                        <p:attrNameLst>
                                          <p:attrName>style.visibility</p:attrName>
                                        </p:attrNameLst>
                                      </p:cBhvr>
                                      <p:to>
                                        <p:strVal val="visible"/>
                                      </p:to>
                                    </p:set>
                                    <p:animEffect transition="in" filter="dissolve">
                                      <p:cBhvr>
                                        <p:cTn id="12" dur="500"/>
                                        <p:tgtEl>
                                          <p:spTgt spid="213002"/>
                                        </p:tgtEl>
                                      </p:cBhvr>
                                    </p:animEffect>
                                  </p:childTnLst>
                                </p:cTn>
                              </p:par>
                            </p:childTnLst>
                          </p:cTn>
                        </p:par>
                        <p:par>
                          <p:cTn id="13" fill="hold" nodeType="afterGroup">
                            <p:stCondLst>
                              <p:cond delay="1000"/>
                            </p:stCondLst>
                            <p:childTnLst>
                              <p:par>
                                <p:cTn id="14" presetID="21" presetClass="entr" presetSubtype="4" fill="hold" grpId="0" nodeType="afterEffect">
                                  <p:stCondLst>
                                    <p:cond delay="0"/>
                                  </p:stCondLst>
                                  <p:childTnLst>
                                    <p:set>
                                      <p:cBhvr>
                                        <p:cTn id="15" dur="1" fill="hold">
                                          <p:stCondLst>
                                            <p:cond delay="0"/>
                                          </p:stCondLst>
                                        </p:cTn>
                                        <p:tgtEl>
                                          <p:spTgt spid="213003"/>
                                        </p:tgtEl>
                                        <p:attrNameLst>
                                          <p:attrName>style.visibility</p:attrName>
                                        </p:attrNameLst>
                                      </p:cBhvr>
                                      <p:to>
                                        <p:strVal val="visible"/>
                                      </p:to>
                                    </p:set>
                                    <p:animEffect transition="in" filter="wheel(4)">
                                      <p:cBhvr>
                                        <p:cTn id="16" dur="1000"/>
                                        <p:tgtEl>
                                          <p:spTgt spid="213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9" grpId="0"/>
      <p:bldP spid="213003"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3" name="Group 2">
            <a:extLst>
              <a:ext uri="{FF2B5EF4-FFF2-40B4-BE49-F238E27FC236}">
                <a16:creationId xmlns:a16="http://schemas.microsoft.com/office/drawing/2014/main" id="{991C9CA5-CAD3-4FC7-AC35-F00364C5E3C5}"/>
              </a:ext>
            </a:extLst>
          </p:cNvPr>
          <p:cNvGrpSpPr>
            <a:grpSpLocks/>
          </p:cNvGrpSpPr>
          <p:nvPr/>
        </p:nvGrpSpPr>
        <p:grpSpPr bwMode="auto">
          <a:xfrm>
            <a:off x="0" y="0"/>
            <a:ext cx="9144000" cy="976313"/>
            <a:chOff x="0" y="0"/>
            <a:chExt cx="5760" cy="615"/>
          </a:xfrm>
        </p:grpSpPr>
        <p:sp>
          <p:nvSpPr>
            <p:cNvPr id="120839" name="Text Box 3">
              <a:extLst>
                <a:ext uri="{FF2B5EF4-FFF2-40B4-BE49-F238E27FC236}">
                  <a16:creationId xmlns:a16="http://schemas.microsoft.com/office/drawing/2014/main" id="{D06E9745-E236-40DB-8A25-B0638663DE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0840" name="Text Box 4">
              <a:extLst>
                <a:ext uri="{FF2B5EF4-FFF2-40B4-BE49-F238E27FC236}">
                  <a16:creationId xmlns:a16="http://schemas.microsoft.com/office/drawing/2014/main" id="{7138BECF-DAE1-465C-8FCD-E89D797E76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0834" name="Rectangle 5">
            <a:extLst>
              <a:ext uri="{FF2B5EF4-FFF2-40B4-BE49-F238E27FC236}">
                <a16:creationId xmlns:a16="http://schemas.microsoft.com/office/drawing/2014/main" id="{8CDCAEAC-AC15-4098-BBF7-C32902132D7E}"/>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20835" name="Text Box 6">
            <a:extLst>
              <a:ext uri="{FF2B5EF4-FFF2-40B4-BE49-F238E27FC236}">
                <a16:creationId xmlns:a16="http://schemas.microsoft.com/office/drawing/2014/main" id="{864A04AE-8CC1-40EB-9CF4-ED64C78385C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4023" name="Rectangle 7">
            <a:extLst>
              <a:ext uri="{FF2B5EF4-FFF2-40B4-BE49-F238E27FC236}">
                <a16:creationId xmlns:a16="http://schemas.microsoft.com/office/drawing/2014/main" id="{0B706971-F322-43A5-A440-530655D1E8F1}"/>
              </a:ext>
            </a:extLst>
          </p:cNvPr>
          <p:cNvSpPr>
            <a:spLocks noChangeArrowheads="1"/>
          </p:cNvSpPr>
          <p:nvPr/>
        </p:nvSpPr>
        <p:spPr bwMode="auto">
          <a:xfrm>
            <a:off x="228600" y="2151267"/>
            <a:ext cx="84582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solidFill>
                  <a:srgbClr val="FF0000"/>
                </a:solidFill>
                <a:latin typeface="Verdana" panose="020B0604030504040204" pitchFamily="34" charset="0"/>
                <a:cs typeface="Times New Roman" panose="02020603050405020304" pitchFamily="18" charset="0"/>
              </a:rPr>
              <a:t>Netflix revealed they had partnered with around 100 companies to produce tie-in products or promotions to promote the third season</a:t>
            </a:r>
          </a:p>
          <a:p>
            <a:pPr eaLnBrk="1" hangingPunct="1"/>
            <a:endParaRPr lang="en-US" altLang="en-US" dirty="0">
              <a:solidFill>
                <a:srgbClr val="FF0000"/>
              </a:solidFill>
              <a:latin typeface="Verdana" panose="020B0604030504040204" pitchFamily="34" charset="0"/>
              <a:cs typeface="Times New Roman" panose="02020603050405020304" pitchFamily="18" charset="0"/>
            </a:endParaRPr>
          </a:p>
        </p:txBody>
      </p:sp>
      <p:pic>
        <p:nvPicPr>
          <p:cNvPr id="10" name="Picture 2" descr="Image result for burger king starcourt mall">
            <a:extLst>
              <a:ext uri="{FF2B5EF4-FFF2-40B4-BE49-F238E27FC236}">
                <a16:creationId xmlns:a16="http://schemas.microsoft.com/office/drawing/2014/main" id="{5AD60856-CECC-4C24-A00E-002F1DD5EA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932729"/>
            <a:ext cx="4426940" cy="221347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9EA985A-B0F6-4B00-B536-D8F34D21B433}"/>
              </a:ext>
            </a:extLst>
          </p:cNvPr>
          <p:cNvSpPr/>
          <p:nvPr/>
        </p:nvSpPr>
        <p:spPr>
          <a:xfrm>
            <a:off x="228600" y="3598943"/>
            <a:ext cx="3657600" cy="2677656"/>
          </a:xfrm>
          <a:prstGeom prst="rect">
            <a:avLst/>
          </a:prstGeom>
        </p:spPr>
        <p:txBody>
          <a:bodyPr wrap="square">
            <a:spAutoFit/>
          </a:bodyPr>
          <a:lstStyle/>
          <a:p>
            <a:pPr eaLnBrk="1" hangingPunct="1"/>
            <a:r>
              <a:rPr lang="en-US" altLang="en-US" sz="2400" dirty="0">
                <a:solidFill>
                  <a:srgbClr val="FF0000"/>
                </a:solidFill>
                <a:latin typeface="Verdana" panose="020B0604030504040204" pitchFamily="34" charset="0"/>
                <a:cs typeface="Times New Roman" panose="02020603050405020304" pitchFamily="18" charset="0"/>
              </a:rPr>
              <a:t>However, according to the American Marketing Association, none of the brands featured in the eight episodes paid for product placement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4023"/>
                                        </p:tgtEl>
                                        <p:attrNameLst>
                                          <p:attrName>style.visibility</p:attrName>
                                        </p:attrNameLst>
                                      </p:cBhvr>
                                      <p:to>
                                        <p:strVal val="visible"/>
                                      </p:to>
                                    </p:set>
                                    <p:anim calcmode="lin" valueType="num">
                                      <p:cBhvr additive="base">
                                        <p:cTn id="7" dur="500" fill="hold"/>
                                        <p:tgtEl>
                                          <p:spTgt spid="214023"/>
                                        </p:tgtEl>
                                        <p:attrNameLst>
                                          <p:attrName>ppt_x</p:attrName>
                                        </p:attrNameLst>
                                      </p:cBhvr>
                                      <p:tavLst>
                                        <p:tav tm="0">
                                          <p:val>
                                            <p:strVal val="1+#ppt_w/2"/>
                                          </p:val>
                                        </p:tav>
                                        <p:tav tm="100000">
                                          <p:val>
                                            <p:strVal val="#ppt_x"/>
                                          </p:val>
                                        </p:tav>
                                      </p:tavLst>
                                    </p:anim>
                                    <p:anim calcmode="lin" valueType="num">
                                      <p:cBhvr additive="base">
                                        <p:cTn id="8"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3"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833" name="Group 2">
            <a:extLst>
              <a:ext uri="{FF2B5EF4-FFF2-40B4-BE49-F238E27FC236}">
                <a16:creationId xmlns:a16="http://schemas.microsoft.com/office/drawing/2014/main" id="{991C9CA5-CAD3-4FC7-AC35-F00364C5E3C5}"/>
              </a:ext>
            </a:extLst>
          </p:cNvPr>
          <p:cNvGrpSpPr>
            <a:grpSpLocks/>
          </p:cNvGrpSpPr>
          <p:nvPr/>
        </p:nvGrpSpPr>
        <p:grpSpPr bwMode="auto">
          <a:xfrm>
            <a:off x="0" y="0"/>
            <a:ext cx="9144000" cy="976313"/>
            <a:chOff x="0" y="0"/>
            <a:chExt cx="5760" cy="615"/>
          </a:xfrm>
        </p:grpSpPr>
        <p:sp>
          <p:nvSpPr>
            <p:cNvPr id="120839" name="Text Box 3">
              <a:extLst>
                <a:ext uri="{FF2B5EF4-FFF2-40B4-BE49-F238E27FC236}">
                  <a16:creationId xmlns:a16="http://schemas.microsoft.com/office/drawing/2014/main" id="{D06E9745-E236-40DB-8A25-B0638663DEB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0840" name="Text Box 4">
              <a:extLst>
                <a:ext uri="{FF2B5EF4-FFF2-40B4-BE49-F238E27FC236}">
                  <a16:creationId xmlns:a16="http://schemas.microsoft.com/office/drawing/2014/main" id="{7138BECF-DAE1-465C-8FCD-E89D797E76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0834" name="Rectangle 5">
            <a:extLst>
              <a:ext uri="{FF2B5EF4-FFF2-40B4-BE49-F238E27FC236}">
                <a16:creationId xmlns:a16="http://schemas.microsoft.com/office/drawing/2014/main" id="{8CDCAEAC-AC15-4098-BBF7-C32902132D7E}"/>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20835" name="Text Box 6">
            <a:extLst>
              <a:ext uri="{FF2B5EF4-FFF2-40B4-BE49-F238E27FC236}">
                <a16:creationId xmlns:a16="http://schemas.microsoft.com/office/drawing/2014/main" id="{864A04AE-8CC1-40EB-9CF4-ED64C78385C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4023" name="Rectangle 7">
            <a:extLst>
              <a:ext uri="{FF2B5EF4-FFF2-40B4-BE49-F238E27FC236}">
                <a16:creationId xmlns:a16="http://schemas.microsoft.com/office/drawing/2014/main" id="{0B706971-F322-43A5-A440-530655D1E8F1}"/>
              </a:ext>
            </a:extLst>
          </p:cNvPr>
          <p:cNvSpPr>
            <a:spLocks noChangeArrowheads="1"/>
          </p:cNvSpPr>
          <p:nvPr/>
        </p:nvSpPr>
        <p:spPr bwMode="auto">
          <a:xfrm>
            <a:off x="342900" y="2020887"/>
            <a:ext cx="84582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solidFill>
                  <a:srgbClr val="FF0000"/>
                </a:solidFill>
                <a:latin typeface="Verdana" panose="020B0604030504040204" pitchFamily="34" charset="0"/>
                <a:cs typeface="Times New Roman" panose="02020603050405020304" pitchFamily="18" charset="0"/>
              </a:rPr>
              <a:t>According to one report, the brand placement in the third season of the show was estimated to be valued at $15 million (Coca-Cola gained approximately $1.5 million in ad value from their product placement of “New Coke” and another $1.2 billion in value from the media impressions (conversation between consumers through social media platforms etc.) generated by its alignment with season three of “Stranger Things”</a:t>
            </a:r>
          </a:p>
        </p:txBody>
      </p:sp>
      <p:pic>
        <p:nvPicPr>
          <p:cNvPr id="5122" name="Picture 2" descr="Image result for stranger things new coke">
            <a:extLst>
              <a:ext uri="{FF2B5EF4-FFF2-40B4-BE49-F238E27FC236}">
                <a16:creationId xmlns:a16="http://schemas.microsoft.com/office/drawing/2014/main" id="{BB9FC2B0-85D8-4847-AFEF-76E9B342BC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345539"/>
            <a:ext cx="3248025" cy="2268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88965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4023"/>
                                        </p:tgtEl>
                                        <p:attrNameLst>
                                          <p:attrName>style.visibility</p:attrName>
                                        </p:attrNameLst>
                                      </p:cBhvr>
                                      <p:to>
                                        <p:strVal val="visible"/>
                                      </p:to>
                                    </p:set>
                                    <p:anim calcmode="lin" valueType="num">
                                      <p:cBhvr additive="base">
                                        <p:cTn id="7" dur="500" fill="hold"/>
                                        <p:tgtEl>
                                          <p:spTgt spid="214023"/>
                                        </p:tgtEl>
                                        <p:attrNameLst>
                                          <p:attrName>ppt_x</p:attrName>
                                        </p:attrNameLst>
                                      </p:cBhvr>
                                      <p:tavLst>
                                        <p:tav tm="0">
                                          <p:val>
                                            <p:strVal val="1+#ppt_w/2"/>
                                          </p:val>
                                        </p:tav>
                                        <p:tav tm="100000">
                                          <p:val>
                                            <p:strVal val="#ppt_x"/>
                                          </p:val>
                                        </p:tav>
                                      </p:tavLst>
                                    </p:anim>
                                    <p:anim calcmode="lin" valueType="num">
                                      <p:cBhvr additive="base">
                                        <p:cTn id="8"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3"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81" name="Group 2">
            <a:extLst>
              <a:ext uri="{FF2B5EF4-FFF2-40B4-BE49-F238E27FC236}">
                <a16:creationId xmlns:a16="http://schemas.microsoft.com/office/drawing/2014/main" id="{2F470B76-92AF-43FB-A252-0C18FE8E15D5}"/>
              </a:ext>
            </a:extLst>
          </p:cNvPr>
          <p:cNvGrpSpPr>
            <a:grpSpLocks/>
          </p:cNvGrpSpPr>
          <p:nvPr/>
        </p:nvGrpSpPr>
        <p:grpSpPr bwMode="auto">
          <a:xfrm>
            <a:off x="0" y="0"/>
            <a:ext cx="9144000" cy="976313"/>
            <a:chOff x="0" y="0"/>
            <a:chExt cx="5760" cy="615"/>
          </a:xfrm>
        </p:grpSpPr>
        <p:sp>
          <p:nvSpPr>
            <p:cNvPr id="122886" name="Text Box 3">
              <a:extLst>
                <a:ext uri="{FF2B5EF4-FFF2-40B4-BE49-F238E27FC236}">
                  <a16:creationId xmlns:a16="http://schemas.microsoft.com/office/drawing/2014/main" id="{F16715B6-5FCE-4BFD-B4FB-5435D0B4E6D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2887" name="Text Box 4">
              <a:extLst>
                <a:ext uri="{FF2B5EF4-FFF2-40B4-BE49-F238E27FC236}">
                  <a16:creationId xmlns:a16="http://schemas.microsoft.com/office/drawing/2014/main" id="{C503F2DC-75D4-4548-96E2-EDB7F42AFA7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2882" name="Rectangle 5">
            <a:extLst>
              <a:ext uri="{FF2B5EF4-FFF2-40B4-BE49-F238E27FC236}">
                <a16:creationId xmlns:a16="http://schemas.microsoft.com/office/drawing/2014/main" id="{A9EF46FD-82F7-45C2-B507-521EA8218A67}"/>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22883" name="Text Box 6">
            <a:extLst>
              <a:ext uri="{FF2B5EF4-FFF2-40B4-BE49-F238E27FC236}">
                <a16:creationId xmlns:a16="http://schemas.microsoft.com/office/drawing/2014/main" id="{CB8EEF2D-16EE-45D2-8DD2-8EFC4854E37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4023" name="Rectangle 7">
            <a:extLst>
              <a:ext uri="{FF2B5EF4-FFF2-40B4-BE49-F238E27FC236}">
                <a16:creationId xmlns:a16="http://schemas.microsoft.com/office/drawing/2014/main" id="{469666FA-23CF-49CD-AC94-32D9AAE84236}"/>
              </a:ext>
            </a:extLst>
          </p:cNvPr>
          <p:cNvSpPr>
            <a:spLocks noChangeArrowheads="1"/>
          </p:cNvSpPr>
          <p:nvPr/>
        </p:nvSpPr>
        <p:spPr bwMode="auto">
          <a:xfrm>
            <a:off x="381000" y="2209800"/>
            <a:ext cx="8458200" cy="144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i="1">
                <a:solidFill>
                  <a:srgbClr val="262626"/>
                </a:solidFill>
                <a:latin typeface="Verdana" panose="020B0604030504040204" pitchFamily="34" charset="0"/>
                <a:cs typeface="Times New Roman" panose="02020603050405020304" pitchFamily="18" charset="0"/>
              </a:rPr>
              <a:t>FX’s comedy ‘Baskets’ integrated several brands (Costco and Arby’s) into the show’s actual storyline but, despite trying to find partners for product placement within the show, did not gain any financial support from either brand </a:t>
            </a:r>
          </a:p>
        </p:txBody>
      </p:sp>
      <p:pic>
        <p:nvPicPr>
          <p:cNvPr id="122885" name="Picture 1" descr="zach-galifianakis-tv-show-baskets-logo.png">
            <a:extLst>
              <a:ext uri="{FF2B5EF4-FFF2-40B4-BE49-F238E27FC236}">
                <a16:creationId xmlns:a16="http://schemas.microsoft.com/office/drawing/2014/main" id="{53548615-B6F9-4347-84A3-D212E18B70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3962400"/>
            <a:ext cx="4648200" cy="235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4023"/>
                                        </p:tgtEl>
                                        <p:attrNameLst>
                                          <p:attrName>style.visibility</p:attrName>
                                        </p:attrNameLst>
                                      </p:cBhvr>
                                      <p:to>
                                        <p:strVal val="visible"/>
                                      </p:to>
                                    </p:set>
                                    <p:anim calcmode="lin" valueType="num">
                                      <p:cBhvr additive="base">
                                        <p:cTn id="7" dur="500" fill="hold"/>
                                        <p:tgtEl>
                                          <p:spTgt spid="214023"/>
                                        </p:tgtEl>
                                        <p:attrNameLst>
                                          <p:attrName>ppt_x</p:attrName>
                                        </p:attrNameLst>
                                      </p:cBhvr>
                                      <p:tavLst>
                                        <p:tav tm="0">
                                          <p:val>
                                            <p:strVal val="1+#ppt_w/2"/>
                                          </p:val>
                                        </p:tav>
                                        <p:tav tm="100000">
                                          <p:val>
                                            <p:strVal val="#ppt_x"/>
                                          </p:val>
                                        </p:tav>
                                      </p:tavLst>
                                    </p:anim>
                                    <p:anim calcmode="lin" valueType="num">
                                      <p:cBhvr additive="base">
                                        <p:cTn id="8"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3"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6E9FFE57-17AD-47F5-83C1-897008B81B12}"/>
              </a:ext>
            </a:extLst>
          </p:cNvPr>
          <p:cNvGrpSpPr>
            <a:grpSpLocks/>
          </p:cNvGrpSpPr>
          <p:nvPr/>
        </p:nvGrpSpPr>
        <p:grpSpPr bwMode="auto">
          <a:xfrm>
            <a:off x="0" y="0"/>
            <a:ext cx="9144000" cy="976313"/>
            <a:chOff x="0" y="0"/>
            <a:chExt cx="5760" cy="615"/>
          </a:xfrm>
        </p:grpSpPr>
        <p:sp>
          <p:nvSpPr>
            <p:cNvPr id="124933" name="Text Box 3">
              <a:extLst>
                <a:ext uri="{FF2B5EF4-FFF2-40B4-BE49-F238E27FC236}">
                  <a16:creationId xmlns:a16="http://schemas.microsoft.com/office/drawing/2014/main" id="{16950934-8E17-48A4-BA86-519A3F4D52C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4934" name="Text Box 4">
              <a:extLst>
                <a:ext uri="{FF2B5EF4-FFF2-40B4-BE49-F238E27FC236}">
                  <a16:creationId xmlns:a16="http://schemas.microsoft.com/office/drawing/2014/main" id="{2F8ED7DC-91F6-4FA2-ADF1-60B97715ACD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4930" name="Rectangle 5">
            <a:extLst>
              <a:ext uri="{FF2B5EF4-FFF2-40B4-BE49-F238E27FC236}">
                <a16:creationId xmlns:a16="http://schemas.microsoft.com/office/drawing/2014/main" id="{0D9C864C-95D2-4FA7-B44F-4A19AEE0913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24931" name="Text Box 6">
            <a:extLst>
              <a:ext uri="{FF2B5EF4-FFF2-40B4-BE49-F238E27FC236}">
                <a16:creationId xmlns:a16="http://schemas.microsoft.com/office/drawing/2014/main" id="{DF6DB5DB-276E-47FC-8FE4-1BCACCEB2D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4023" name="Rectangle 7">
            <a:extLst>
              <a:ext uri="{FF2B5EF4-FFF2-40B4-BE49-F238E27FC236}">
                <a16:creationId xmlns:a16="http://schemas.microsoft.com/office/drawing/2014/main" id="{51ADEA4F-DB0D-4618-80D2-6D62C7531D82}"/>
              </a:ext>
            </a:extLst>
          </p:cNvPr>
          <p:cNvSpPr>
            <a:spLocks noChangeArrowheads="1"/>
          </p:cNvSpPr>
          <p:nvPr/>
        </p:nvSpPr>
        <p:spPr bwMode="auto">
          <a:xfrm>
            <a:off x="304800" y="2209800"/>
            <a:ext cx="845820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i="1" dirty="0">
                <a:solidFill>
                  <a:srgbClr val="262626"/>
                </a:solidFill>
                <a:latin typeface="Verdana" panose="020B0604030504040204" pitchFamily="34" charset="0"/>
                <a:cs typeface="Times New Roman" panose="02020603050405020304" pitchFamily="18" charset="0"/>
              </a:rPr>
              <a:t>In 2018, iconic slow-cooker brand Crock-Pot tried to distance themselves from the television show, This Is Us, after an episode revealed that a popular character was killed when a Crock-Pot started a fire in the character’s home</a:t>
            </a:r>
          </a:p>
          <a:p>
            <a:pPr eaLnBrk="1" hangingPunct="1"/>
            <a:endParaRPr lang="en-US" altLang="en-US" sz="2200" i="1" dirty="0">
              <a:solidFill>
                <a:srgbClr val="262626"/>
              </a:solidFill>
              <a:latin typeface="Verdana" panose="020B0604030504040204" pitchFamily="34" charset="0"/>
              <a:cs typeface="Times New Roman" panose="02020603050405020304" pitchFamily="18" charset="0"/>
            </a:endParaRPr>
          </a:p>
          <a:p>
            <a:pPr eaLnBrk="1" hangingPunct="1"/>
            <a:r>
              <a:rPr lang="en-US" altLang="en-US" sz="2200" i="1" dirty="0">
                <a:solidFill>
                  <a:srgbClr val="262626"/>
                </a:solidFill>
                <a:latin typeface="Verdana" panose="020B0604030504040204" pitchFamily="34" charset="0"/>
                <a:cs typeface="Times New Roman" panose="02020603050405020304" pitchFamily="18" charset="0"/>
              </a:rPr>
              <a:t>The company said in a statement:  “The safety and design of our product renders this type of event nearly impossible. Our Crock-Pot slow cookers are low-current, low-wattage (typically no more than 200 or 300 watts) appliances with self-regulating, heating elements.”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4023"/>
                                        </p:tgtEl>
                                        <p:attrNameLst>
                                          <p:attrName>style.visibility</p:attrName>
                                        </p:attrNameLst>
                                      </p:cBhvr>
                                      <p:to>
                                        <p:strVal val="visible"/>
                                      </p:to>
                                    </p:set>
                                    <p:anim calcmode="lin" valueType="num">
                                      <p:cBhvr additive="base">
                                        <p:cTn id="7" dur="500" fill="hold"/>
                                        <p:tgtEl>
                                          <p:spTgt spid="214023"/>
                                        </p:tgtEl>
                                        <p:attrNameLst>
                                          <p:attrName>ppt_x</p:attrName>
                                        </p:attrNameLst>
                                      </p:cBhvr>
                                      <p:tavLst>
                                        <p:tav tm="0">
                                          <p:val>
                                            <p:strVal val="1+#ppt_w/2"/>
                                          </p:val>
                                        </p:tav>
                                        <p:tav tm="100000">
                                          <p:val>
                                            <p:strVal val="#ppt_x"/>
                                          </p:val>
                                        </p:tav>
                                      </p:tavLst>
                                    </p:anim>
                                    <p:anim calcmode="lin" valueType="num">
                                      <p:cBhvr additive="base">
                                        <p:cTn id="8"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3"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6E9FFE57-17AD-47F5-83C1-897008B81B12}"/>
              </a:ext>
            </a:extLst>
          </p:cNvPr>
          <p:cNvGrpSpPr>
            <a:grpSpLocks/>
          </p:cNvGrpSpPr>
          <p:nvPr/>
        </p:nvGrpSpPr>
        <p:grpSpPr bwMode="auto">
          <a:xfrm>
            <a:off x="0" y="0"/>
            <a:ext cx="9144000" cy="976313"/>
            <a:chOff x="0" y="0"/>
            <a:chExt cx="5760" cy="615"/>
          </a:xfrm>
        </p:grpSpPr>
        <p:sp>
          <p:nvSpPr>
            <p:cNvPr id="124933" name="Text Box 3">
              <a:extLst>
                <a:ext uri="{FF2B5EF4-FFF2-40B4-BE49-F238E27FC236}">
                  <a16:creationId xmlns:a16="http://schemas.microsoft.com/office/drawing/2014/main" id="{16950934-8E17-48A4-BA86-519A3F4D52C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4934" name="Text Box 4">
              <a:extLst>
                <a:ext uri="{FF2B5EF4-FFF2-40B4-BE49-F238E27FC236}">
                  <a16:creationId xmlns:a16="http://schemas.microsoft.com/office/drawing/2014/main" id="{2F8ED7DC-91F6-4FA2-ADF1-60B97715ACD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4930" name="Rectangle 5">
            <a:extLst>
              <a:ext uri="{FF2B5EF4-FFF2-40B4-BE49-F238E27FC236}">
                <a16:creationId xmlns:a16="http://schemas.microsoft.com/office/drawing/2014/main" id="{0D9C864C-95D2-4FA7-B44F-4A19AEE0913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Entertainment Business Financial Structure</a:t>
            </a:r>
          </a:p>
        </p:txBody>
      </p:sp>
      <p:sp>
        <p:nvSpPr>
          <p:cNvPr id="124931" name="Text Box 6">
            <a:extLst>
              <a:ext uri="{FF2B5EF4-FFF2-40B4-BE49-F238E27FC236}">
                <a16:creationId xmlns:a16="http://schemas.microsoft.com/office/drawing/2014/main" id="{DF6DB5DB-276E-47FC-8FE4-1BCACCEB2D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14023" name="Rectangle 7">
            <a:extLst>
              <a:ext uri="{FF2B5EF4-FFF2-40B4-BE49-F238E27FC236}">
                <a16:creationId xmlns:a16="http://schemas.microsoft.com/office/drawing/2014/main" id="{51ADEA4F-DB0D-4618-80D2-6D62C7531D82}"/>
              </a:ext>
            </a:extLst>
          </p:cNvPr>
          <p:cNvSpPr>
            <a:spLocks noChangeArrowheads="1"/>
          </p:cNvSpPr>
          <p:nvPr/>
        </p:nvSpPr>
        <p:spPr bwMode="auto">
          <a:xfrm>
            <a:off x="304800" y="2379037"/>
            <a:ext cx="84582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i="1" dirty="0">
                <a:solidFill>
                  <a:srgbClr val="262626"/>
                </a:solidFill>
                <a:latin typeface="Verdana" panose="020B0604030504040204" pitchFamily="34" charset="0"/>
                <a:cs typeface="Times New Roman" panose="02020603050405020304" pitchFamily="18" charset="0"/>
              </a:rPr>
              <a:t>In the final season of HBO’s hit show ‘Game of Thrones’, observant fans noticed a Starbucks cup that was erroneously left on set during one of the scenes, leading to millions of mentions and engagements through social media	</a:t>
            </a:r>
          </a:p>
          <a:p>
            <a:pPr eaLnBrk="1" hangingPunct="1"/>
            <a:endParaRPr lang="en-US" altLang="en-US" sz="2200" i="1" dirty="0">
              <a:solidFill>
                <a:srgbClr val="262626"/>
              </a:solidFill>
              <a:latin typeface="Verdana" panose="020B0604030504040204" pitchFamily="34" charset="0"/>
              <a:cs typeface="Times New Roman" panose="02020603050405020304" pitchFamily="18" charset="0"/>
            </a:endParaRPr>
          </a:p>
          <a:p>
            <a:pPr eaLnBrk="1" hangingPunct="1"/>
            <a:r>
              <a:rPr lang="en-US" altLang="en-US" sz="2200" i="1" dirty="0">
                <a:solidFill>
                  <a:srgbClr val="262626"/>
                </a:solidFill>
                <a:latin typeface="Verdana" panose="020B0604030504040204" pitchFamily="34" charset="0"/>
                <a:cs typeface="Times New Roman" panose="02020603050405020304" pitchFamily="18" charset="0"/>
              </a:rPr>
              <a:t>HBO digitally removed the coffee cup from the scene, but not before Starbucks generated billions in free advertising (one brand marketing company put the estimated value of the free publicity at $2.3 billion)</a:t>
            </a:r>
          </a:p>
        </p:txBody>
      </p:sp>
    </p:spTree>
    <p:extLst>
      <p:ext uri="{BB962C8B-B14F-4D97-AF65-F5344CB8AC3E}">
        <p14:creationId xmlns:p14="http://schemas.microsoft.com/office/powerpoint/2010/main" val="38085097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14023"/>
                                        </p:tgtEl>
                                        <p:attrNameLst>
                                          <p:attrName>style.visibility</p:attrName>
                                        </p:attrNameLst>
                                      </p:cBhvr>
                                      <p:to>
                                        <p:strVal val="visible"/>
                                      </p:to>
                                    </p:set>
                                    <p:anim calcmode="lin" valueType="num">
                                      <p:cBhvr additive="base">
                                        <p:cTn id="7" dur="500" fill="hold"/>
                                        <p:tgtEl>
                                          <p:spTgt spid="214023"/>
                                        </p:tgtEl>
                                        <p:attrNameLst>
                                          <p:attrName>ppt_x</p:attrName>
                                        </p:attrNameLst>
                                      </p:cBhvr>
                                      <p:tavLst>
                                        <p:tav tm="0">
                                          <p:val>
                                            <p:strVal val="1+#ppt_w/2"/>
                                          </p:val>
                                        </p:tav>
                                        <p:tav tm="100000">
                                          <p:val>
                                            <p:strVal val="#ppt_x"/>
                                          </p:val>
                                        </p:tav>
                                      </p:tavLst>
                                    </p:anim>
                                    <p:anim calcmode="lin" valueType="num">
                                      <p:cBhvr additive="base">
                                        <p:cTn id="8"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3"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929" name="Group 2">
            <a:extLst>
              <a:ext uri="{FF2B5EF4-FFF2-40B4-BE49-F238E27FC236}">
                <a16:creationId xmlns:a16="http://schemas.microsoft.com/office/drawing/2014/main" id="{6E9FFE57-17AD-47F5-83C1-897008B81B12}"/>
              </a:ext>
            </a:extLst>
          </p:cNvPr>
          <p:cNvGrpSpPr>
            <a:grpSpLocks/>
          </p:cNvGrpSpPr>
          <p:nvPr/>
        </p:nvGrpSpPr>
        <p:grpSpPr bwMode="auto">
          <a:xfrm>
            <a:off x="0" y="0"/>
            <a:ext cx="9144000" cy="976313"/>
            <a:chOff x="0" y="0"/>
            <a:chExt cx="5760" cy="615"/>
          </a:xfrm>
        </p:grpSpPr>
        <p:sp>
          <p:nvSpPr>
            <p:cNvPr id="124933" name="Text Box 3">
              <a:extLst>
                <a:ext uri="{FF2B5EF4-FFF2-40B4-BE49-F238E27FC236}">
                  <a16:creationId xmlns:a16="http://schemas.microsoft.com/office/drawing/2014/main" id="{16950934-8E17-48A4-BA86-519A3F4D52C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4934" name="Text Box 4">
              <a:extLst>
                <a:ext uri="{FF2B5EF4-FFF2-40B4-BE49-F238E27FC236}">
                  <a16:creationId xmlns:a16="http://schemas.microsoft.com/office/drawing/2014/main" id="{2F8ED7DC-91F6-4FA2-ADF1-60B97715ACD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4931" name="Text Box 6">
            <a:extLst>
              <a:ext uri="{FF2B5EF4-FFF2-40B4-BE49-F238E27FC236}">
                <a16:creationId xmlns:a16="http://schemas.microsoft.com/office/drawing/2014/main" id="{DF6DB5DB-276E-47FC-8FE4-1BCACCEB2D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8" name="Picture 7">
            <a:extLst>
              <a:ext uri="{FF2B5EF4-FFF2-40B4-BE49-F238E27FC236}">
                <a16:creationId xmlns:a16="http://schemas.microsoft.com/office/drawing/2014/main" id="{42253316-F5F2-475E-9AB3-3128D4470F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179020"/>
            <a:ext cx="9144000" cy="5145580"/>
          </a:xfrm>
          <a:prstGeom prst="rect">
            <a:avLst/>
          </a:prstGeom>
          <a:noFill/>
          <a:ln>
            <a:noFill/>
          </a:ln>
        </p:spPr>
      </p:pic>
    </p:spTree>
    <p:extLst>
      <p:ext uri="{BB962C8B-B14F-4D97-AF65-F5344CB8AC3E}">
        <p14:creationId xmlns:p14="http://schemas.microsoft.com/office/powerpoint/2010/main" val="3375532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6977" name="Group 2">
            <a:extLst>
              <a:ext uri="{FF2B5EF4-FFF2-40B4-BE49-F238E27FC236}">
                <a16:creationId xmlns:a16="http://schemas.microsoft.com/office/drawing/2014/main" id="{DA635D5D-622E-4D4A-942C-3F61AE2D6C28}"/>
              </a:ext>
            </a:extLst>
          </p:cNvPr>
          <p:cNvGrpSpPr>
            <a:grpSpLocks/>
          </p:cNvGrpSpPr>
          <p:nvPr/>
        </p:nvGrpSpPr>
        <p:grpSpPr bwMode="auto">
          <a:xfrm>
            <a:off x="0" y="0"/>
            <a:ext cx="9144000" cy="976313"/>
            <a:chOff x="0" y="0"/>
            <a:chExt cx="5760" cy="615"/>
          </a:xfrm>
        </p:grpSpPr>
        <p:sp>
          <p:nvSpPr>
            <p:cNvPr id="126982" name="Text Box 3">
              <a:extLst>
                <a:ext uri="{FF2B5EF4-FFF2-40B4-BE49-F238E27FC236}">
                  <a16:creationId xmlns:a16="http://schemas.microsoft.com/office/drawing/2014/main" id="{8B812A33-9B90-4228-9285-1345A118DE7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6983" name="Text Box 4">
              <a:extLst>
                <a:ext uri="{FF2B5EF4-FFF2-40B4-BE49-F238E27FC236}">
                  <a16:creationId xmlns:a16="http://schemas.microsoft.com/office/drawing/2014/main" id="{65C3E862-8129-45E7-B97F-668CDE2D646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6978" name="Rectangle 5">
            <a:extLst>
              <a:ext uri="{FF2B5EF4-FFF2-40B4-BE49-F238E27FC236}">
                <a16:creationId xmlns:a16="http://schemas.microsoft.com/office/drawing/2014/main" id="{AD07438D-39C0-476C-8B13-1B629D690740}"/>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3542" name="Rectangle 6">
            <a:extLst>
              <a:ext uri="{FF2B5EF4-FFF2-40B4-BE49-F238E27FC236}">
                <a16:creationId xmlns:a16="http://schemas.microsoft.com/office/drawing/2014/main" id="{1615A208-E584-4625-9735-B99A6EFB4BC7}"/>
              </a:ext>
            </a:extLst>
          </p:cNvPr>
          <p:cNvSpPr>
            <a:spLocks noChangeArrowheads="1"/>
          </p:cNvSpPr>
          <p:nvPr/>
        </p:nvSpPr>
        <p:spPr bwMode="auto">
          <a:xfrm>
            <a:off x="533400" y="2362200"/>
            <a:ext cx="7620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According to CNBC, product integrations on Hulu deliver an 89 percent higher purchase intent and 74 percent higher brand awareness over traditional 30-second commercials</a:t>
            </a:r>
          </a:p>
        </p:txBody>
      </p:sp>
      <p:sp>
        <p:nvSpPr>
          <p:cNvPr id="126980" name="Text Box 7">
            <a:extLst>
              <a:ext uri="{FF2B5EF4-FFF2-40B4-BE49-F238E27FC236}">
                <a16:creationId xmlns:a16="http://schemas.microsoft.com/office/drawing/2014/main" id="{878D9016-7B83-4BC0-A10B-D6FDF508219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26981" name="Picture 1">
            <a:extLst>
              <a:ext uri="{FF2B5EF4-FFF2-40B4-BE49-F238E27FC236}">
                <a16:creationId xmlns:a16="http://schemas.microsoft.com/office/drawing/2014/main" id="{75F8CBF0-98C5-4D89-A230-00F8DB11433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572000"/>
            <a:ext cx="5499100"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3542"/>
                                        </p:tgtEl>
                                        <p:attrNameLst>
                                          <p:attrName>style.visibility</p:attrName>
                                        </p:attrNameLst>
                                      </p:cBhvr>
                                      <p:to>
                                        <p:strVal val="visible"/>
                                      </p:to>
                                    </p:set>
                                    <p:anim calcmode="lin" valueType="num">
                                      <p:cBhvr additive="base">
                                        <p:cTn id="7" dur="500" fill="hold"/>
                                        <p:tgtEl>
                                          <p:spTgt spid="193542"/>
                                        </p:tgtEl>
                                        <p:attrNameLst>
                                          <p:attrName>ppt_x</p:attrName>
                                        </p:attrNameLst>
                                      </p:cBhvr>
                                      <p:tavLst>
                                        <p:tav tm="0">
                                          <p:val>
                                            <p:strVal val="0-#ppt_w/2"/>
                                          </p:val>
                                        </p:tav>
                                        <p:tav tm="100000">
                                          <p:val>
                                            <p:strVal val="#ppt_x"/>
                                          </p:val>
                                        </p:tav>
                                      </p:tavLst>
                                    </p:anim>
                                    <p:anim calcmode="lin" valueType="num">
                                      <p:cBhvr additive="base">
                                        <p:cTn id="8" dur="500" fill="hold"/>
                                        <p:tgtEl>
                                          <p:spTgt spid="1935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2">
            <a:extLst>
              <a:ext uri="{FF2B5EF4-FFF2-40B4-BE49-F238E27FC236}">
                <a16:creationId xmlns:a16="http://schemas.microsoft.com/office/drawing/2014/main" id="{016BA553-3DF2-4441-B7C2-5FC7A9E53735}"/>
              </a:ext>
            </a:extLst>
          </p:cNvPr>
          <p:cNvGrpSpPr>
            <a:grpSpLocks/>
          </p:cNvGrpSpPr>
          <p:nvPr/>
        </p:nvGrpSpPr>
        <p:grpSpPr bwMode="auto">
          <a:xfrm>
            <a:off x="0" y="0"/>
            <a:ext cx="9144000" cy="976313"/>
            <a:chOff x="0" y="0"/>
            <a:chExt cx="5760" cy="615"/>
          </a:xfrm>
        </p:grpSpPr>
        <p:sp>
          <p:nvSpPr>
            <p:cNvPr id="16394" name="Text Box 3">
              <a:extLst>
                <a:ext uri="{FF2B5EF4-FFF2-40B4-BE49-F238E27FC236}">
                  <a16:creationId xmlns:a16="http://schemas.microsoft.com/office/drawing/2014/main" id="{2C2DA8BD-BC4B-42A1-B779-ECB1D68A014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6395" name="Text Box 4">
              <a:extLst>
                <a:ext uri="{FF2B5EF4-FFF2-40B4-BE49-F238E27FC236}">
                  <a16:creationId xmlns:a16="http://schemas.microsoft.com/office/drawing/2014/main" id="{0C807496-190F-4F16-9384-E87B93E184B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6386" name="Rectangle 5">
            <a:extLst>
              <a:ext uri="{FF2B5EF4-FFF2-40B4-BE49-F238E27FC236}">
                <a16:creationId xmlns:a16="http://schemas.microsoft.com/office/drawing/2014/main" id="{4089D4C1-89B4-4099-94A8-E93E694EF331}"/>
              </a:ext>
            </a:extLst>
          </p:cNvPr>
          <p:cNvSpPr>
            <a:spLocks noChangeArrowheads="1"/>
          </p:cNvSpPr>
          <p:nvPr/>
        </p:nvSpPr>
        <p:spPr bwMode="auto">
          <a:xfrm>
            <a:off x="1219200" y="1066800"/>
            <a:ext cx="701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Consider the </a:t>
            </a:r>
            <a:r>
              <a:rPr lang="en-US" altLang="en-US" i="1">
                <a:solidFill>
                  <a:srgbClr val="000099"/>
                </a:solidFill>
                <a:latin typeface="Verdana" panose="020B0604030504040204" pitchFamily="34" charset="0"/>
              </a:rPr>
              <a:t>Star Wars</a:t>
            </a:r>
            <a:r>
              <a:rPr lang="en-US" altLang="en-US">
                <a:solidFill>
                  <a:srgbClr val="000099"/>
                </a:solidFill>
                <a:latin typeface="Verdana" panose="020B0604030504040204" pitchFamily="34" charset="0"/>
              </a:rPr>
              <a:t> franchise of films</a:t>
            </a:r>
            <a:endParaRPr lang="en-US" altLang="en-US" i="1">
              <a:solidFill>
                <a:srgbClr val="000099"/>
              </a:solidFill>
              <a:latin typeface="Verdana" panose="020B0604030504040204" pitchFamily="34" charset="0"/>
            </a:endParaRPr>
          </a:p>
        </p:txBody>
      </p:sp>
      <p:sp>
        <p:nvSpPr>
          <p:cNvPr id="16387" name="Text Box 6">
            <a:extLst>
              <a:ext uri="{FF2B5EF4-FFF2-40B4-BE49-F238E27FC236}">
                <a16:creationId xmlns:a16="http://schemas.microsoft.com/office/drawing/2014/main" id="{0DA8C882-CC4D-4027-B029-8459962622B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6388" name="Rectangle 7">
            <a:extLst>
              <a:ext uri="{FF2B5EF4-FFF2-40B4-BE49-F238E27FC236}">
                <a16:creationId xmlns:a16="http://schemas.microsoft.com/office/drawing/2014/main" id="{076FE269-140A-43CF-ACBB-90632554D1F7}"/>
              </a:ext>
            </a:extLst>
          </p:cNvPr>
          <p:cNvSpPr>
            <a:spLocks noChangeArrowheads="1"/>
          </p:cNvSpPr>
          <p:nvPr/>
        </p:nvSpPr>
        <p:spPr bwMode="auto">
          <a:xfrm>
            <a:off x="1219200" y="16764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Verdana" panose="020B0604030504040204" pitchFamily="34" charset="0"/>
              </a:rPr>
              <a:t>Licensed Merchandise and Apparel </a:t>
            </a:r>
          </a:p>
        </p:txBody>
      </p:sp>
      <p:pic>
        <p:nvPicPr>
          <p:cNvPr id="143376" name="Picture 16" descr="halloween-starwars">
            <a:extLst>
              <a:ext uri="{FF2B5EF4-FFF2-40B4-BE49-F238E27FC236}">
                <a16:creationId xmlns:a16="http://schemas.microsoft.com/office/drawing/2014/main" id="{D7CE31C0-485B-4BAB-A8F9-7D166457E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590800"/>
            <a:ext cx="1905000" cy="359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8" name="Picture 18" descr="B00091U9AQ">
            <a:extLst>
              <a:ext uri="{FF2B5EF4-FFF2-40B4-BE49-F238E27FC236}">
                <a16:creationId xmlns:a16="http://schemas.microsoft.com/office/drawing/2014/main" id="{09891623-9796-478B-B6E4-03B184169B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2590800"/>
            <a:ext cx="14859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0" name="Picture 20" descr="t_4191">
            <a:extLst>
              <a:ext uri="{FF2B5EF4-FFF2-40B4-BE49-F238E27FC236}">
                <a16:creationId xmlns:a16="http://schemas.microsoft.com/office/drawing/2014/main" id="{DE780AAB-B9FE-42C4-A64E-D60AB89531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95600" y="4648200"/>
            <a:ext cx="1220788"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8" name="Picture 28" descr="imageload?table=cat_images;ttl2=15;key1=2580_f;key2=-100_f">
            <a:extLst>
              <a:ext uri="{FF2B5EF4-FFF2-40B4-BE49-F238E27FC236}">
                <a16:creationId xmlns:a16="http://schemas.microsoft.com/office/drawing/2014/main" id="{8C59BA3D-E485-4005-BBB9-0866DDA209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2667000"/>
            <a:ext cx="20955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9" name="Picture 29" descr="imageload?table=cat_images;ttl2=15;key1=3842_f;key2=-100_f">
            <a:extLst>
              <a:ext uri="{FF2B5EF4-FFF2-40B4-BE49-F238E27FC236}">
                <a16:creationId xmlns:a16="http://schemas.microsoft.com/office/drawing/2014/main" id="{3E182A4C-EB7F-4D64-BBC6-FAEEA7A7029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629400" y="3886200"/>
            <a:ext cx="2095500"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43376"/>
                                        </p:tgtEl>
                                        <p:attrNameLst>
                                          <p:attrName>style.visibility</p:attrName>
                                        </p:attrNameLst>
                                      </p:cBhvr>
                                      <p:to>
                                        <p:strVal val="visible"/>
                                      </p:to>
                                    </p:set>
                                    <p:animEffect transition="in" filter="dissolve">
                                      <p:cBhvr>
                                        <p:cTn id="7" dur="500"/>
                                        <p:tgtEl>
                                          <p:spTgt spid="143376"/>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43378"/>
                                        </p:tgtEl>
                                        <p:attrNameLst>
                                          <p:attrName>style.visibility</p:attrName>
                                        </p:attrNameLst>
                                      </p:cBhvr>
                                      <p:to>
                                        <p:strVal val="visible"/>
                                      </p:to>
                                    </p:set>
                                    <p:animEffect transition="in" filter="dissolve">
                                      <p:cBhvr>
                                        <p:cTn id="11" dur="500"/>
                                        <p:tgtEl>
                                          <p:spTgt spid="143378"/>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43380"/>
                                        </p:tgtEl>
                                        <p:attrNameLst>
                                          <p:attrName>style.visibility</p:attrName>
                                        </p:attrNameLst>
                                      </p:cBhvr>
                                      <p:to>
                                        <p:strVal val="visible"/>
                                      </p:to>
                                    </p:set>
                                    <p:animEffect transition="in" filter="dissolve">
                                      <p:cBhvr>
                                        <p:cTn id="15" dur="500"/>
                                        <p:tgtEl>
                                          <p:spTgt spid="143380"/>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143388"/>
                                        </p:tgtEl>
                                        <p:attrNameLst>
                                          <p:attrName>style.visibility</p:attrName>
                                        </p:attrNameLst>
                                      </p:cBhvr>
                                      <p:to>
                                        <p:strVal val="visible"/>
                                      </p:to>
                                    </p:set>
                                    <p:animEffect transition="in" filter="dissolve">
                                      <p:cBhvr>
                                        <p:cTn id="19" dur="500"/>
                                        <p:tgtEl>
                                          <p:spTgt spid="143388"/>
                                        </p:tgtEl>
                                      </p:cBhvr>
                                    </p:animEffect>
                                  </p:childTnLst>
                                </p:cTn>
                              </p:par>
                            </p:childTnLst>
                          </p:cTn>
                        </p:par>
                        <p:par>
                          <p:cTn id="20" fill="hold" nodeType="afterGroup">
                            <p:stCondLst>
                              <p:cond delay="2000"/>
                            </p:stCondLst>
                            <p:childTnLst>
                              <p:par>
                                <p:cTn id="21" presetID="9" presetClass="entr" presetSubtype="0" fill="hold" nodeType="afterEffect">
                                  <p:stCondLst>
                                    <p:cond delay="0"/>
                                  </p:stCondLst>
                                  <p:childTnLst>
                                    <p:set>
                                      <p:cBhvr>
                                        <p:cTn id="22" dur="1" fill="hold">
                                          <p:stCondLst>
                                            <p:cond delay="0"/>
                                          </p:stCondLst>
                                        </p:cTn>
                                        <p:tgtEl>
                                          <p:spTgt spid="143389"/>
                                        </p:tgtEl>
                                        <p:attrNameLst>
                                          <p:attrName>style.visibility</p:attrName>
                                        </p:attrNameLst>
                                      </p:cBhvr>
                                      <p:to>
                                        <p:strVal val="visible"/>
                                      </p:to>
                                    </p:set>
                                    <p:animEffect transition="in" filter="dissolve">
                                      <p:cBhvr>
                                        <p:cTn id="23" dur="500"/>
                                        <p:tgtEl>
                                          <p:spTgt spid="143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9025" name="Group 2">
            <a:extLst>
              <a:ext uri="{FF2B5EF4-FFF2-40B4-BE49-F238E27FC236}">
                <a16:creationId xmlns:a16="http://schemas.microsoft.com/office/drawing/2014/main" id="{34880AA2-FA56-40F2-B84B-087B74388C80}"/>
              </a:ext>
            </a:extLst>
          </p:cNvPr>
          <p:cNvGrpSpPr>
            <a:grpSpLocks/>
          </p:cNvGrpSpPr>
          <p:nvPr/>
        </p:nvGrpSpPr>
        <p:grpSpPr bwMode="auto">
          <a:xfrm>
            <a:off x="0" y="0"/>
            <a:ext cx="9144000" cy="976313"/>
            <a:chOff x="0" y="0"/>
            <a:chExt cx="5760" cy="615"/>
          </a:xfrm>
        </p:grpSpPr>
        <p:sp>
          <p:nvSpPr>
            <p:cNvPr id="129032" name="Text Box 3">
              <a:extLst>
                <a:ext uri="{FF2B5EF4-FFF2-40B4-BE49-F238E27FC236}">
                  <a16:creationId xmlns:a16="http://schemas.microsoft.com/office/drawing/2014/main" id="{5FA73A0E-21AF-4888-9990-C5FC7F82293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29033" name="Text Box 4">
              <a:extLst>
                <a:ext uri="{FF2B5EF4-FFF2-40B4-BE49-F238E27FC236}">
                  <a16:creationId xmlns:a16="http://schemas.microsoft.com/office/drawing/2014/main" id="{1280CDC8-9DF5-4D1F-A07C-521D827F26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29026" name="Rectangle 5">
            <a:extLst>
              <a:ext uri="{FF2B5EF4-FFF2-40B4-BE49-F238E27FC236}">
                <a16:creationId xmlns:a16="http://schemas.microsoft.com/office/drawing/2014/main" id="{855A059F-89AB-439D-9C4E-7B3B7106BE54}"/>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3542" name="Rectangle 6">
            <a:extLst>
              <a:ext uri="{FF2B5EF4-FFF2-40B4-BE49-F238E27FC236}">
                <a16:creationId xmlns:a16="http://schemas.microsoft.com/office/drawing/2014/main" id="{717E7B9F-EFBC-48DE-BD10-4546572870E8}"/>
              </a:ext>
            </a:extLst>
          </p:cNvPr>
          <p:cNvSpPr>
            <a:spLocks noChangeArrowheads="1"/>
          </p:cNvSpPr>
          <p:nvPr/>
        </p:nvSpPr>
        <p:spPr bwMode="auto">
          <a:xfrm>
            <a:off x="533400" y="2438400"/>
            <a:ext cx="38862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The decision to feature Reese's Pieces in ET catapulted the product-placement craft into the Hollywood mainstream. </a:t>
            </a:r>
          </a:p>
          <a:p>
            <a:pPr algn="ctr" eaLnBrk="1" hangingPunct="1"/>
            <a:endParaRPr lang="en-US" altLang="en-US" i="1">
              <a:solidFill>
                <a:srgbClr val="000099"/>
              </a:solidFill>
              <a:latin typeface="Verdana" panose="020B0604030504040204" pitchFamily="34" charset="0"/>
            </a:endParaRPr>
          </a:p>
          <a:p>
            <a:pPr algn="ctr" eaLnBrk="1" hangingPunct="1"/>
            <a:r>
              <a:rPr lang="en-US" altLang="en-US" i="1">
                <a:solidFill>
                  <a:srgbClr val="000099"/>
                </a:solidFill>
                <a:latin typeface="Verdana" panose="020B0604030504040204" pitchFamily="34" charset="0"/>
              </a:rPr>
              <a:t> Sales of the candy subsequently increased 80%.</a:t>
            </a:r>
          </a:p>
        </p:txBody>
      </p:sp>
      <p:sp>
        <p:nvSpPr>
          <p:cNvPr id="129028" name="Text Box 7">
            <a:extLst>
              <a:ext uri="{FF2B5EF4-FFF2-40B4-BE49-F238E27FC236}">
                <a16:creationId xmlns:a16="http://schemas.microsoft.com/office/drawing/2014/main" id="{28A842A9-BDA2-4B45-BA21-FC596CEFF52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9029" name="Line 8">
            <a:extLst>
              <a:ext uri="{FF2B5EF4-FFF2-40B4-BE49-F238E27FC236}">
                <a16:creationId xmlns:a16="http://schemas.microsoft.com/office/drawing/2014/main" id="{5A1B9725-C9DF-4247-B634-9FB1F3B87F29}"/>
              </a:ext>
            </a:extLst>
          </p:cNvPr>
          <p:cNvSpPr>
            <a:spLocks noChangeShapeType="1"/>
          </p:cNvSpPr>
          <p:nvPr/>
        </p:nvSpPr>
        <p:spPr bwMode="auto">
          <a:xfrm>
            <a:off x="4800600" y="2209800"/>
            <a:ext cx="0" cy="3886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93551" name="Picture 15" descr="845">
            <a:extLst>
              <a:ext uri="{FF2B5EF4-FFF2-40B4-BE49-F238E27FC236}">
                <a16:creationId xmlns:a16="http://schemas.microsoft.com/office/drawing/2014/main" id="{4AFFCBBB-8C1C-4C40-A96A-6A9964AB50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4419600"/>
            <a:ext cx="2857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555" name="Picture 19" descr="ET%20Lifesize%20Replica%20CU%20Web">
            <a:extLst>
              <a:ext uri="{FF2B5EF4-FFF2-40B4-BE49-F238E27FC236}">
                <a16:creationId xmlns:a16="http://schemas.microsoft.com/office/drawing/2014/main" id="{92DDFDFC-3004-4C6A-BC3F-0F8022E255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2286000"/>
            <a:ext cx="266700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3542"/>
                                        </p:tgtEl>
                                        <p:attrNameLst>
                                          <p:attrName>style.visibility</p:attrName>
                                        </p:attrNameLst>
                                      </p:cBhvr>
                                      <p:to>
                                        <p:strVal val="visible"/>
                                      </p:to>
                                    </p:set>
                                    <p:anim calcmode="lin" valueType="num">
                                      <p:cBhvr additive="base">
                                        <p:cTn id="7" dur="500" fill="hold"/>
                                        <p:tgtEl>
                                          <p:spTgt spid="193542"/>
                                        </p:tgtEl>
                                        <p:attrNameLst>
                                          <p:attrName>ppt_x</p:attrName>
                                        </p:attrNameLst>
                                      </p:cBhvr>
                                      <p:tavLst>
                                        <p:tav tm="0">
                                          <p:val>
                                            <p:strVal val="0-#ppt_w/2"/>
                                          </p:val>
                                        </p:tav>
                                        <p:tav tm="100000">
                                          <p:val>
                                            <p:strVal val="#ppt_x"/>
                                          </p:val>
                                        </p:tav>
                                      </p:tavLst>
                                    </p:anim>
                                    <p:anim calcmode="lin" valueType="num">
                                      <p:cBhvr additive="base">
                                        <p:cTn id="8" dur="500" fill="hold"/>
                                        <p:tgtEl>
                                          <p:spTgt spid="19354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3555"/>
                                        </p:tgtEl>
                                        <p:attrNameLst>
                                          <p:attrName>style.visibility</p:attrName>
                                        </p:attrNameLst>
                                      </p:cBhvr>
                                      <p:to>
                                        <p:strVal val="visible"/>
                                      </p:to>
                                    </p:set>
                                    <p:anim calcmode="lin" valueType="num">
                                      <p:cBhvr additive="base">
                                        <p:cTn id="11" dur="500" fill="hold"/>
                                        <p:tgtEl>
                                          <p:spTgt spid="193555"/>
                                        </p:tgtEl>
                                        <p:attrNameLst>
                                          <p:attrName>ppt_x</p:attrName>
                                        </p:attrNameLst>
                                      </p:cBhvr>
                                      <p:tavLst>
                                        <p:tav tm="0">
                                          <p:val>
                                            <p:strVal val="1+#ppt_w/2"/>
                                          </p:val>
                                        </p:tav>
                                        <p:tav tm="100000">
                                          <p:val>
                                            <p:strVal val="#ppt_x"/>
                                          </p:val>
                                        </p:tav>
                                      </p:tavLst>
                                    </p:anim>
                                    <p:anim calcmode="lin" valueType="num">
                                      <p:cBhvr additive="base">
                                        <p:cTn id="12" dur="500" fill="hold"/>
                                        <p:tgtEl>
                                          <p:spTgt spid="19355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93551"/>
                                        </p:tgtEl>
                                        <p:attrNameLst>
                                          <p:attrName>style.visibility</p:attrName>
                                        </p:attrNameLst>
                                      </p:cBhvr>
                                      <p:to>
                                        <p:strVal val="visible"/>
                                      </p:to>
                                    </p:set>
                                    <p:anim calcmode="lin" valueType="num">
                                      <p:cBhvr additive="base">
                                        <p:cTn id="15" dur="500" fill="hold"/>
                                        <p:tgtEl>
                                          <p:spTgt spid="193551"/>
                                        </p:tgtEl>
                                        <p:attrNameLst>
                                          <p:attrName>ppt_x</p:attrName>
                                        </p:attrNameLst>
                                      </p:cBhvr>
                                      <p:tavLst>
                                        <p:tav tm="0">
                                          <p:val>
                                            <p:strVal val="1+#ppt_w/2"/>
                                          </p:val>
                                        </p:tav>
                                        <p:tav tm="100000">
                                          <p:val>
                                            <p:strVal val="#ppt_x"/>
                                          </p:val>
                                        </p:tav>
                                      </p:tavLst>
                                    </p:anim>
                                    <p:anim calcmode="lin" valueType="num">
                                      <p:cBhvr additive="base">
                                        <p:cTn id="16" dur="500" fill="hold"/>
                                        <p:tgtEl>
                                          <p:spTgt spid="1935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2"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073" name="Group 2">
            <a:extLst>
              <a:ext uri="{FF2B5EF4-FFF2-40B4-BE49-F238E27FC236}">
                <a16:creationId xmlns:a16="http://schemas.microsoft.com/office/drawing/2014/main" id="{05755843-7207-42E0-ABC4-FF7730607280}"/>
              </a:ext>
            </a:extLst>
          </p:cNvPr>
          <p:cNvGrpSpPr>
            <a:grpSpLocks/>
          </p:cNvGrpSpPr>
          <p:nvPr/>
        </p:nvGrpSpPr>
        <p:grpSpPr bwMode="auto">
          <a:xfrm>
            <a:off x="0" y="0"/>
            <a:ext cx="9144000" cy="976313"/>
            <a:chOff x="0" y="0"/>
            <a:chExt cx="5760" cy="615"/>
          </a:xfrm>
        </p:grpSpPr>
        <p:sp>
          <p:nvSpPr>
            <p:cNvPr id="131084" name="Text Box 3">
              <a:extLst>
                <a:ext uri="{FF2B5EF4-FFF2-40B4-BE49-F238E27FC236}">
                  <a16:creationId xmlns:a16="http://schemas.microsoft.com/office/drawing/2014/main" id="{F788E23A-E4D7-453B-B0A3-42F16405EC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31085" name="Text Box 4">
              <a:extLst>
                <a:ext uri="{FF2B5EF4-FFF2-40B4-BE49-F238E27FC236}">
                  <a16:creationId xmlns:a16="http://schemas.microsoft.com/office/drawing/2014/main" id="{8B42E49E-1322-4C48-8FE3-A8855011266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1074" name="Rectangle 5">
            <a:extLst>
              <a:ext uri="{FF2B5EF4-FFF2-40B4-BE49-F238E27FC236}">
                <a16:creationId xmlns:a16="http://schemas.microsoft.com/office/drawing/2014/main" id="{79A0AB9F-73E6-4D22-B1BC-298C6DD16A03}"/>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4566" name="Rectangle 6">
            <a:extLst>
              <a:ext uri="{FF2B5EF4-FFF2-40B4-BE49-F238E27FC236}">
                <a16:creationId xmlns:a16="http://schemas.microsoft.com/office/drawing/2014/main" id="{ED053BCD-B990-4058-A016-5C2C34FDFFA2}"/>
              </a:ext>
            </a:extLst>
          </p:cNvPr>
          <p:cNvSpPr>
            <a:spLocks noChangeArrowheads="1"/>
          </p:cNvSpPr>
          <p:nvPr/>
        </p:nvSpPr>
        <p:spPr bwMode="auto">
          <a:xfrm>
            <a:off x="152400" y="2133600"/>
            <a:ext cx="47244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000099"/>
                </a:solidFill>
                <a:latin typeface="Verdana" panose="020B0604030504040204" pitchFamily="34" charset="0"/>
              </a:rPr>
              <a:t>Etch A Sketch, Mr. Potato Head and Slinky were toys in the popular animated movie. Etch A Sketch sales increased 4,500 percent; Mr. Potato Head sales increased 800 percent; Slinky, out of business for 10 years, made a comeback after getting deluged with 20,000 orders!</a:t>
            </a:r>
          </a:p>
        </p:txBody>
      </p:sp>
      <p:sp>
        <p:nvSpPr>
          <p:cNvPr id="131076" name="Text Box 7">
            <a:extLst>
              <a:ext uri="{FF2B5EF4-FFF2-40B4-BE49-F238E27FC236}">
                <a16:creationId xmlns:a16="http://schemas.microsoft.com/office/drawing/2014/main" id="{AE862C42-C74E-49BF-B3EA-520A9B7F614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1077" name="Line 8">
            <a:extLst>
              <a:ext uri="{FF2B5EF4-FFF2-40B4-BE49-F238E27FC236}">
                <a16:creationId xmlns:a16="http://schemas.microsoft.com/office/drawing/2014/main" id="{3123DDA5-8335-4DC4-917A-5541EF22C26D}"/>
              </a:ext>
            </a:extLst>
          </p:cNvPr>
          <p:cNvSpPr>
            <a:spLocks noChangeShapeType="1"/>
          </p:cNvSpPr>
          <p:nvPr/>
        </p:nvSpPr>
        <p:spPr bwMode="auto">
          <a:xfrm>
            <a:off x="5029200" y="2209800"/>
            <a:ext cx="0" cy="38862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94572" name="Picture 12" descr="toystorylogo3">
            <a:extLst>
              <a:ext uri="{FF2B5EF4-FFF2-40B4-BE49-F238E27FC236}">
                <a16:creationId xmlns:a16="http://schemas.microsoft.com/office/drawing/2014/main" id="{C3BDFB2F-E80C-494B-8C32-7080764B7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2133600"/>
            <a:ext cx="2200275"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74" name="Picture 14" descr="hamm11">
            <a:extLst>
              <a:ext uri="{FF2B5EF4-FFF2-40B4-BE49-F238E27FC236}">
                <a16:creationId xmlns:a16="http://schemas.microsoft.com/office/drawing/2014/main" id="{6ECB3FF1-6C05-484A-9545-B7AE830355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4267200"/>
            <a:ext cx="3429000"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76" name="Picture 16" descr="slinky">
            <a:extLst>
              <a:ext uri="{FF2B5EF4-FFF2-40B4-BE49-F238E27FC236}">
                <a16:creationId xmlns:a16="http://schemas.microsoft.com/office/drawing/2014/main" id="{1EA7EB59-857E-4F77-99C9-C9A6B80045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5943600"/>
            <a:ext cx="838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77" name="Picture 17" descr="slinky">
            <a:extLst>
              <a:ext uri="{FF2B5EF4-FFF2-40B4-BE49-F238E27FC236}">
                <a16:creationId xmlns:a16="http://schemas.microsoft.com/office/drawing/2014/main" id="{7AE45096-F3FE-471E-BA78-F36B86CD37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6400" y="5943600"/>
            <a:ext cx="838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78" name="Picture 18" descr="slinky">
            <a:extLst>
              <a:ext uri="{FF2B5EF4-FFF2-40B4-BE49-F238E27FC236}">
                <a16:creationId xmlns:a16="http://schemas.microsoft.com/office/drawing/2014/main" id="{D278644C-48BB-46C3-ADD4-A0A37C1B84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9400" y="5943600"/>
            <a:ext cx="838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79" name="Picture 19" descr="slinky">
            <a:extLst>
              <a:ext uri="{FF2B5EF4-FFF2-40B4-BE49-F238E27FC236}">
                <a16:creationId xmlns:a16="http://schemas.microsoft.com/office/drawing/2014/main" id="{127791DE-FB97-4AC2-950F-68C1B63BDC9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62400" y="5943600"/>
            <a:ext cx="838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withEffect">
                                  <p:stCondLst>
                                    <p:cond delay="0"/>
                                  </p:stCondLst>
                                  <p:childTnLst>
                                    <p:set>
                                      <p:cBhvr>
                                        <p:cTn id="6" dur="1" fill="hold">
                                          <p:stCondLst>
                                            <p:cond delay="0"/>
                                          </p:stCondLst>
                                        </p:cTn>
                                        <p:tgtEl>
                                          <p:spTgt spid="194576"/>
                                        </p:tgtEl>
                                        <p:attrNameLst>
                                          <p:attrName>style.visibility</p:attrName>
                                        </p:attrNameLst>
                                      </p:cBhvr>
                                      <p:to>
                                        <p:strVal val="visible"/>
                                      </p:to>
                                    </p:set>
                                    <p:animEffect transition="in" filter="wipe(down)">
                                      <p:cBhvr>
                                        <p:cTn id="7" dur="580">
                                          <p:stCondLst>
                                            <p:cond delay="0"/>
                                          </p:stCondLst>
                                        </p:cTn>
                                        <p:tgtEl>
                                          <p:spTgt spid="194576"/>
                                        </p:tgtEl>
                                      </p:cBhvr>
                                    </p:animEffect>
                                    <p:anim calcmode="lin" valueType="num">
                                      <p:cBhvr>
                                        <p:cTn id="8" dur="1822" tmFilter="0,0; 0.14,0.36; 0.43,0.73; 0.71,0.91; 1.0,1.0">
                                          <p:stCondLst>
                                            <p:cond delay="0"/>
                                          </p:stCondLst>
                                        </p:cTn>
                                        <p:tgtEl>
                                          <p:spTgt spid="19457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9457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9457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9457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94576"/>
                                        </p:tgtEl>
                                        <p:attrNameLst>
                                          <p:attrName>ppt_y</p:attrName>
                                        </p:attrNameLst>
                                      </p:cBhvr>
                                      <p:tavLst>
                                        <p:tav tm="0" fmla="#ppt_y-sin(pi*$)/81">
                                          <p:val>
                                            <p:fltVal val="0"/>
                                          </p:val>
                                        </p:tav>
                                        <p:tav tm="100000">
                                          <p:val>
                                            <p:fltVal val="1"/>
                                          </p:val>
                                        </p:tav>
                                      </p:tavLst>
                                    </p:anim>
                                    <p:animScale>
                                      <p:cBhvr>
                                        <p:cTn id="13" dur="26">
                                          <p:stCondLst>
                                            <p:cond delay="650"/>
                                          </p:stCondLst>
                                        </p:cTn>
                                        <p:tgtEl>
                                          <p:spTgt spid="194576"/>
                                        </p:tgtEl>
                                      </p:cBhvr>
                                      <p:to x="100000" y="60000"/>
                                    </p:animScale>
                                    <p:animScale>
                                      <p:cBhvr>
                                        <p:cTn id="14" dur="166" decel="50000">
                                          <p:stCondLst>
                                            <p:cond delay="676"/>
                                          </p:stCondLst>
                                        </p:cTn>
                                        <p:tgtEl>
                                          <p:spTgt spid="194576"/>
                                        </p:tgtEl>
                                      </p:cBhvr>
                                      <p:to x="100000" y="100000"/>
                                    </p:animScale>
                                    <p:animScale>
                                      <p:cBhvr>
                                        <p:cTn id="15" dur="26">
                                          <p:stCondLst>
                                            <p:cond delay="1312"/>
                                          </p:stCondLst>
                                        </p:cTn>
                                        <p:tgtEl>
                                          <p:spTgt spid="194576"/>
                                        </p:tgtEl>
                                      </p:cBhvr>
                                      <p:to x="100000" y="80000"/>
                                    </p:animScale>
                                    <p:animScale>
                                      <p:cBhvr>
                                        <p:cTn id="16" dur="166" decel="50000">
                                          <p:stCondLst>
                                            <p:cond delay="1338"/>
                                          </p:stCondLst>
                                        </p:cTn>
                                        <p:tgtEl>
                                          <p:spTgt spid="194576"/>
                                        </p:tgtEl>
                                      </p:cBhvr>
                                      <p:to x="100000" y="100000"/>
                                    </p:animScale>
                                    <p:animScale>
                                      <p:cBhvr>
                                        <p:cTn id="17" dur="26">
                                          <p:stCondLst>
                                            <p:cond delay="1642"/>
                                          </p:stCondLst>
                                        </p:cTn>
                                        <p:tgtEl>
                                          <p:spTgt spid="194576"/>
                                        </p:tgtEl>
                                      </p:cBhvr>
                                      <p:to x="100000" y="90000"/>
                                    </p:animScale>
                                    <p:animScale>
                                      <p:cBhvr>
                                        <p:cTn id="18" dur="166" decel="50000">
                                          <p:stCondLst>
                                            <p:cond delay="1668"/>
                                          </p:stCondLst>
                                        </p:cTn>
                                        <p:tgtEl>
                                          <p:spTgt spid="194576"/>
                                        </p:tgtEl>
                                      </p:cBhvr>
                                      <p:to x="100000" y="100000"/>
                                    </p:animScale>
                                    <p:animScale>
                                      <p:cBhvr>
                                        <p:cTn id="19" dur="26">
                                          <p:stCondLst>
                                            <p:cond delay="1808"/>
                                          </p:stCondLst>
                                        </p:cTn>
                                        <p:tgtEl>
                                          <p:spTgt spid="194576"/>
                                        </p:tgtEl>
                                      </p:cBhvr>
                                      <p:to x="100000" y="95000"/>
                                    </p:animScale>
                                    <p:animScale>
                                      <p:cBhvr>
                                        <p:cTn id="20" dur="166" decel="50000">
                                          <p:stCondLst>
                                            <p:cond delay="1834"/>
                                          </p:stCondLst>
                                        </p:cTn>
                                        <p:tgtEl>
                                          <p:spTgt spid="19457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94577"/>
                                        </p:tgtEl>
                                        <p:attrNameLst>
                                          <p:attrName>style.visibility</p:attrName>
                                        </p:attrNameLst>
                                      </p:cBhvr>
                                      <p:to>
                                        <p:strVal val="visible"/>
                                      </p:to>
                                    </p:set>
                                    <p:animEffect transition="in" filter="wipe(down)">
                                      <p:cBhvr>
                                        <p:cTn id="23" dur="580">
                                          <p:stCondLst>
                                            <p:cond delay="0"/>
                                          </p:stCondLst>
                                        </p:cTn>
                                        <p:tgtEl>
                                          <p:spTgt spid="194577"/>
                                        </p:tgtEl>
                                      </p:cBhvr>
                                    </p:animEffect>
                                    <p:anim calcmode="lin" valueType="num">
                                      <p:cBhvr>
                                        <p:cTn id="24" dur="1822" tmFilter="0,0; 0.14,0.36; 0.43,0.73; 0.71,0.91; 1.0,1.0">
                                          <p:stCondLst>
                                            <p:cond delay="0"/>
                                          </p:stCondLst>
                                        </p:cTn>
                                        <p:tgtEl>
                                          <p:spTgt spid="19457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9457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9457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9457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94577"/>
                                        </p:tgtEl>
                                        <p:attrNameLst>
                                          <p:attrName>ppt_y</p:attrName>
                                        </p:attrNameLst>
                                      </p:cBhvr>
                                      <p:tavLst>
                                        <p:tav tm="0" fmla="#ppt_y-sin(pi*$)/81">
                                          <p:val>
                                            <p:fltVal val="0"/>
                                          </p:val>
                                        </p:tav>
                                        <p:tav tm="100000">
                                          <p:val>
                                            <p:fltVal val="1"/>
                                          </p:val>
                                        </p:tav>
                                      </p:tavLst>
                                    </p:anim>
                                    <p:animScale>
                                      <p:cBhvr>
                                        <p:cTn id="29" dur="26">
                                          <p:stCondLst>
                                            <p:cond delay="650"/>
                                          </p:stCondLst>
                                        </p:cTn>
                                        <p:tgtEl>
                                          <p:spTgt spid="194577"/>
                                        </p:tgtEl>
                                      </p:cBhvr>
                                      <p:to x="100000" y="60000"/>
                                    </p:animScale>
                                    <p:animScale>
                                      <p:cBhvr>
                                        <p:cTn id="30" dur="166" decel="50000">
                                          <p:stCondLst>
                                            <p:cond delay="676"/>
                                          </p:stCondLst>
                                        </p:cTn>
                                        <p:tgtEl>
                                          <p:spTgt spid="194577"/>
                                        </p:tgtEl>
                                      </p:cBhvr>
                                      <p:to x="100000" y="100000"/>
                                    </p:animScale>
                                    <p:animScale>
                                      <p:cBhvr>
                                        <p:cTn id="31" dur="26">
                                          <p:stCondLst>
                                            <p:cond delay="1312"/>
                                          </p:stCondLst>
                                        </p:cTn>
                                        <p:tgtEl>
                                          <p:spTgt spid="194577"/>
                                        </p:tgtEl>
                                      </p:cBhvr>
                                      <p:to x="100000" y="80000"/>
                                    </p:animScale>
                                    <p:animScale>
                                      <p:cBhvr>
                                        <p:cTn id="32" dur="166" decel="50000">
                                          <p:stCondLst>
                                            <p:cond delay="1338"/>
                                          </p:stCondLst>
                                        </p:cTn>
                                        <p:tgtEl>
                                          <p:spTgt spid="194577"/>
                                        </p:tgtEl>
                                      </p:cBhvr>
                                      <p:to x="100000" y="100000"/>
                                    </p:animScale>
                                    <p:animScale>
                                      <p:cBhvr>
                                        <p:cTn id="33" dur="26">
                                          <p:stCondLst>
                                            <p:cond delay="1642"/>
                                          </p:stCondLst>
                                        </p:cTn>
                                        <p:tgtEl>
                                          <p:spTgt spid="194577"/>
                                        </p:tgtEl>
                                      </p:cBhvr>
                                      <p:to x="100000" y="90000"/>
                                    </p:animScale>
                                    <p:animScale>
                                      <p:cBhvr>
                                        <p:cTn id="34" dur="166" decel="50000">
                                          <p:stCondLst>
                                            <p:cond delay="1668"/>
                                          </p:stCondLst>
                                        </p:cTn>
                                        <p:tgtEl>
                                          <p:spTgt spid="194577"/>
                                        </p:tgtEl>
                                      </p:cBhvr>
                                      <p:to x="100000" y="100000"/>
                                    </p:animScale>
                                    <p:animScale>
                                      <p:cBhvr>
                                        <p:cTn id="35" dur="26">
                                          <p:stCondLst>
                                            <p:cond delay="1808"/>
                                          </p:stCondLst>
                                        </p:cTn>
                                        <p:tgtEl>
                                          <p:spTgt spid="194577"/>
                                        </p:tgtEl>
                                      </p:cBhvr>
                                      <p:to x="100000" y="95000"/>
                                    </p:animScale>
                                    <p:animScale>
                                      <p:cBhvr>
                                        <p:cTn id="36" dur="166" decel="50000">
                                          <p:stCondLst>
                                            <p:cond delay="1834"/>
                                          </p:stCondLst>
                                        </p:cTn>
                                        <p:tgtEl>
                                          <p:spTgt spid="194577"/>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194578"/>
                                        </p:tgtEl>
                                        <p:attrNameLst>
                                          <p:attrName>style.visibility</p:attrName>
                                        </p:attrNameLst>
                                      </p:cBhvr>
                                      <p:to>
                                        <p:strVal val="visible"/>
                                      </p:to>
                                    </p:set>
                                    <p:animEffect transition="in" filter="wipe(down)">
                                      <p:cBhvr>
                                        <p:cTn id="39" dur="580">
                                          <p:stCondLst>
                                            <p:cond delay="0"/>
                                          </p:stCondLst>
                                        </p:cTn>
                                        <p:tgtEl>
                                          <p:spTgt spid="194578"/>
                                        </p:tgtEl>
                                      </p:cBhvr>
                                    </p:animEffect>
                                    <p:anim calcmode="lin" valueType="num">
                                      <p:cBhvr>
                                        <p:cTn id="40" dur="1822" tmFilter="0,0; 0.14,0.36; 0.43,0.73; 0.71,0.91; 1.0,1.0">
                                          <p:stCondLst>
                                            <p:cond delay="0"/>
                                          </p:stCondLst>
                                        </p:cTn>
                                        <p:tgtEl>
                                          <p:spTgt spid="194578"/>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194578"/>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194578"/>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194578"/>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194578"/>
                                        </p:tgtEl>
                                        <p:attrNameLst>
                                          <p:attrName>ppt_y</p:attrName>
                                        </p:attrNameLst>
                                      </p:cBhvr>
                                      <p:tavLst>
                                        <p:tav tm="0" fmla="#ppt_y-sin(pi*$)/81">
                                          <p:val>
                                            <p:fltVal val="0"/>
                                          </p:val>
                                        </p:tav>
                                        <p:tav tm="100000">
                                          <p:val>
                                            <p:fltVal val="1"/>
                                          </p:val>
                                        </p:tav>
                                      </p:tavLst>
                                    </p:anim>
                                    <p:animScale>
                                      <p:cBhvr>
                                        <p:cTn id="45" dur="26">
                                          <p:stCondLst>
                                            <p:cond delay="650"/>
                                          </p:stCondLst>
                                        </p:cTn>
                                        <p:tgtEl>
                                          <p:spTgt spid="194578"/>
                                        </p:tgtEl>
                                      </p:cBhvr>
                                      <p:to x="100000" y="60000"/>
                                    </p:animScale>
                                    <p:animScale>
                                      <p:cBhvr>
                                        <p:cTn id="46" dur="166" decel="50000">
                                          <p:stCondLst>
                                            <p:cond delay="676"/>
                                          </p:stCondLst>
                                        </p:cTn>
                                        <p:tgtEl>
                                          <p:spTgt spid="194578"/>
                                        </p:tgtEl>
                                      </p:cBhvr>
                                      <p:to x="100000" y="100000"/>
                                    </p:animScale>
                                    <p:animScale>
                                      <p:cBhvr>
                                        <p:cTn id="47" dur="26">
                                          <p:stCondLst>
                                            <p:cond delay="1312"/>
                                          </p:stCondLst>
                                        </p:cTn>
                                        <p:tgtEl>
                                          <p:spTgt spid="194578"/>
                                        </p:tgtEl>
                                      </p:cBhvr>
                                      <p:to x="100000" y="80000"/>
                                    </p:animScale>
                                    <p:animScale>
                                      <p:cBhvr>
                                        <p:cTn id="48" dur="166" decel="50000">
                                          <p:stCondLst>
                                            <p:cond delay="1338"/>
                                          </p:stCondLst>
                                        </p:cTn>
                                        <p:tgtEl>
                                          <p:spTgt spid="194578"/>
                                        </p:tgtEl>
                                      </p:cBhvr>
                                      <p:to x="100000" y="100000"/>
                                    </p:animScale>
                                    <p:animScale>
                                      <p:cBhvr>
                                        <p:cTn id="49" dur="26">
                                          <p:stCondLst>
                                            <p:cond delay="1642"/>
                                          </p:stCondLst>
                                        </p:cTn>
                                        <p:tgtEl>
                                          <p:spTgt spid="194578"/>
                                        </p:tgtEl>
                                      </p:cBhvr>
                                      <p:to x="100000" y="90000"/>
                                    </p:animScale>
                                    <p:animScale>
                                      <p:cBhvr>
                                        <p:cTn id="50" dur="166" decel="50000">
                                          <p:stCondLst>
                                            <p:cond delay="1668"/>
                                          </p:stCondLst>
                                        </p:cTn>
                                        <p:tgtEl>
                                          <p:spTgt spid="194578"/>
                                        </p:tgtEl>
                                      </p:cBhvr>
                                      <p:to x="100000" y="100000"/>
                                    </p:animScale>
                                    <p:animScale>
                                      <p:cBhvr>
                                        <p:cTn id="51" dur="26">
                                          <p:stCondLst>
                                            <p:cond delay="1808"/>
                                          </p:stCondLst>
                                        </p:cTn>
                                        <p:tgtEl>
                                          <p:spTgt spid="194578"/>
                                        </p:tgtEl>
                                      </p:cBhvr>
                                      <p:to x="100000" y="95000"/>
                                    </p:animScale>
                                    <p:animScale>
                                      <p:cBhvr>
                                        <p:cTn id="52" dur="166" decel="50000">
                                          <p:stCondLst>
                                            <p:cond delay="1834"/>
                                          </p:stCondLst>
                                        </p:cTn>
                                        <p:tgtEl>
                                          <p:spTgt spid="194578"/>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194579"/>
                                        </p:tgtEl>
                                        <p:attrNameLst>
                                          <p:attrName>style.visibility</p:attrName>
                                        </p:attrNameLst>
                                      </p:cBhvr>
                                      <p:to>
                                        <p:strVal val="visible"/>
                                      </p:to>
                                    </p:set>
                                    <p:animEffect transition="in" filter="wipe(down)">
                                      <p:cBhvr>
                                        <p:cTn id="55" dur="580">
                                          <p:stCondLst>
                                            <p:cond delay="0"/>
                                          </p:stCondLst>
                                        </p:cTn>
                                        <p:tgtEl>
                                          <p:spTgt spid="194579"/>
                                        </p:tgtEl>
                                      </p:cBhvr>
                                    </p:animEffect>
                                    <p:anim calcmode="lin" valueType="num">
                                      <p:cBhvr>
                                        <p:cTn id="56" dur="1822" tmFilter="0,0; 0.14,0.36; 0.43,0.73; 0.71,0.91; 1.0,1.0">
                                          <p:stCondLst>
                                            <p:cond delay="0"/>
                                          </p:stCondLst>
                                        </p:cTn>
                                        <p:tgtEl>
                                          <p:spTgt spid="194579"/>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94579"/>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94579"/>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94579"/>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94579"/>
                                        </p:tgtEl>
                                        <p:attrNameLst>
                                          <p:attrName>ppt_y</p:attrName>
                                        </p:attrNameLst>
                                      </p:cBhvr>
                                      <p:tavLst>
                                        <p:tav tm="0" fmla="#ppt_y-sin(pi*$)/81">
                                          <p:val>
                                            <p:fltVal val="0"/>
                                          </p:val>
                                        </p:tav>
                                        <p:tav tm="100000">
                                          <p:val>
                                            <p:fltVal val="1"/>
                                          </p:val>
                                        </p:tav>
                                      </p:tavLst>
                                    </p:anim>
                                    <p:animScale>
                                      <p:cBhvr>
                                        <p:cTn id="61" dur="26">
                                          <p:stCondLst>
                                            <p:cond delay="650"/>
                                          </p:stCondLst>
                                        </p:cTn>
                                        <p:tgtEl>
                                          <p:spTgt spid="194579"/>
                                        </p:tgtEl>
                                      </p:cBhvr>
                                      <p:to x="100000" y="60000"/>
                                    </p:animScale>
                                    <p:animScale>
                                      <p:cBhvr>
                                        <p:cTn id="62" dur="166" decel="50000">
                                          <p:stCondLst>
                                            <p:cond delay="676"/>
                                          </p:stCondLst>
                                        </p:cTn>
                                        <p:tgtEl>
                                          <p:spTgt spid="194579"/>
                                        </p:tgtEl>
                                      </p:cBhvr>
                                      <p:to x="100000" y="100000"/>
                                    </p:animScale>
                                    <p:animScale>
                                      <p:cBhvr>
                                        <p:cTn id="63" dur="26">
                                          <p:stCondLst>
                                            <p:cond delay="1312"/>
                                          </p:stCondLst>
                                        </p:cTn>
                                        <p:tgtEl>
                                          <p:spTgt spid="194579"/>
                                        </p:tgtEl>
                                      </p:cBhvr>
                                      <p:to x="100000" y="80000"/>
                                    </p:animScale>
                                    <p:animScale>
                                      <p:cBhvr>
                                        <p:cTn id="64" dur="166" decel="50000">
                                          <p:stCondLst>
                                            <p:cond delay="1338"/>
                                          </p:stCondLst>
                                        </p:cTn>
                                        <p:tgtEl>
                                          <p:spTgt spid="194579"/>
                                        </p:tgtEl>
                                      </p:cBhvr>
                                      <p:to x="100000" y="100000"/>
                                    </p:animScale>
                                    <p:animScale>
                                      <p:cBhvr>
                                        <p:cTn id="65" dur="26">
                                          <p:stCondLst>
                                            <p:cond delay="1642"/>
                                          </p:stCondLst>
                                        </p:cTn>
                                        <p:tgtEl>
                                          <p:spTgt spid="194579"/>
                                        </p:tgtEl>
                                      </p:cBhvr>
                                      <p:to x="100000" y="90000"/>
                                    </p:animScale>
                                    <p:animScale>
                                      <p:cBhvr>
                                        <p:cTn id="66" dur="166" decel="50000">
                                          <p:stCondLst>
                                            <p:cond delay="1668"/>
                                          </p:stCondLst>
                                        </p:cTn>
                                        <p:tgtEl>
                                          <p:spTgt spid="194579"/>
                                        </p:tgtEl>
                                      </p:cBhvr>
                                      <p:to x="100000" y="100000"/>
                                    </p:animScale>
                                    <p:animScale>
                                      <p:cBhvr>
                                        <p:cTn id="67" dur="26">
                                          <p:stCondLst>
                                            <p:cond delay="1808"/>
                                          </p:stCondLst>
                                        </p:cTn>
                                        <p:tgtEl>
                                          <p:spTgt spid="194579"/>
                                        </p:tgtEl>
                                      </p:cBhvr>
                                      <p:to x="100000" y="95000"/>
                                    </p:animScale>
                                    <p:animScale>
                                      <p:cBhvr>
                                        <p:cTn id="68" dur="166" decel="50000">
                                          <p:stCondLst>
                                            <p:cond delay="1834"/>
                                          </p:stCondLst>
                                        </p:cTn>
                                        <p:tgtEl>
                                          <p:spTgt spid="194579"/>
                                        </p:tgtEl>
                                      </p:cBhvr>
                                      <p:to x="100000" y="100000"/>
                                    </p:animScale>
                                  </p:childTnLst>
                                </p:cTn>
                              </p:par>
                            </p:childTnLst>
                          </p:cTn>
                        </p:par>
                        <p:par>
                          <p:cTn id="69" fill="hold" nodeType="afterGroup">
                            <p:stCondLst>
                              <p:cond delay="2000"/>
                            </p:stCondLst>
                            <p:childTnLst>
                              <p:par>
                                <p:cTn id="70" presetID="2" presetClass="entr" presetSubtype="8" fill="hold" grpId="0" nodeType="afterEffect">
                                  <p:stCondLst>
                                    <p:cond delay="0"/>
                                  </p:stCondLst>
                                  <p:childTnLst>
                                    <p:set>
                                      <p:cBhvr>
                                        <p:cTn id="71" dur="1" fill="hold">
                                          <p:stCondLst>
                                            <p:cond delay="0"/>
                                          </p:stCondLst>
                                        </p:cTn>
                                        <p:tgtEl>
                                          <p:spTgt spid="194566"/>
                                        </p:tgtEl>
                                        <p:attrNameLst>
                                          <p:attrName>style.visibility</p:attrName>
                                        </p:attrNameLst>
                                      </p:cBhvr>
                                      <p:to>
                                        <p:strVal val="visible"/>
                                      </p:to>
                                    </p:set>
                                    <p:anim calcmode="lin" valueType="num">
                                      <p:cBhvr additive="base">
                                        <p:cTn id="72" dur="500" fill="hold"/>
                                        <p:tgtEl>
                                          <p:spTgt spid="194566"/>
                                        </p:tgtEl>
                                        <p:attrNameLst>
                                          <p:attrName>ppt_x</p:attrName>
                                        </p:attrNameLst>
                                      </p:cBhvr>
                                      <p:tavLst>
                                        <p:tav tm="0">
                                          <p:val>
                                            <p:strVal val="0-#ppt_w/2"/>
                                          </p:val>
                                        </p:tav>
                                        <p:tav tm="100000">
                                          <p:val>
                                            <p:strVal val="#ppt_x"/>
                                          </p:val>
                                        </p:tav>
                                      </p:tavLst>
                                    </p:anim>
                                    <p:anim calcmode="lin" valueType="num">
                                      <p:cBhvr additive="base">
                                        <p:cTn id="73" dur="500" fill="hold"/>
                                        <p:tgtEl>
                                          <p:spTgt spid="194566"/>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0"/>
                                  </p:stCondLst>
                                  <p:childTnLst>
                                    <p:set>
                                      <p:cBhvr>
                                        <p:cTn id="75" dur="1" fill="hold">
                                          <p:stCondLst>
                                            <p:cond delay="0"/>
                                          </p:stCondLst>
                                        </p:cTn>
                                        <p:tgtEl>
                                          <p:spTgt spid="194572"/>
                                        </p:tgtEl>
                                        <p:attrNameLst>
                                          <p:attrName>style.visibility</p:attrName>
                                        </p:attrNameLst>
                                      </p:cBhvr>
                                      <p:to>
                                        <p:strVal val="visible"/>
                                      </p:to>
                                    </p:set>
                                    <p:anim calcmode="lin" valueType="num">
                                      <p:cBhvr additive="base">
                                        <p:cTn id="76" dur="500" fill="hold"/>
                                        <p:tgtEl>
                                          <p:spTgt spid="194572"/>
                                        </p:tgtEl>
                                        <p:attrNameLst>
                                          <p:attrName>ppt_x</p:attrName>
                                        </p:attrNameLst>
                                      </p:cBhvr>
                                      <p:tavLst>
                                        <p:tav tm="0">
                                          <p:val>
                                            <p:strVal val="1+#ppt_w/2"/>
                                          </p:val>
                                        </p:tav>
                                        <p:tav tm="100000">
                                          <p:val>
                                            <p:strVal val="#ppt_x"/>
                                          </p:val>
                                        </p:tav>
                                      </p:tavLst>
                                    </p:anim>
                                    <p:anim calcmode="lin" valueType="num">
                                      <p:cBhvr additive="base">
                                        <p:cTn id="77" dur="500" fill="hold"/>
                                        <p:tgtEl>
                                          <p:spTgt spid="194572"/>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2500"/>
                            </p:stCondLst>
                            <p:childTnLst>
                              <p:par>
                                <p:cTn id="79" presetID="9" presetClass="entr" presetSubtype="0" fill="hold" nodeType="afterEffect">
                                  <p:stCondLst>
                                    <p:cond delay="0"/>
                                  </p:stCondLst>
                                  <p:childTnLst>
                                    <p:set>
                                      <p:cBhvr>
                                        <p:cTn id="80" dur="1" fill="hold">
                                          <p:stCondLst>
                                            <p:cond delay="0"/>
                                          </p:stCondLst>
                                        </p:cTn>
                                        <p:tgtEl>
                                          <p:spTgt spid="194574"/>
                                        </p:tgtEl>
                                        <p:attrNameLst>
                                          <p:attrName>style.visibility</p:attrName>
                                        </p:attrNameLst>
                                      </p:cBhvr>
                                      <p:to>
                                        <p:strVal val="visible"/>
                                      </p:to>
                                    </p:set>
                                    <p:animEffect transition="in" filter="dissolve">
                                      <p:cBhvr>
                                        <p:cTn id="81" dur="500"/>
                                        <p:tgtEl>
                                          <p:spTgt spid="1945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6"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21" name="Group 2">
            <a:extLst>
              <a:ext uri="{FF2B5EF4-FFF2-40B4-BE49-F238E27FC236}">
                <a16:creationId xmlns:a16="http://schemas.microsoft.com/office/drawing/2014/main" id="{8C1EF201-F031-4EFC-94CC-4BF6551F52FC}"/>
              </a:ext>
            </a:extLst>
          </p:cNvPr>
          <p:cNvGrpSpPr>
            <a:grpSpLocks/>
          </p:cNvGrpSpPr>
          <p:nvPr/>
        </p:nvGrpSpPr>
        <p:grpSpPr bwMode="auto">
          <a:xfrm>
            <a:off x="0" y="0"/>
            <a:ext cx="9144000" cy="976313"/>
            <a:chOff x="0" y="0"/>
            <a:chExt cx="5760" cy="615"/>
          </a:xfrm>
        </p:grpSpPr>
        <p:sp>
          <p:nvSpPr>
            <p:cNvPr id="133128" name="Text Box 3">
              <a:extLst>
                <a:ext uri="{FF2B5EF4-FFF2-40B4-BE49-F238E27FC236}">
                  <a16:creationId xmlns:a16="http://schemas.microsoft.com/office/drawing/2014/main" id="{423E6DC2-599C-4750-8F66-4D838993E15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33129" name="Text Box 4">
              <a:extLst>
                <a:ext uri="{FF2B5EF4-FFF2-40B4-BE49-F238E27FC236}">
                  <a16:creationId xmlns:a16="http://schemas.microsoft.com/office/drawing/2014/main" id="{04E43A52-9379-4FA3-879E-2D8C59408D8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3122" name="Rectangle 5">
            <a:extLst>
              <a:ext uri="{FF2B5EF4-FFF2-40B4-BE49-F238E27FC236}">
                <a16:creationId xmlns:a16="http://schemas.microsoft.com/office/drawing/2014/main" id="{8E7FD819-3BD3-4C0B-8754-5CD08102DCE8}"/>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5590" name="Rectangle 6">
            <a:extLst>
              <a:ext uri="{FF2B5EF4-FFF2-40B4-BE49-F238E27FC236}">
                <a16:creationId xmlns:a16="http://schemas.microsoft.com/office/drawing/2014/main" id="{E02C2171-C6D1-4B5C-9670-E886B14D1FC8}"/>
              </a:ext>
            </a:extLst>
          </p:cNvPr>
          <p:cNvSpPr>
            <a:spLocks noChangeArrowheads="1"/>
          </p:cNvSpPr>
          <p:nvPr/>
        </p:nvSpPr>
        <p:spPr bwMode="auto">
          <a:xfrm>
            <a:off x="228600" y="2438400"/>
            <a:ext cx="44958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333300"/>
                </a:solidFill>
                <a:latin typeface="Verdana" panose="020B0604030504040204" pitchFamily="34" charset="0"/>
              </a:rPr>
              <a:t>A Billabong brand jacket featured in the second Twilight film ignited a buying frenzy. The brand quickly sold out of the jacket and it could later be found on eBay going for many times its retail price. </a:t>
            </a:r>
          </a:p>
        </p:txBody>
      </p:sp>
      <p:sp>
        <p:nvSpPr>
          <p:cNvPr id="133124" name="Text Box 7">
            <a:extLst>
              <a:ext uri="{FF2B5EF4-FFF2-40B4-BE49-F238E27FC236}">
                <a16:creationId xmlns:a16="http://schemas.microsoft.com/office/drawing/2014/main" id="{49B091EC-CC64-42D7-A708-2514E85FA4C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33125" name="Line 8">
            <a:extLst>
              <a:ext uri="{FF2B5EF4-FFF2-40B4-BE49-F238E27FC236}">
                <a16:creationId xmlns:a16="http://schemas.microsoft.com/office/drawing/2014/main" id="{D0114127-0FB2-4B6B-AFFD-74A0646C0FB8}"/>
              </a:ext>
            </a:extLst>
          </p:cNvPr>
          <p:cNvSpPr>
            <a:spLocks noChangeShapeType="1"/>
          </p:cNvSpPr>
          <p:nvPr/>
        </p:nvSpPr>
        <p:spPr bwMode="auto">
          <a:xfrm>
            <a:off x="5029200" y="2209800"/>
            <a:ext cx="0" cy="3886200"/>
          </a:xfrm>
          <a:prstGeom prst="line">
            <a:avLst/>
          </a:prstGeom>
          <a:noFill/>
          <a:ln w="28575">
            <a:solidFill>
              <a:srgbClr val="333300"/>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95603" name="Picture 19">
            <a:extLst>
              <a:ext uri="{FF2B5EF4-FFF2-40B4-BE49-F238E27FC236}">
                <a16:creationId xmlns:a16="http://schemas.microsoft.com/office/drawing/2014/main" id="{C06BB762-ED6D-47E0-80CA-2D4F34980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209800"/>
            <a:ext cx="185102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5604" name="Picture 20">
            <a:extLst>
              <a:ext uri="{FF2B5EF4-FFF2-40B4-BE49-F238E27FC236}">
                <a16:creationId xmlns:a16="http://schemas.microsoft.com/office/drawing/2014/main" id="{77D10DD3-ECD9-4F34-AFAE-B911C138FD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7200" y="4724400"/>
            <a:ext cx="21336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590"/>
                                        </p:tgtEl>
                                        <p:attrNameLst>
                                          <p:attrName>style.visibility</p:attrName>
                                        </p:attrNameLst>
                                      </p:cBhvr>
                                      <p:to>
                                        <p:strVal val="visible"/>
                                      </p:to>
                                    </p:set>
                                    <p:anim calcmode="lin" valueType="num">
                                      <p:cBhvr additive="base">
                                        <p:cTn id="7" dur="500" fill="hold"/>
                                        <p:tgtEl>
                                          <p:spTgt spid="195590"/>
                                        </p:tgtEl>
                                        <p:attrNameLst>
                                          <p:attrName>ppt_x</p:attrName>
                                        </p:attrNameLst>
                                      </p:cBhvr>
                                      <p:tavLst>
                                        <p:tav tm="0">
                                          <p:val>
                                            <p:strVal val="0-#ppt_w/2"/>
                                          </p:val>
                                        </p:tav>
                                        <p:tav tm="100000">
                                          <p:val>
                                            <p:strVal val="#ppt_x"/>
                                          </p:val>
                                        </p:tav>
                                      </p:tavLst>
                                    </p:anim>
                                    <p:anim calcmode="lin" valueType="num">
                                      <p:cBhvr additive="base">
                                        <p:cTn id="8" dur="500" fill="hold"/>
                                        <p:tgtEl>
                                          <p:spTgt spid="19559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5603"/>
                                        </p:tgtEl>
                                        <p:attrNameLst>
                                          <p:attrName>style.visibility</p:attrName>
                                        </p:attrNameLst>
                                      </p:cBhvr>
                                      <p:to>
                                        <p:strVal val="visible"/>
                                      </p:to>
                                    </p:set>
                                    <p:anim calcmode="lin" valueType="num">
                                      <p:cBhvr additive="base">
                                        <p:cTn id="11" dur="500" fill="hold"/>
                                        <p:tgtEl>
                                          <p:spTgt spid="195603"/>
                                        </p:tgtEl>
                                        <p:attrNameLst>
                                          <p:attrName>ppt_x</p:attrName>
                                        </p:attrNameLst>
                                      </p:cBhvr>
                                      <p:tavLst>
                                        <p:tav tm="0">
                                          <p:val>
                                            <p:strVal val="1+#ppt_w/2"/>
                                          </p:val>
                                        </p:tav>
                                        <p:tav tm="100000">
                                          <p:val>
                                            <p:strVal val="#ppt_x"/>
                                          </p:val>
                                        </p:tav>
                                      </p:tavLst>
                                    </p:anim>
                                    <p:anim calcmode="lin" valueType="num">
                                      <p:cBhvr additive="base">
                                        <p:cTn id="12" dur="500" fill="hold"/>
                                        <p:tgtEl>
                                          <p:spTgt spid="19560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95604"/>
                                        </p:tgtEl>
                                        <p:attrNameLst>
                                          <p:attrName>style.visibility</p:attrName>
                                        </p:attrNameLst>
                                      </p:cBhvr>
                                      <p:to>
                                        <p:strVal val="visible"/>
                                      </p:to>
                                    </p:set>
                                    <p:anim calcmode="lin" valueType="num">
                                      <p:cBhvr additive="base">
                                        <p:cTn id="15" dur="500" fill="hold"/>
                                        <p:tgtEl>
                                          <p:spTgt spid="195604"/>
                                        </p:tgtEl>
                                        <p:attrNameLst>
                                          <p:attrName>ppt_x</p:attrName>
                                        </p:attrNameLst>
                                      </p:cBhvr>
                                      <p:tavLst>
                                        <p:tav tm="0">
                                          <p:val>
                                            <p:strVal val="1+#ppt_w/2"/>
                                          </p:val>
                                        </p:tav>
                                        <p:tav tm="100000">
                                          <p:val>
                                            <p:strVal val="#ppt_x"/>
                                          </p:val>
                                        </p:tav>
                                      </p:tavLst>
                                    </p:anim>
                                    <p:anim calcmode="lin" valueType="num">
                                      <p:cBhvr additive="base">
                                        <p:cTn id="16" dur="500" fill="hold"/>
                                        <p:tgtEl>
                                          <p:spTgt spid="1956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0"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69" name="Group 2">
            <a:extLst>
              <a:ext uri="{FF2B5EF4-FFF2-40B4-BE49-F238E27FC236}">
                <a16:creationId xmlns:a16="http://schemas.microsoft.com/office/drawing/2014/main" id="{7CA5DD96-731C-46F1-85AF-D54E65B052A4}"/>
              </a:ext>
            </a:extLst>
          </p:cNvPr>
          <p:cNvGrpSpPr>
            <a:grpSpLocks/>
          </p:cNvGrpSpPr>
          <p:nvPr/>
        </p:nvGrpSpPr>
        <p:grpSpPr bwMode="auto">
          <a:xfrm>
            <a:off x="0" y="0"/>
            <a:ext cx="9144000" cy="976313"/>
            <a:chOff x="0" y="0"/>
            <a:chExt cx="5760" cy="615"/>
          </a:xfrm>
        </p:grpSpPr>
        <p:sp>
          <p:nvSpPr>
            <p:cNvPr id="135174" name="Text Box 3">
              <a:extLst>
                <a:ext uri="{FF2B5EF4-FFF2-40B4-BE49-F238E27FC236}">
                  <a16:creationId xmlns:a16="http://schemas.microsoft.com/office/drawing/2014/main" id="{6DC06E51-65E7-4D0F-8CD7-2744E07763A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35175" name="Text Box 4">
              <a:extLst>
                <a:ext uri="{FF2B5EF4-FFF2-40B4-BE49-F238E27FC236}">
                  <a16:creationId xmlns:a16="http://schemas.microsoft.com/office/drawing/2014/main" id="{C62F2569-6B7F-4D35-BC0F-131721B850B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5170" name="Rectangle 5">
            <a:extLst>
              <a:ext uri="{FF2B5EF4-FFF2-40B4-BE49-F238E27FC236}">
                <a16:creationId xmlns:a16="http://schemas.microsoft.com/office/drawing/2014/main" id="{72E17659-2754-46EF-BEC2-3CE9DBDDC72C}"/>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5590" name="Rectangle 6">
            <a:extLst>
              <a:ext uri="{FF2B5EF4-FFF2-40B4-BE49-F238E27FC236}">
                <a16:creationId xmlns:a16="http://schemas.microsoft.com/office/drawing/2014/main" id="{E68873D5-7041-4B80-B05F-4F0C35FC9FAE}"/>
              </a:ext>
            </a:extLst>
          </p:cNvPr>
          <p:cNvSpPr>
            <a:spLocks noChangeArrowheads="1"/>
          </p:cNvSpPr>
          <p:nvPr/>
        </p:nvSpPr>
        <p:spPr bwMode="auto">
          <a:xfrm>
            <a:off x="228600" y="1828800"/>
            <a:ext cx="8305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333300"/>
                </a:solidFill>
                <a:latin typeface="Verdana" panose="020B0604030504040204" pitchFamily="34" charset="0"/>
              </a:rPr>
              <a:t>USA Today reported that, when Jaguar automobiles figured prominently in the story line of a 2012 episode of </a:t>
            </a:r>
            <a:r>
              <a:rPr lang="ja-JP" altLang="en-US" i="1">
                <a:solidFill>
                  <a:srgbClr val="333300"/>
                </a:solidFill>
                <a:latin typeface="Verdana" panose="020B0604030504040204" pitchFamily="34" charset="0"/>
              </a:rPr>
              <a:t>“</a:t>
            </a:r>
            <a:r>
              <a:rPr lang="en-US" altLang="ja-JP" i="1">
                <a:solidFill>
                  <a:srgbClr val="333300"/>
                </a:solidFill>
                <a:latin typeface="Verdana" panose="020B0604030504040204" pitchFamily="34" charset="0"/>
              </a:rPr>
              <a:t>Mad Men</a:t>
            </a:r>
            <a:r>
              <a:rPr lang="ja-JP" altLang="en-US" i="1">
                <a:solidFill>
                  <a:srgbClr val="333300"/>
                </a:solidFill>
                <a:latin typeface="Verdana" panose="020B0604030504040204" pitchFamily="34" charset="0"/>
              </a:rPr>
              <a:t>”</a:t>
            </a:r>
            <a:r>
              <a:rPr lang="en-US" altLang="ja-JP" i="1">
                <a:solidFill>
                  <a:srgbClr val="333300"/>
                </a:solidFill>
                <a:latin typeface="Verdana" panose="020B0604030504040204" pitchFamily="34" charset="0"/>
              </a:rPr>
              <a:t>, the brand experienced a 96.27% lift in "content consumption" (how often people were talking about the brand on digital devices), despite the fact that the brand wasn</a:t>
            </a:r>
            <a:r>
              <a:rPr lang="ja-JP" altLang="en-US" i="1">
                <a:solidFill>
                  <a:srgbClr val="333300"/>
                </a:solidFill>
                <a:latin typeface="Verdana" panose="020B0604030504040204" pitchFamily="34" charset="0"/>
              </a:rPr>
              <a:t>’</a:t>
            </a:r>
            <a:r>
              <a:rPr lang="en-US" altLang="ja-JP" i="1">
                <a:solidFill>
                  <a:srgbClr val="333300"/>
                </a:solidFill>
                <a:latin typeface="Verdana" panose="020B0604030504040204" pitchFamily="34" charset="0"/>
              </a:rPr>
              <a:t>t portrayed in a positive light.</a:t>
            </a:r>
            <a:endParaRPr lang="en-US" altLang="en-US" i="1">
              <a:solidFill>
                <a:srgbClr val="333300"/>
              </a:solidFill>
              <a:latin typeface="Verdana" panose="020B0604030504040204" pitchFamily="34" charset="0"/>
            </a:endParaRPr>
          </a:p>
        </p:txBody>
      </p:sp>
      <p:sp>
        <p:nvSpPr>
          <p:cNvPr id="135172" name="Text Box 7">
            <a:extLst>
              <a:ext uri="{FF2B5EF4-FFF2-40B4-BE49-F238E27FC236}">
                <a16:creationId xmlns:a16="http://schemas.microsoft.com/office/drawing/2014/main" id="{AECFF670-9C86-41AB-9253-99FB55DF09E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49162" name="Picture 10" descr="http://www.caroljoynt.com/.a/6a0115720d4e87970b016305ea654f970d-800wi">
            <a:extLst>
              <a:ext uri="{FF2B5EF4-FFF2-40B4-BE49-F238E27FC236}">
                <a16:creationId xmlns:a16="http://schemas.microsoft.com/office/drawing/2014/main" id="{D12098AD-8AAA-403F-88C9-5B60F1A429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648200"/>
            <a:ext cx="32004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590"/>
                                        </p:tgtEl>
                                        <p:attrNameLst>
                                          <p:attrName>style.visibility</p:attrName>
                                        </p:attrNameLst>
                                      </p:cBhvr>
                                      <p:to>
                                        <p:strVal val="visible"/>
                                      </p:to>
                                    </p:set>
                                    <p:anim calcmode="lin" valueType="num">
                                      <p:cBhvr additive="base">
                                        <p:cTn id="7" dur="500" fill="hold"/>
                                        <p:tgtEl>
                                          <p:spTgt spid="195590"/>
                                        </p:tgtEl>
                                        <p:attrNameLst>
                                          <p:attrName>ppt_x</p:attrName>
                                        </p:attrNameLst>
                                      </p:cBhvr>
                                      <p:tavLst>
                                        <p:tav tm="0">
                                          <p:val>
                                            <p:strVal val="0-#ppt_w/2"/>
                                          </p:val>
                                        </p:tav>
                                        <p:tav tm="100000">
                                          <p:val>
                                            <p:strVal val="#ppt_x"/>
                                          </p:val>
                                        </p:tav>
                                      </p:tavLst>
                                    </p:anim>
                                    <p:anim calcmode="lin" valueType="num">
                                      <p:cBhvr additive="base">
                                        <p:cTn id="8" dur="500" fill="hold"/>
                                        <p:tgtEl>
                                          <p:spTgt spid="19559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8" presetClass="entr" presetSubtype="16" fill="hold" nodeType="afterEffect">
                                  <p:stCondLst>
                                    <p:cond delay="0"/>
                                  </p:stCondLst>
                                  <p:childTnLst>
                                    <p:set>
                                      <p:cBhvr>
                                        <p:cTn id="11" dur="1" fill="hold">
                                          <p:stCondLst>
                                            <p:cond delay="0"/>
                                          </p:stCondLst>
                                        </p:cTn>
                                        <p:tgtEl>
                                          <p:spTgt spid="49162"/>
                                        </p:tgtEl>
                                        <p:attrNameLst>
                                          <p:attrName>style.visibility</p:attrName>
                                        </p:attrNameLst>
                                      </p:cBhvr>
                                      <p:to>
                                        <p:strVal val="visible"/>
                                      </p:to>
                                    </p:set>
                                    <p:animEffect transition="in" filter="diamond(in)">
                                      <p:cBhvr>
                                        <p:cTn id="12" dur="2000"/>
                                        <p:tgtEl>
                                          <p:spTgt spid="49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0"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217" name="Group 2">
            <a:extLst>
              <a:ext uri="{FF2B5EF4-FFF2-40B4-BE49-F238E27FC236}">
                <a16:creationId xmlns:a16="http://schemas.microsoft.com/office/drawing/2014/main" id="{52E58240-9558-49E0-8FD1-D881B8346305}"/>
              </a:ext>
            </a:extLst>
          </p:cNvPr>
          <p:cNvGrpSpPr>
            <a:grpSpLocks/>
          </p:cNvGrpSpPr>
          <p:nvPr/>
        </p:nvGrpSpPr>
        <p:grpSpPr bwMode="auto">
          <a:xfrm>
            <a:off x="0" y="0"/>
            <a:ext cx="9144000" cy="976313"/>
            <a:chOff x="0" y="0"/>
            <a:chExt cx="5760" cy="615"/>
          </a:xfrm>
        </p:grpSpPr>
        <p:sp>
          <p:nvSpPr>
            <p:cNvPr id="137223" name="Text Box 3">
              <a:extLst>
                <a:ext uri="{FF2B5EF4-FFF2-40B4-BE49-F238E27FC236}">
                  <a16:creationId xmlns:a16="http://schemas.microsoft.com/office/drawing/2014/main" id="{F68EF05D-8EE3-4835-AE4A-2C07876D322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37224" name="Text Box 4">
              <a:extLst>
                <a:ext uri="{FF2B5EF4-FFF2-40B4-BE49-F238E27FC236}">
                  <a16:creationId xmlns:a16="http://schemas.microsoft.com/office/drawing/2014/main" id="{2E36B8AD-DBFE-46BF-ABF5-41ECB4CA1B2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7218" name="Rectangle 5">
            <a:extLst>
              <a:ext uri="{FF2B5EF4-FFF2-40B4-BE49-F238E27FC236}">
                <a16:creationId xmlns:a16="http://schemas.microsoft.com/office/drawing/2014/main" id="{B632ED51-3E60-41FF-9124-F69B02AC7466}"/>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5590" name="Rectangle 6">
            <a:extLst>
              <a:ext uri="{FF2B5EF4-FFF2-40B4-BE49-F238E27FC236}">
                <a16:creationId xmlns:a16="http://schemas.microsoft.com/office/drawing/2014/main" id="{04242ED6-403F-42C8-9CD8-B7935BCCBE41}"/>
              </a:ext>
            </a:extLst>
          </p:cNvPr>
          <p:cNvSpPr>
            <a:spLocks noChangeArrowheads="1"/>
          </p:cNvSpPr>
          <p:nvPr/>
        </p:nvSpPr>
        <p:spPr bwMode="auto">
          <a:xfrm>
            <a:off x="228600" y="1828800"/>
            <a:ext cx="83058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333300"/>
                </a:solidFill>
                <a:latin typeface="Verdana" panose="020B0604030504040204" pitchFamily="34" charset="0"/>
              </a:rPr>
              <a:t>That</a:t>
            </a:r>
            <a:r>
              <a:rPr lang="ja-JP" altLang="en-US" i="1">
                <a:solidFill>
                  <a:srgbClr val="333300"/>
                </a:solidFill>
                <a:latin typeface="Verdana" panose="020B0604030504040204" pitchFamily="34" charset="0"/>
              </a:rPr>
              <a:t>’</a:t>
            </a:r>
            <a:r>
              <a:rPr lang="en-US" altLang="ja-JP" i="1">
                <a:solidFill>
                  <a:srgbClr val="333300"/>
                </a:solidFill>
                <a:latin typeface="Verdana" panose="020B0604030504040204" pitchFamily="34" charset="0"/>
              </a:rPr>
              <a:t>s not to say product placement isn</a:t>
            </a:r>
            <a:r>
              <a:rPr lang="ja-JP" altLang="en-US" i="1">
                <a:solidFill>
                  <a:srgbClr val="333300"/>
                </a:solidFill>
                <a:latin typeface="Verdana" panose="020B0604030504040204" pitchFamily="34" charset="0"/>
              </a:rPr>
              <a:t>’</a:t>
            </a:r>
            <a:r>
              <a:rPr lang="en-US" altLang="ja-JP" i="1">
                <a:solidFill>
                  <a:srgbClr val="333300"/>
                </a:solidFill>
                <a:latin typeface="Verdana" panose="020B0604030504040204" pitchFamily="34" charset="0"/>
              </a:rPr>
              <a:t>t a risky endeavor for both the brand and the film producer.</a:t>
            </a:r>
            <a:endParaRPr lang="en-US" altLang="en-US" i="1">
              <a:solidFill>
                <a:srgbClr val="333300"/>
              </a:solidFill>
              <a:latin typeface="Verdana" panose="020B0604030504040204" pitchFamily="34" charset="0"/>
            </a:endParaRPr>
          </a:p>
        </p:txBody>
      </p:sp>
      <p:sp>
        <p:nvSpPr>
          <p:cNvPr id="137220" name="Text Box 7">
            <a:extLst>
              <a:ext uri="{FF2B5EF4-FFF2-40B4-BE49-F238E27FC236}">
                <a16:creationId xmlns:a16="http://schemas.microsoft.com/office/drawing/2014/main" id="{464328D2-F3E5-45EB-BBC1-47AC22D30D4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68962" name="Picture 2" descr="https://encrypted-tbn0.gstatic.com/images?q=tbn:ANd9GcQIIWwMitgjHbhgMs6ZnW3rWYsJJLvlCxA6-MOKpPCC454bjafAZw">
            <a:extLst>
              <a:ext uri="{FF2B5EF4-FFF2-40B4-BE49-F238E27FC236}">
                <a16:creationId xmlns:a16="http://schemas.microsoft.com/office/drawing/2014/main" id="{D3CB114B-1AB4-4F7C-A8EE-64C231F15A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352800"/>
            <a:ext cx="4048125"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8964" name="Picture 4" descr="http://2.bp.blogspot.com/-YPPDCcHeR2k/UVzlcyb6cBI/AAAAAAAAADs/tztnqtWA3kg/s1600/Movie-product-placement.jpg">
            <a:extLst>
              <a:ext uri="{FF2B5EF4-FFF2-40B4-BE49-F238E27FC236}">
                <a16:creationId xmlns:a16="http://schemas.microsoft.com/office/drawing/2014/main" id="{3E39D2F3-2990-4519-BC89-BDCF6FD2F4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3124200"/>
            <a:ext cx="2171700" cy="24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590"/>
                                        </p:tgtEl>
                                        <p:attrNameLst>
                                          <p:attrName>style.visibility</p:attrName>
                                        </p:attrNameLst>
                                      </p:cBhvr>
                                      <p:to>
                                        <p:strVal val="visible"/>
                                      </p:to>
                                    </p:set>
                                    <p:anim calcmode="lin" valueType="num">
                                      <p:cBhvr additive="base">
                                        <p:cTn id="7" dur="500" fill="hold"/>
                                        <p:tgtEl>
                                          <p:spTgt spid="195590"/>
                                        </p:tgtEl>
                                        <p:attrNameLst>
                                          <p:attrName>ppt_x</p:attrName>
                                        </p:attrNameLst>
                                      </p:cBhvr>
                                      <p:tavLst>
                                        <p:tav tm="0">
                                          <p:val>
                                            <p:strVal val="0-#ppt_w/2"/>
                                          </p:val>
                                        </p:tav>
                                        <p:tav tm="100000">
                                          <p:val>
                                            <p:strVal val="#ppt_x"/>
                                          </p:val>
                                        </p:tav>
                                      </p:tavLst>
                                    </p:anim>
                                    <p:anim calcmode="lin" valueType="num">
                                      <p:cBhvr additive="base">
                                        <p:cTn id="8" dur="500" fill="hold"/>
                                        <p:tgtEl>
                                          <p:spTgt spid="19559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 presetClass="entr" presetSubtype="10" fill="hold" nodeType="afterEffect">
                                  <p:stCondLst>
                                    <p:cond delay="0"/>
                                  </p:stCondLst>
                                  <p:childTnLst>
                                    <p:set>
                                      <p:cBhvr>
                                        <p:cTn id="11" dur="1" fill="hold">
                                          <p:stCondLst>
                                            <p:cond delay="0"/>
                                          </p:stCondLst>
                                        </p:cTn>
                                        <p:tgtEl>
                                          <p:spTgt spid="168962"/>
                                        </p:tgtEl>
                                        <p:attrNameLst>
                                          <p:attrName>style.visibility</p:attrName>
                                        </p:attrNameLst>
                                      </p:cBhvr>
                                      <p:to>
                                        <p:strVal val="visible"/>
                                      </p:to>
                                    </p:set>
                                    <p:animEffect transition="in" filter="checkerboard(across)">
                                      <p:cBhvr>
                                        <p:cTn id="12" dur="500"/>
                                        <p:tgtEl>
                                          <p:spTgt spid="168962"/>
                                        </p:tgtEl>
                                      </p:cBhvr>
                                    </p:animEffect>
                                  </p:childTnLst>
                                </p:cTn>
                              </p:par>
                            </p:childTnLst>
                          </p:cTn>
                        </p:par>
                        <p:par>
                          <p:cTn id="13" fill="hold" nodeType="afterGroup">
                            <p:stCondLst>
                              <p:cond delay="1000"/>
                            </p:stCondLst>
                            <p:childTnLst>
                              <p:par>
                                <p:cTn id="14" presetID="5" presetClass="entr" presetSubtype="10" fill="hold" nodeType="afterEffect">
                                  <p:stCondLst>
                                    <p:cond delay="0"/>
                                  </p:stCondLst>
                                  <p:childTnLst>
                                    <p:set>
                                      <p:cBhvr>
                                        <p:cTn id="15" dur="1" fill="hold">
                                          <p:stCondLst>
                                            <p:cond delay="0"/>
                                          </p:stCondLst>
                                        </p:cTn>
                                        <p:tgtEl>
                                          <p:spTgt spid="168964"/>
                                        </p:tgtEl>
                                        <p:attrNameLst>
                                          <p:attrName>style.visibility</p:attrName>
                                        </p:attrNameLst>
                                      </p:cBhvr>
                                      <p:to>
                                        <p:strVal val="visible"/>
                                      </p:to>
                                    </p:set>
                                    <p:animEffect transition="in" filter="checkerboard(across)">
                                      <p:cBhvr>
                                        <p:cTn id="16" dur="500"/>
                                        <p:tgtEl>
                                          <p:spTgt spid="168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0"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9265" name="Group 2">
            <a:extLst>
              <a:ext uri="{FF2B5EF4-FFF2-40B4-BE49-F238E27FC236}">
                <a16:creationId xmlns:a16="http://schemas.microsoft.com/office/drawing/2014/main" id="{52EB0457-38E9-4823-BF4A-873A7812BB70}"/>
              </a:ext>
            </a:extLst>
          </p:cNvPr>
          <p:cNvGrpSpPr>
            <a:grpSpLocks/>
          </p:cNvGrpSpPr>
          <p:nvPr/>
        </p:nvGrpSpPr>
        <p:grpSpPr bwMode="auto">
          <a:xfrm>
            <a:off x="0" y="0"/>
            <a:ext cx="9144000" cy="976313"/>
            <a:chOff x="0" y="0"/>
            <a:chExt cx="5760" cy="615"/>
          </a:xfrm>
        </p:grpSpPr>
        <p:sp>
          <p:nvSpPr>
            <p:cNvPr id="139269" name="Text Box 3">
              <a:extLst>
                <a:ext uri="{FF2B5EF4-FFF2-40B4-BE49-F238E27FC236}">
                  <a16:creationId xmlns:a16="http://schemas.microsoft.com/office/drawing/2014/main" id="{6A9B47AB-CEC3-41D0-91E8-5FDC98D7D13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39270" name="Text Box 4">
              <a:extLst>
                <a:ext uri="{FF2B5EF4-FFF2-40B4-BE49-F238E27FC236}">
                  <a16:creationId xmlns:a16="http://schemas.microsoft.com/office/drawing/2014/main" id="{916EACF4-B6A0-4C47-8DBC-E63B53381F0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39266" name="Rectangle 5">
            <a:extLst>
              <a:ext uri="{FF2B5EF4-FFF2-40B4-BE49-F238E27FC236}">
                <a16:creationId xmlns:a16="http://schemas.microsoft.com/office/drawing/2014/main" id="{FDC7DA5D-2AE7-472A-8C4D-0E1A35268E24}"/>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95590" name="Rectangle 6">
            <a:extLst>
              <a:ext uri="{FF2B5EF4-FFF2-40B4-BE49-F238E27FC236}">
                <a16:creationId xmlns:a16="http://schemas.microsoft.com/office/drawing/2014/main" id="{43472B9E-7C39-44D7-ABC2-0418BC0A0208}"/>
              </a:ext>
            </a:extLst>
          </p:cNvPr>
          <p:cNvSpPr>
            <a:spLocks noChangeArrowheads="1"/>
          </p:cNvSpPr>
          <p:nvPr/>
        </p:nvSpPr>
        <p:spPr bwMode="auto">
          <a:xfrm>
            <a:off x="228600" y="1828800"/>
            <a:ext cx="83058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2D2DB9"/>
                </a:solidFill>
                <a:latin typeface="Verdana" panose="020B0604030504040204" pitchFamily="34" charset="0"/>
              </a:rPr>
              <a:t>Gitesh Pandya, editor of BoxOfficeGuru.com, told Investors Business Daily that product placement activity "has been going on for so long that most consumers are used to it.  The big concern is if they overdo it with too many brand partners."  In the case of "Iron Man 3," the product placement for Verizon FiOS is so obvious that it comes off as crass, he says. "Their plug in the film is just shameless," Pandya said." It's just blatant promotion for the brand and it really has nothing to do with the story."</a:t>
            </a:r>
          </a:p>
        </p:txBody>
      </p:sp>
      <p:sp>
        <p:nvSpPr>
          <p:cNvPr id="139268" name="Text Box 7">
            <a:extLst>
              <a:ext uri="{FF2B5EF4-FFF2-40B4-BE49-F238E27FC236}">
                <a16:creationId xmlns:a16="http://schemas.microsoft.com/office/drawing/2014/main" id="{DA021E0B-AE81-4BB5-A4C5-45F0A56507F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5590"/>
                                        </p:tgtEl>
                                        <p:attrNameLst>
                                          <p:attrName>style.visibility</p:attrName>
                                        </p:attrNameLst>
                                      </p:cBhvr>
                                      <p:to>
                                        <p:strVal val="visible"/>
                                      </p:to>
                                    </p:set>
                                    <p:anim calcmode="lin" valueType="num">
                                      <p:cBhvr additive="base">
                                        <p:cTn id="7" dur="500" fill="hold"/>
                                        <p:tgtEl>
                                          <p:spTgt spid="195590"/>
                                        </p:tgtEl>
                                        <p:attrNameLst>
                                          <p:attrName>ppt_x</p:attrName>
                                        </p:attrNameLst>
                                      </p:cBhvr>
                                      <p:tavLst>
                                        <p:tav tm="0">
                                          <p:val>
                                            <p:strVal val="0-#ppt_w/2"/>
                                          </p:val>
                                        </p:tav>
                                        <p:tav tm="100000">
                                          <p:val>
                                            <p:strVal val="#ppt_x"/>
                                          </p:val>
                                        </p:tav>
                                      </p:tavLst>
                                    </p:anim>
                                    <p:anim calcmode="lin" valueType="num">
                                      <p:cBhvr additive="base">
                                        <p:cTn id="8" dur="500" fill="hold"/>
                                        <p:tgtEl>
                                          <p:spTgt spid="1955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90"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13" name="Group 2">
            <a:extLst>
              <a:ext uri="{FF2B5EF4-FFF2-40B4-BE49-F238E27FC236}">
                <a16:creationId xmlns:a16="http://schemas.microsoft.com/office/drawing/2014/main" id="{2E698CE3-283D-48B6-9430-A04AD676497C}"/>
              </a:ext>
            </a:extLst>
          </p:cNvPr>
          <p:cNvGrpSpPr>
            <a:grpSpLocks/>
          </p:cNvGrpSpPr>
          <p:nvPr/>
        </p:nvGrpSpPr>
        <p:grpSpPr bwMode="auto">
          <a:xfrm>
            <a:off x="0" y="0"/>
            <a:ext cx="9144000" cy="976313"/>
            <a:chOff x="0" y="0"/>
            <a:chExt cx="5760" cy="615"/>
          </a:xfrm>
        </p:grpSpPr>
        <p:sp>
          <p:nvSpPr>
            <p:cNvPr id="141319" name="Text Box 3">
              <a:extLst>
                <a:ext uri="{FF2B5EF4-FFF2-40B4-BE49-F238E27FC236}">
                  <a16:creationId xmlns:a16="http://schemas.microsoft.com/office/drawing/2014/main" id="{47BD92A9-BFB7-46A6-B758-C3F2283F834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1320" name="Text Box 4">
              <a:extLst>
                <a:ext uri="{FF2B5EF4-FFF2-40B4-BE49-F238E27FC236}">
                  <a16:creationId xmlns:a16="http://schemas.microsoft.com/office/drawing/2014/main" id="{1E26E5FF-A794-4D06-97F2-7E923DB1FA0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1314" name="Rectangle 5">
            <a:extLst>
              <a:ext uri="{FF2B5EF4-FFF2-40B4-BE49-F238E27FC236}">
                <a16:creationId xmlns:a16="http://schemas.microsoft.com/office/drawing/2014/main" id="{AE1CB711-3C85-4B4A-BD00-DD868C0D127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41315" name="Text Box 7">
            <a:extLst>
              <a:ext uri="{FF2B5EF4-FFF2-40B4-BE49-F238E27FC236}">
                <a16:creationId xmlns:a16="http://schemas.microsoft.com/office/drawing/2014/main" id="{657D8607-C33C-4C9A-A065-12AFF94021F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41316" name="Picture 9" descr="trans">
            <a:extLst>
              <a:ext uri="{FF2B5EF4-FFF2-40B4-BE49-F238E27FC236}">
                <a16:creationId xmlns:a16="http://schemas.microsoft.com/office/drawing/2014/main" id="{B104BD9D-DD9B-4C46-8013-64FDAFE521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784725"/>
            <a:ext cx="2667000" cy="149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17" name="Picture 10" descr="trans2">
            <a:extLst>
              <a:ext uri="{FF2B5EF4-FFF2-40B4-BE49-F238E27FC236}">
                <a16:creationId xmlns:a16="http://schemas.microsoft.com/office/drawing/2014/main" id="{3A77EE1D-8E6E-4426-BDC6-5C1A756A13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4786313"/>
            <a:ext cx="2362200" cy="147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8" name="Text Box 12">
            <a:extLst>
              <a:ext uri="{FF2B5EF4-FFF2-40B4-BE49-F238E27FC236}">
                <a16:creationId xmlns:a16="http://schemas.microsoft.com/office/drawing/2014/main" id="{4A9C3D79-2021-43CA-BD33-FB27E15DA827}"/>
              </a:ext>
            </a:extLst>
          </p:cNvPr>
          <p:cNvSpPr txBox="1">
            <a:spLocks noChangeArrowheads="1"/>
          </p:cNvSpPr>
          <p:nvPr/>
        </p:nvSpPr>
        <p:spPr bwMode="auto">
          <a:xfrm>
            <a:off x="533400" y="2057400"/>
            <a:ext cx="81534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cs typeface="Arial" panose="020B0604020202020204" pitchFamily="34" charset="0"/>
              </a:rPr>
              <a:t>U.S. consumers who saw the fourth installment of the </a:t>
            </a:r>
            <a:r>
              <a:rPr lang="en-US" altLang="en-US">
                <a:latin typeface="Verdana" panose="020B0604030504040204" pitchFamily="34" charset="0"/>
                <a:cs typeface="Times New Roman" panose="02020603050405020304" pitchFamily="18" charset="0"/>
              </a:rPr>
              <a:t>Transformers </a:t>
            </a:r>
            <a:r>
              <a:rPr lang="en-US" altLang="en-US">
                <a:latin typeface="Verdana" panose="020B0604030504040204" pitchFamily="34" charset="0"/>
                <a:cs typeface="Arial" panose="020B0604020202020204" pitchFamily="34" charset="0"/>
              </a:rPr>
              <a:t>franchise, </a:t>
            </a:r>
            <a:r>
              <a:rPr lang="en-US" altLang="en-US">
                <a:latin typeface="Verdana" panose="020B0604030504040204" pitchFamily="34" charset="0"/>
                <a:cs typeface="Times New Roman" panose="02020603050405020304" pitchFamily="18" charset="0"/>
              </a:rPr>
              <a:t>Age of Extinction, </a:t>
            </a:r>
            <a:r>
              <a:rPr lang="en-US" altLang="en-US">
                <a:latin typeface="Verdana" panose="020B0604030504040204" pitchFamily="34" charset="0"/>
                <a:cs typeface="Arial" panose="020B0604020202020204" pitchFamily="34" charset="0"/>
              </a:rPr>
              <a:t>complained the product placements were awkward, summed up when a viewer wrote on one movie review site after seeing the film, </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It</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s disgusting to see so many ads in one movie.</a:t>
            </a:r>
            <a:r>
              <a:rPr lang="ja-JP" altLang="en-US">
                <a:latin typeface="Verdana" panose="020B0604030504040204" pitchFamily="34" charset="0"/>
                <a:cs typeface="Arial" panose="020B0604020202020204" pitchFamily="34" charset="0"/>
              </a:rPr>
              <a:t>”</a:t>
            </a:r>
            <a:r>
              <a:rPr lang="en-US" altLang="ja-JP">
                <a:latin typeface="Verdana" panose="020B0604030504040204" pitchFamily="34" charset="0"/>
                <a:cs typeface="Arial" panose="020B0604020202020204" pitchFamily="34" charset="0"/>
              </a:rPr>
              <a:t> </a:t>
            </a:r>
            <a:endParaRPr lang="en-US" altLang="en-US">
              <a:latin typeface="Verdana" panose="020B0604030504040204" pitchFamily="34" charset="0"/>
              <a:cs typeface="Arial" panose="020B0604020202020204" pitchFamily="34"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313" name="Group 2">
            <a:extLst>
              <a:ext uri="{FF2B5EF4-FFF2-40B4-BE49-F238E27FC236}">
                <a16:creationId xmlns:a16="http://schemas.microsoft.com/office/drawing/2014/main" id="{2E698CE3-283D-48B6-9430-A04AD676497C}"/>
              </a:ext>
            </a:extLst>
          </p:cNvPr>
          <p:cNvGrpSpPr>
            <a:grpSpLocks/>
          </p:cNvGrpSpPr>
          <p:nvPr/>
        </p:nvGrpSpPr>
        <p:grpSpPr bwMode="auto">
          <a:xfrm>
            <a:off x="0" y="0"/>
            <a:ext cx="9144000" cy="976313"/>
            <a:chOff x="0" y="0"/>
            <a:chExt cx="5760" cy="615"/>
          </a:xfrm>
        </p:grpSpPr>
        <p:sp>
          <p:nvSpPr>
            <p:cNvPr id="141319" name="Text Box 3">
              <a:extLst>
                <a:ext uri="{FF2B5EF4-FFF2-40B4-BE49-F238E27FC236}">
                  <a16:creationId xmlns:a16="http://schemas.microsoft.com/office/drawing/2014/main" id="{47BD92A9-BFB7-46A6-B758-C3F2283F834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1320" name="Text Box 4">
              <a:extLst>
                <a:ext uri="{FF2B5EF4-FFF2-40B4-BE49-F238E27FC236}">
                  <a16:creationId xmlns:a16="http://schemas.microsoft.com/office/drawing/2014/main" id="{1E26E5FF-A794-4D06-97F2-7E923DB1FA0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1314" name="Rectangle 5">
            <a:extLst>
              <a:ext uri="{FF2B5EF4-FFF2-40B4-BE49-F238E27FC236}">
                <a16:creationId xmlns:a16="http://schemas.microsoft.com/office/drawing/2014/main" id="{AE1CB711-3C85-4B4A-BD00-DD868C0D127A}"/>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41315" name="Text Box 7">
            <a:extLst>
              <a:ext uri="{FF2B5EF4-FFF2-40B4-BE49-F238E27FC236}">
                <a16:creationId xmlns:a16="http://schemas.microsoft.com/office/drawing/2014/main" id="{657D8607-C33C-4C9A-A065-12AFF94021F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1318" name="Text Box 12">
            <a:extLst>
              <a:ext uri="{FF2B5EF4-FFF2-40B4-BE49-F238E27FC236}">
                <a16:creationId xmlns:a16="http://schemas.microsoft.com/office/drawing/2014/main" id="{4A9C3D79-2021-43CA-BD33-FB27E15DA827}"/>
              </a:ext>
            </a:extLst>
          </p:cNvPr>
          <p:cNvSpPr txBox="1">
            <a:spLocks noChangeArrowheads="1"/>
          </p:cNvSpPr>
          <p:nvPr/>
        </p:nvSpPr>
        <p:spPr bwMode="auto">
          <a:xfrm>
            <a:off x="533400" y="2057400"/>
            <a:ext cx="81534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Arial" panose="020B0604020202020204" pitchFamily="34" charset="0"/>
              </a:rPr>
              <a:t>Baskin-Robbins’ engaged in a reverse product placement strategy as part of their partnership with Netflix and season three of “Stranger Things” when they re-branded several stores as “Scoops Ahoy” (the name of the ice cream shop featured in the show’s storyline)</a:t>
            </a:r>
          </a:p>
          <a:p>
            <a:pPr eaLnBrk="1" hangingPunct="1">
              <a:spcBef>
                <a:spcPct val="50000"/>
              </a:spcBef>
            </a:pPr>
            <a:r>
              <a:rPr lang="en-US" altLang="en-US" dirty="0">
                <a:latin typeface="Verdana" panose="020B0604030504040204" pitchFamily="34" charset="0"/>
                <a:cs typeface="Arial" panose="020B0604020202020204" pitchFamily="34" charset="0"/>
              </a:rPr>
              <a:t>Over the two-week period in which a Burbank, California location was transformed into a “Scoops Ahoy”, the store enjoyed an increase in sales of 150% (according to CBS News)</a:t>
            </a:r>
          </a:p>
        </p:txBody>
      </p:sp>
    </p:spTree>
    <p:extLst>
      <p:ext uri="{BB962C8B-B14F-4D97-AF65-F5344CB8AC3E}">
        <p14:creationId xmlns:p14="http://schemas.microsoft.com/office/powerpoint/2010/main" val="31173436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61" name="Group 2">
            <a:extLst>
              <a:ext uri="{FF2B5EF4-FFF2-40B4-BE49-F238E27FC236}">
                <a16:creationId xmlns:a16="http://schemas.microsoft.com/office/drawing/2014/main" id="{8234AD96-EEBE-4DA0-A14D-4CCE24A08621}"/>
              </a:ext>
            </a:extLst>
          </p:cNvPr>
          <p:cNvGrpSpPr>
            <a:grpSpLocks/>
          </p:cNvGrpSpPr>
          <p:nvPr/>
        </p:nvGrpSpPr>
        <p:grpSpPr bwMode="auto">
          <a:xfrm>
            <a:off x="0" y="0"/>
            <a:ext cx="9144000" cy="976313"/>
            <a:chOff x="0" y="0"/>
            <a:chExt cx="5760" cy="615"/>
          </a:xfrm>
        </p:grpSpPr>
        <p:sp>
          <p:nvSpPr>
            <p:cNvPr id="143366" name="Text Box 3">
              <a:extLst>
                <a:ext uri="{FF2B5EF4-FFF2-40B4-BE49-F238E27FC236}">
                  <a16:creationId xmlns:a16="http://schemas.microsoft.com/office/drawing/2014/main" id="{C0FDC8EF-B1A5-4522-B13C-E86C8C3ACBD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3367" name="Text Box 4">
              <a:extLst>
                <a:ext uri="{FF2B5EF4-FFF2-40B4-BE49-F238E27FC236}">
                  <a16:creationId xmlns:a16="http://schemas.microsoft.com/office/drawing/2014/main" id="{6DE582A8-8D52-4BC2-902A-DD321AE9DA2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3362" name="Rectangle 5">
            <a:extLst>
              <a:ext uri="{FF2B5EF4-FFF2-40B4-BE49-F238E27FC236}">
                <a16:creationId xmlns:a16="http://schemas.microsoft.com/office/drawing/2014/main" id="{A1322B67-9A5A-4856-BA76-AF785AAF1DC9}"/>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Does Product Placement Work?</a:t>
            </a:r>
          </a:p>
        </p:txBody>
      </p:sp>
      <p:sp>
        <p:nvSpPr>
          <p:cNvPr id="143363" name="Text Box 7">
            <a:extLst>
              <a:ext uri="{FF2B5EF4-FFF2-40B4-BE49-F238E27FC236}">
                <a16:creationId xmlns:a16="http://schemas.microsoft.com/office/drawing/2014/main" id="{68CC8AA0-1F79-4F68-ADB1-D95348D7F78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3364" name="Text Box 1031">
            <a:extLst>
              <a:ext uri="{FF2B5EF4-FFF2-40B4-BE49-F238E27FC236}">
                <a16:creationId xmlns:a16="http://schemas.microsoft.com/office/drawing/2014/main" id="{C62FAA72-8192-47F5-B5AF-E84976CE1B47}"/>
              </a:ext>
            </a:extLst>
          </p:cNvPr>
          <p:cNvSpPr txBox="1">
            <a:spLocks noChangeArrowheads="1"/>
          </p:cNvSpPr>
          <p:nvPr/>
        </p:nvSpPr>
        <p:spPr bwMode="auto">
          <a:xfrm>
            <a:off x="304800" y="1905000"/>
            <a:ext cx="8534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Chinese companies who paid hundreds of thousands of dollars to have their brands featured in the film complained about the limited exposure their brands received as a result of their placement agreement. At the time this text was released, at least one was taking Paramount Pictures, the studio behind the film, to court. </a:t>
            </a:r>
          </a:p>
        </p:txBody>
      </p:sp>
      <p:pic>
        <p:nvPicPr>
          <p:cNvPr id="143365" name="Picture 1034" descr="trans3">
            <a:extLst>
              <a:ext uri="{FF2B5EF4-FFF2-40B4-BE49-F238E27FC236}">
                <a16:creationId xmlns:a16="http://schemas.microsoft.com/office/drawing/2014/main" id="{64112B20-BE9D-460B-A00E-AAB0E6446A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572000"/>
            <a:ext cx="33528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ext Box 2">
            <a:extLst>
              <a:ext uri="{FF2B5EF4-FFF2-40B4-BE49-F238E27FC236}">
                <a16:creationId xmlns:a16="http://schemas.microsoft.com/office/drawing/2014/main" id="{4D6ECB91-6EB2-46C6-A32A-1E4F83A524A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145410" name="Group 3">
            <a:extLst>
              <a:ext uri="{FF2B5EF4-FFF2-40B4-BE49-F238E27FC236}">
                <a16:creationId xmlns:a16="http://schemas.microsoft.com/office/drawing/2014/main" id="{6A8F6422-CF84-444C-B15E-6758A2DAE7C3}"/>
              </a:ext>
            </a:extLst>
          </p:cNvPr>
          <p:cNvGrpSpPr>
            <a:grpSpLocks/>
          </p:cNvGrpSpPr>
          <p:nvPr/>
        </p:nvGrpSpPr>
        <p:grpSpPr bwMode="auto">
          <a:xfrm>
            <a:off x="0" y="0"/>
            <a:ext cx="9144000" cy="976313"/>
            <a:chOff x="0" y="0"/>
            <a:chExt cx="5760" cy="615"/>
          </a:xfrm>
        </p:grpSpPr>
        <p:sp>
          <p:nvSpPr>
            <p:cNvPr id="145415" name="Text Box 4">
              <a:extLst>
                <a:ext uri="{FF2B5EF4-FFF2-40B4-BE49-F238E27FC236}">
                  <a16:creationId xmlns:a16="http://schemas.microsoft.com/office/drawing/2014/main" id="{200D233D-6743-441B-BF18-17DEB36677A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5416" name="Text Box 5">
              <a:extLst>
                <a:ext uri="{FF2B5EF4-FFF2-40B4-BE49-F238E27FC236}">
                  <a16:creationId xmlns:a16="http://schemas.microsoft.com/office/drawing/2014/main" id="{E1A3906C-D275-410D-B49C-F4435C59F75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5411" name="Rectangle 6">
            <a:extLst>
              <a:ext uri="{FF2B5EF4-FFF2-40B4-BE49-F238E27FC236}">
                <a16:creationId xmlns:a16="http://schemas.microsoft.com/office/drawing/2014/main" id="{436A92D9-641A-4BF9-BCE4-BB7AE2CB694B}"/>
              </a:ext>
            </a:extLst>
          </p:cNvPr>
          <p:cNvSpPr>
            <a:spLocks noChangeArrowheads="1"/>
          </p:cNvSpPr>
          <p:nvPr/>
        </p:nvSpPr>
        <p:spPr bwMode="auto">
          <a:xfrm>
            <a:off x="381000" y="10668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Product Placement</a:t>
            </a:r>
          </a:p>
        </p:txBody>
      </p:sp>
      <p:sp>
        <p:nvSpPr>
          <p:cNvPr id="198663" name="Text Box 7">
            <a:extLst>
              <a:ext uri="{FF2B5EF4-FFF2-40B4-BE49-F238E27FC236}">
                <a16:creationId xmlns:a16="http://schemas.microsoft.com/office/drawing/2014/main" id="{1C178440-015D-444B-A663-AB6313BBF883}"/>
              </a:ext>
            </a:extLst>
          </p:cNvPr>
          <p:cNvSpPr txBox="1">
            <a:spLocks noChangeArrowheads="1"/>
          </p:cNvSpPr>
          <p:nvPr/>
        </p:nvSpPr>
        <p:spPr bwMode="auto">
          <a:xfrm>
            <a:off x="685800" y="1066800"/>
            <a:ext cx="8001000" cy="1581150"/>
          </a:xfrm>
          <a:prstGeom prst="rect">
            <a:avLst/>
          </a:prstGeom>
          <a:gradFill rotWithShape="1">
            <a:gsLst>
              <a:gs pos="0">
                <a:srgbClr val="6666FF"/>
              </a:gs>
              <a:gs pos="50000">
                <a:schemeClr val="bg1"/>
              </a:gs>
              <a:gs pos="100000">
                <a:srgbClr val="6666FF"/>
              </a:gs>
            </a:gsLst>
            <a:lin ang="5400000" scaled="1"/>
          </a:gradFill>
          <a:ln w="9525">
            <a:solidFill>
              <a:schemeClr val="tx1"/>
            </a:solidFill>
            <a:miter lim="800000"/>
            <a:headEnd/>
            <a:tailEnd/>
          </a:ln>
          <a:effectLst/>
        </p:spPr>
        <p:txBody>
          <a:bodyPr>
            <a:spAutoFit/>
          </a:bodyPr>
          <a:lstStyle/>
          <a:p>
            <a:pPr eaLnBrk="1" hangingPunct="1">
              <a:spcBef>
                <a:spcPct val="50000"/>
              </a:spcBef>
              <a:buFont typeface="Wingdings" charset="2"/>
              <a:buNone/>
              <a:defRPr/>
            </a:pPr>
            <a:endParaRPr lang="en-US" sz="2200" dirty="0">
              <a:solidFill>
                <a:srgbClr val="000066"/>
              </a:solidFill>
              <a:latin typeface="Arial" charset="0"/>
              <a:ea typeface="ＭＳ Ｐゴシック" charset="-128"/>
            </a:endParaRPr>
          </a:p>
          <a:p>
            <a:pPr algn="ctr" eaLnBrk="1" hangingPunct="1">
              <a:spcBef>
                <a:spcPct val="50000"/>
              </a:spcBef>
              <a:buFont typeface="Wingdings" charset="2"/>
              <a:buNone/>
              <a:defRPr/>
            </a:pPr>
            <a:r>
              <a:rPr lang="en-US" sz="2800" dirty="0">
                <a:latin typeface="Verdana" charset="0"/>
                <a:ea typeface="ＭＳ Ｐゴシック" charset="-128"/>
              </a:rPr>
              <a:t> Reverse Product Placement</a:t>
            </a:r>
          </a:p>
          <a:p>
            <a:pPr eaLnBrk="1" hangingPunct="1">
              <a:spcBef>
                <a:spcPct val="50000"/>
              </a:spcBef>
              <a:defRPr/>
            </a:pPr>
            <a:endParaRPr lang="en-US" sz="2200" dirty="0">
              <a:latin typeface="Arial" charset="0"/>
              <a:ea typeface="ＭＳ Ｐゴシック" charset="-128"/>
            </a:endParaRPr>
          </a:p>
        </p:txBody>
      </p:sp>
      <p:sp>
        <p:nvSpPr>
          <p:cNvPr id="198664" name="Rectangle 8">
            <a:extLst>
              <a:ext uri="{FF2B5EF4-FFF2-40B4-BE49-F238E27FC236}">
                <a16:creationId xmlns:a16="http://schemas.microsoft.com/office/drawing/2014/main" id="{315C40B2-4324-4400-93BB-FFBBDACE0B6F}"/>
              </a:ext>
            </a:extLst>
          </p:cNvPr>
          <p:cNvSpPr>
            <a:spLocks noChangeArrowheads="1"/>
          </p:cNvSpPr>
          <p:nvPr/>
        </p:nvSpPr>
        <p:spPr bwMode="auto">
          <a:xfrm>
            <a:off x="1066800" y="3276600"/>
            <a:ext cx="73914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Reverse product placement occurs when real life products are developed that match products featured in a fictional context</a:t>
            </a:r>
          </a:p>
        </p:txBody>
      </p:sp>
      <p:sp>
        <p:nvSpPr>
          <p:cNvPr id="198665" name="Line 9">
            <a:extLst>
              <a:ext uri="{FF2B5EF4-FFF2-40B4-BE49-F238E27FC236}">
                <a16:creationId xmlns:a16="http://schemas.microsoft.com/office/drawing/2014/main" id="{EB60E851-D2A1-4257-808C-C17695ED354D}"/>
              </a:ext>
            </a:extLst>
          </p:cNvPr>
          <p:cNvSpPr>
            <a:spLocks noChangeShapeType="1"/>
          </p:cNvSpPr>
          <p:nvPr/>
        </p:nvSpPr>
        <p:spPr bwMode="auto">
          <a:xfrm flipV="1">
            <a:off x="914400" y="5486400"/>
            <a:ext cx="7239000" cy="0"/>
          </a:xfrm>
          <a:prstGeom prst="line">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198665"/>
                                        </p:tgtEl>
                                        <p:attrNameLst>
                                          <p:attrName>style.visibility</p:attrName>
                                        </p:attrNameLst>
                                      </p:cBhvr>
                                      <p:to>
                                        <p:strVal val="visible"/>
                                      </p:to>
                                    </p:set>
                                    <p:anim calcmode="lin" valueType="num">
                                      <p:cBhvr additive="base">
                                        <p:cTn id="7" dur="1000" fill="hold"/>
                                        <p:tgtEl>
                                          <p:spTgt spid="198665"/>
                                        </p:tgtEl>
                                        <p:attrNameLst>
                                          <p:attrName>ppt_x</p:attrName>
                                        </p:attrNameLst>
                                      </p:cBhvr>
                                      <p:tavLst>
                                        <p:tav tm="0">
                                          <p:val>
                                            <p:strVal val="0-#ppt_w/2"/>
                                          </p:val>
                                        </p:tav>
                                        <p:tav tm="100000">
                                          <p:val>
                                            <p:strVal val="#ppt_x"/>
                                          </p:val>
                                        </p:tav>
                                      </p:tavLst>
                                    </p:anim>
                                    <p:anim calcmode="lin" valueType="num">
                                      <p:cBhvr additive="base">
                                        <p:cTn id="8" dur="1000" fill="hold"/>
                                        <p:tgtEl>
                                          <p:spTgt spid="198665"/>
                                        </p:tgtEl>
                                        <p:attrNameLst>
                                          <p:attrName>ppt_y</p:attrName>
                                        </p:attrNameLst>
                                      </p:cBhvr>
                                      <p:tavLst>
                                        <p:tav tm="0">
                                          <p:val>
                                            <p:strVal val="#ppt_y"/>
                                          </p:val>
                                        </p:tav>
                                        <p:tav tm="100000">
                                          <p:val>
                                            <p:strVal val="#ppt_y"/>
                                          </p:val>
                                        </p:tav>
                                      </p:tavLst>
                                    </p:anim>
                                  </p:childTnLst>
                                </p:cTn>
                              </p:par>
                              <p:par>
                                <p:cTn id="9" presetID="5" presetClass="entr" presetSubtype="10" fill="hold" grpId="0" nodeType="withEffect">
                                  <p:stCondLst>
                                    <p:cond delay="0"/>
                                  </p:stCondLst>
                                  <p:childTnLst>
                                    <p:set>
                                      <p:cBhvr>
                                        <p:cTn id="10" dur="1" fill="hold">
                                          <p:stCondLst>
                                            <p:cond delay="0"/>
                                          </p:stCondLst>
                                        </p:cTn>
                                        <p:tgtEl>
                                          <p:spTgt spid="198664"/>
                                        </p:tgtEl>
                                        <p:attrNameLst>
                                          <p:attrName>style.visibility</p:attrName>
                                        </p:attrNameLst>
                                      </p:cBhvr>
                                      <p:to>
                                        <p:strVal val="visible"/>
                                      </p:to>
                                    </p:set>
                                    <p:animEffect transition="in" filter="checkerboard(across)">
                                      <p:cBhvr>
                                        <p:cTn id="11" dur="1000"/>
                                        <p:tgtEl>
                                          <p:spTgt spid="198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BA750F4B-15D9-49CD-BABB-16F30346DD30}"/>
              </a:ext>
            </a:extLst>
          </p:cNvPr>
          <p:cNvGrpSpPr>
            <a:grpSpLocks/>
          </p:cNvGrpSpPr>
          <p:nvPr/>
        </p:nvGrpSpPr>
        <p:grpSpPr bwMode="auto">
          <a:xfrm>
            <a:off x="0" y="0"/>
            <a:ext cx="9144000" cy="976313"/>
            <a:chOff x="0" y="0"/>
            <a:chExt cx="5760" cy="615"/>
          </a:xfrm>
        </p:grpSpPr>
        <p:sp>
          <p:nvSpPr>
            <p:cNvPr id="18440" name="Text Box 3">
              <a:extLst>
                <a:ext uri="{FF2B5EF4-FFF2-40B4-BE49-F238E27FC236}">
                  <a16:creationId xmlns:a16="http://schemas.microsoft.com/office/drawing/2014/main" id="{D17216D9-1820-437C-850A-8662D7F37D1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8441" name="Text Box 4">
              <a:extLst>
                <a:ext uri="{FF2B5EF4-FFF2-40B4-BE49-F238E27FC236}">
                  <a16:creationId xmlns:a16="http://schemas.microsoft.com/office/drawing/2014/main" id="{52D422FD-080A-4C3A-B278-83AF8D07860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8434" name="Rectangle 5">
            <a:extLst>
              <a:ext uri="{FF2B5EF4-FFF2-40B4-BE49-F238E27FC236}">
                <a16:creationId xmlns:a16="http://schemas.microsoft.com/office/drawing/2014/main" id="{8728C408-4EFC-4CD8-874C-9EB6ABC719A7}"/>
              </a:ext>
            </a:extLst>
          </p:cNvPr>
          <p:cNvSpPr>
            <a:spLocks noChangeArrowheads="1"/>
          </p:cNvSpPr>
          <p:nvPr/>
        </p:nvSpPr>
        <p:spPr bwMode="auto">
          <a:xfrm>
            <a:off x="1219200" y="1219200"/>
            <a:ext cx="701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Consider the </a:t>
            </a:r>
            <a:r>
              <a:rPr lang="en-US" altLang="en-US" i="1">
                <a:solidFill>
                  <a:srgbClr val="000099"/>
                </a:solidFill>
                <a:latin typeface="Verdana" panose="020B0604030504040204" pitchFamily="34" charset="0"/>
              </a:rPr>
              <a:t>Star Wars</a:t>
            </a:r>
            <a:r>
              <a:rPr lang="en-US" altLang="en-US">
                <a:solidFill>
                  <a:srgbClr val="000099"/>
                </a:solidFill>
                <a:latin typeface="Verdana" panose="020B0604030504040204" pitchFamily="34" charset="0"/>
              </a:rPr>
              <a:t> franchise of films</a:t>
            </a:r>
            <a:endParaRPr lang="en-US" altLang="en-US" i="1">
              <a:solidFill>
                <a:srgbClr val="000099"/>
              </a:solidFill>
              <a:latin typeface="Verdana" panose="020B0604030504040204" pitchFamily="34" charset="0"/>
            </a:endParaRPr>
          </a:p>
        </p:txBody>
      </p:sp>
      <p:sp>
        <p:nvSpPr>
          <p:cNvPr id="18435" name="Text Box 6">
            <a:extLst>
              <a:ext uri="{FF2B5EF4-FFF2-40B4-BE49-F238E27FC236}">
                <a16:creationId xmlns:a16="http://schemas.microsoft.com/office/drawing/2014/main" id="{3C415FD9-A663-400C-A0B9-4DE99C8FBB0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436" name="Rectangle 7">
            <a:extLst>
              <a:ext uri="{FF2B5EF4-FFF2-40B4-BE49-F238E27FC236}">
                <a16:creationId xmlns:a16="http://schemas.microsoft.com/office/drawing/2014/main" id="{3709C4A8-ACFF-4B4F-AF44-F3C6C528BAAE}"/>
              </a:ext>
            </a:extLst>
          </p:cNvPr>
          <p:cNvSpPr>
            <a:spLocks noChangeArrowheads="1"/>
          </p:cNvSpPr>
          <p:nvPr/>
        </p:nvSpPr>
        <p:spPr bwMode="auto">
          <a:xfrm>
            <a:off x="1295400" y="18288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Verdana" panose="020B0604030504040204" pitchFamily="34" charset="0"/>
              </a:rPr>
              <a:t>Licensed Merchandise and Apparel </a:t>
            </a:r>
          </a:p>
        </p:txBody>
      </p:sp>
      <p:pic>
        <p:nvPicPr>
          <p:cNvPr id="144395" name="Picture 11" descr="Star Wars Revenge of the Sith Collectable Mugs: Yoda Mug">
            <a:extLst>
              <a:ext uri="{FF2B5EF4-FFF2-40B4-BE49-F238E27FC236}">
                <a16:creationId xmlns:a16="http://schemas.microsoft.com/office/drawing/2014/main" id="{28D4F2CE-6515-4215-B7C6-6A2056BD16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3352800"/>
            <a:ext cx="228600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8" name="Picture 14" descr="Star Wars: 25th Anniversary Obi Wan Kenobi &amp; Darth Vader Final Duel Deluxe Box Set ">
            <a:extLst>
              <a:ext uri="{FF2B5EF4-FFF2-40B4-BE49-F238E27FC236}">
                <a16:creationId xmlns:a16="http://schemas.microsoft.com/office/drawing/2014/main" id="{D4981B17-1D06-47B6-9ACC-A4569484C0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31242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0" name="Picture 16" descr="Star_Wars_Monopoly_trilogy">
            <a:extLst>
              <a:ext uri="{FF2B5EF4-FFF2-40B4-BE49-F238E27FC236}">
                <a16:creationId xmlns:a16="http://schemas.microsoft.com/office/drawing/2014/main" id="{C4F951E2-5C15-43C7-AB66-E9374A0A23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3124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44400"/>
                                        </p:tgtEl>
                                        <p:attrNameLst>
                                          <p:attrName>style.visibility</p:attrName>
                                        </p:attrNameLst>
                                      </p:cBhvr>
                                      <p:to>
                                        <p:strVal val="visible"/>
                                      </p:to>
                                    </p:set>
                                    <p:animEffect transition="in" filter="dissolve">
                                      <p:cBhvr>
                                        <p:cTn id="7" dur="500"/>
                                        <p:tgtEl>
                                          <p:spTgt spid="14440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44395"/>
                                        </p:tgtEl>
                                        <p:attrNameLst>
                                          <p:attrName>style.visibility</p:attrName>
                                        </p:attrNameLst>
                                      </p:cBhvr>
                                      <p:to>
                                        <p:strVal val="visible"/>
                                      </p:to>
                                    </p:set>
                                    <p:animEffect transition="in" filter="dissolve">
                                      <p:cBhvr>
                                        <p:cTn id="11" dur="500"/>
                                        <p:tgtEl>
                                          <p:spTgt spid="144395"/>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44398"/>
                                        </p:tgtEl>
                                        <p:attrNameLst>
                                          <p:attrName>style.visibility</p:attrName>
                                        </p:attrNameLst>
                                      </p:cBhvr>
                                      <p:to>
                                        <p:strVal val="visible"/>
                                      </p:to>
                                    </p:set>
                                    <p:animEffect transition="in" filter="dissolve">
                                      <p:cBhvr>
                                        <p:cTn id="15" dur="500"/>
                                        <p:tgtEl>
                                          <p:spTgt spid="144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7457" name="Group 2">
            <a:extLst>
              <a:ext uri="{FF2B5EF4-FFF2-40B4-BE49-F238E27FC236}">
                <a16:creationId xmlns:a16="http://schemas.microsoft.com/office/drawing/2014/main" id="{B8C926C3-7BFD-4F8A-86E9-E07C82EC7E57}"/>
              </a:ext>
            </a:extLst>
          </p:cNvPr>
          <p:cNvGrpSpPr>
            <a:grpSpLocks/>
          </p:cNvGrpSpPr>
          <p:nvPr/>
        </p:nvGrpSpPr>
        <p:grpSpPr bwMode="auto">
          <a:xfrm>
            <a:off x="0" y="0"/>
            <a:ext cx="9144000" cy="976313"/>
            <a:chOff x="0" y="0"/>
            <a:chExt cx="5760" cy="615"/>
          </a:xfrm>
        </p:grpSpPr>
        <p:sp>
          <p:nvSpPr>
            <p:cNvPr id="147463" name="Text Box 3">
              <a:extLst>
                <a:ext uri="{FF2B5EF4-FFF2-40B4-BE49-F238E27FC236}">
                  <a16:creationId xmlns:a16="http://schemas.microsoft.com/office/drawing/2014/main" id="{82B4D662-ED6C-4E4F-A6D1-C6F5A9F749F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7464" name="Text Box 4">
              <a:extLst>
                <a:ext uri="{FF2B5EF4-FFF2-40B4-BE49-F238E27FC236}">
                  <a16:creationId xmlns:a16="http://schemas.microsoft.com/office/drawing/2014/main" id="{F9B36EA0-343C-4155-B449-17365EA08D0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7458" name="Text Box 7">
            <a:extLst>
              <a:ext uri="{FF2B5EF4-FFF2-40B4-BE49-F238E27FC236}">
                <a16:creationId xmlns:a16="http://schemas.microsoft.com/office/drawing/2014/main" id="{20DEEB2A-E374-43DA-A4BD-62F4ED2075D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7459" name="Rectangle 11">
            <a:extLst>
              <a:ext uri="{FF2B5EF4-FFF2-40B4-BE49-F238E27FC236}">
                <a16:creationId xmlns:a16="http://schemas.microsoft.com/office/drawing/2014/main" id="{CF852278-D6C3-450A-9812-3EF146E9F4D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00716" name="Rectangle 12">
            <a:extLst>
              <a:ext uri="{FF2B5EF4-FFF2-40B4-BE49-F238E27FC236}">
                <a16:creationId xmlns:a16="http://schemas.microsoft.com/office/drawing/2014/main" id="{D91723C9-E0AD-4829-AFA6-326073342220}"/>
              </a:ext>
            </a:extLst>
          </p:cNvPr>
          <p:cNvSpPr>
            <a:spLocks noChangeArrowheads="1"/>
          </p:cNvSpPr>
          <p:nvPr/>
        </p:nvSpPr>
        <p:spPr bwMode="auto">
          <a:xfrm>
            <a:off x="152400" y="2057400"/>
            <a:ext cx="39624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In 2012, Staples (an office supply chain store) begain selling </a:t>
            </a:r>
            <a:r>
              <a:rPr lang="ja-JP" altLang="en-US" i="1">
                <a:latin typeface="Verdana" panose="020B0604030504040204" pitchFamily="34" charset="0"/>
              </a:rPr>
              <a:t>“</a:t>
            </a:r>
            <a:r>
              <a:rPr lang="en-US" altLang="ja-JP" i="1">
                <a:latin typeface="Verdana" panose="020B0604030504040204" pitchFamily="34" charset="0"/>
              </a:rPr>
              <a:t>Dunder Mifflin</a:t>
            </a:r>
            <a:r>
              <a:rPr lang="ja-JP" altLang="en-US" i="1">
                <a:latin typeface="Verdana" panose="020B0604030504040204" pitchFamily="34" charset="0"/>
              </a:rPr>
              <a:t>”</a:t>
            </a:r>
            <a:r>
              <a:rPr lang="en-US" altLang="ja-JP" i="1">
                <a:latin typeface="Verdana" panose="020B0604030504040204" pitchFamily="34" charset="0"/>
              </a:rPr>
              <a:t> branded copy paper products after entering a licensing agreement with NBC for the rights to use the name and images from the popular sitcom </a:t>
            </a:r>
            <a:endParaRPr lang="en-US" altLang="en-US" i="1">
              <a:latin typeface="Verdana" panose="020B0604030504040204" pitchFamily="34" charset="0"/>
            </a:endParaRPr>
          </a:p>
        </p:txBody>
      </p:sp>
      <p:sp>
        <p:nvSpPr>
          <p:cNvPr id="147461" name="Line 13">
            <a:extLst>
              <a:ext uri="{FF2B5EF4-FFF2-40B4-BE49-F238E27FC236}">
                <a16:creationId xmlns:a16="http://schemas.microsoft.com/office/drawing/2014/main" id="{4C03BC67-1349-4CE6-8F87-629089060AB6}"/>
              </a:ext>
            </a:extLst>
          </p:cNvPr>
          <p:cNvSpPr>
            <a:spLocks noChangeShapeType="1"/>
          </p:cNvSpPr>
          <p:nvPr/>
        </p:nvSpPr>
        <p:spPr bwMode="auto">
          <a:xfrm>
            <a:off x="4495800" y="2209800"/>
            <a:ext cx="0" cy="3886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5309" name="Picture 13" descr="C:\Users\CL\Desktop\staples dunder.jpg">
            <a:extLst>
              <a:ext uri="{FF2B5EF4-FFF2-40B4-BE49-F238E27FC236}">
                <a16:creationId xmlns:a16="http://schemas.microsoft.com/office/drawing/2014/main" id="{58A5FA3A-AC33-4F76-AFC5-D52B9A1F73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981200"/>
            <a:ext cx="4056063"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0716"/>
                                        </p:tgtEl>
                                        <p:attrNameLst>
                                          <p:attrName>style.visibility</p:attrName>
                                        </p:attrNameLst>
                                      </p:cBhvr>
                                      <p:to>
                                        <p:strVal val="visible"/>
                                      </p:to>
                                    </p:set>
                                    <p:anim calcmode="lin" valueType="num">
                                      <p:cBhvr additive="base">
                                        <p:cTn id="7" dur="500" fill="hold"/>
                                        <p:tgtEl>
                                          <p:spTgt spid="200716"/>
                                        </p:tgtEl>
                                        <p:attrNameLst>
                                          <p:attrName>ppt_x</p:attrName>
                                        </p:attrNameLst>
                                      </p:cBhvr>
                                      <p:tavLst>
                                        <p:tav tm="0">
                                          <p:val>
                                            <p:strVal val="0-#ppt_w/2"/>
                                          </p:val>
                                        </p:tav>
                                        <p:tav tm="100000">
                                          <p:val>
                                            <p:strVal val="#ppt_x"/>
                                          </p:val>
                                        </p:tav>
                                      </p:tavLst>
                                    </p:anim>
                                    <p:anim calcmode="lin" valueType="num">
                                      <p:cBhvr additive="base">
                                        <p:cTn id="8" dur="500" fill="hold"/>
                                        <p:tgtEl>
                                          <p:spTgt spid="20071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55309"/>
                                        </p:tgtEl>
                                        <p:attrNameLst>
                                          <p:attrName>style.visibility</p:attrName>
                                        </p:attrNameLst>
                                      </p:cBhvr>
                                      <p:to>
                                        <p:strVal val="visible"/>
                                      </p:to>
                                    </p:set>
                                    <p:animEffect transition="in" filter="dissolve">
                                      <p:cBhvr>
                                        <p:cTn id="12" dur="500"/>
                                        <p:tgtEl>
                                          <p:spTgt spid="55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6"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505" name="Group 2">
            <a:extLst>
              <a:ext uri="{FF2B5EF4-FFF2-40B4-BE49-F238E27FC236}">
                <a16:creationId xmlns:a16="http://schemas.microsoft.com/office/drawing/2014/main" id="{F00C5FCA-0401-4A55-98B9-3D7E18DD210E}"/>
              </a:ext>
            </a:extLst>
          </p:cNvPr>
          <p:cNvGrpSpPr>
            <a:grpSpLocks/>
          </p:cNvGrpSpPr>
          <p:nvPr/>
        </p:nvGrpSpPr>
        <p:grpSpPr bwMode="auto">
          <a:xfrm>
            <a:off x="0" y="0"/>
            <a:ext cx="9144000" cy="976313"/>
            <a:chOff x="0" y="0"/>
            <a:chExt cx="5760" cy="615"/>
          </a:xfrm>
        </p:grpSpPr>
        <p:sp>
          <p:nvSpPr>
            <p:cNvPr id="149511" name="Text Box 3">
              <a:extLst>
                <a:ext uri="{FF2B5EF4-FFF2-40B4-BE49-F238E27FC236}">
                  <a16:creationId xmlns:a16="http://schemas.microsoft.com/office/drawing/2014/main" id="{5C48EC53-29C9-4D98-B94C-3013C56EC62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49512" name="Text Box 4">
              <a:extLst>
                <a:ext uri="{FF2B5EF4-FFF2-40B4-BE49-F238E27FC236}">
                  <a16:creationId xmlns:a16="http://schemas.microsoft.com/office/drawing/2014/main" id="{CB43226C-016E-4B04-BA77-316CA17104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49506" name="Text Box 7">
            <a:extLst>
              <a:ext uri="{FF2B5EF4-FFF2-40B4-BE49-F238E27FC236}">
                <a16:creationId xmlns:a16="http://schemas.microsoft.com/office/drawing/2014/main" id="{D488A6F3-F249-485D-8425-D64BB606B85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9507" name="Rectangle 11">
            <a:extLst>
              <a:ext uri="{FF2B5EF4-FFF2-40B4-BE49-F238E27FC236}">
                <a16:creationId xmlns:a16="http://schemas.microsoft.com/office/drawing/2014/main" id="{ABF46809-49C1-4F8C-97D1-D412380D7B62}"/>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00716" name="Rectangle 12">
            <a:extLst>
              <a:ext uri="{FF2B5EF4-FFF2-40B4-BE49-F238E27FC236}">
                <a16:creationId xmlns:a16="http://schemas.microsoft.com/office/drawing/2014/main" id="{96DA70D8-8498-4AAC-81D1-540834501841}"/>
              </a:ext>
            </a:extLst>
          </p:cNvPr>
          <p:cNvSpPr>
            <a:spLocks noChangeArrowheads="1"/>
          </p:cNvSpPr>
          <p:nvPr/>
        </p:nvSpPr>
        <p:spPr bwMode="auto">
          <a:xfrm>
            <a:off x="152400" y="2057400"/>
            <a:ext cx="3962400"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latin typeface="Verdana" panose="020B0604030504040204" pitchFamily="34" charset="0"/>
              </a:rPr>
              <a:t>Later in 2012, Staples began to carry more Dunder Mifflin branded products while a statement from the company suggested revenue generated by sales of the original Dunder Mifflin copy paper was </a:t>
            </a:r>
            <a:r>
              <a:rPr lang="ja-JP" altLang="en-US" i="1">
                <a:latin typeface="Verdana" panose="020B0604030504040204" pitchFamily="34" charset="0"/>
              </a:rPr>
              <a:t>“</a:t>
            </a:r>
            <a:r>
              <a:rPr lang="en-US" altLang="ja-JP" i="1">
                <a:latin typeface="Verdana" panose="020B0604030504040204" pitchFamily="34" charset="0"/>
              </a:rPr>
              <a:t>two times what we expected.</a:t>
            </a:r>
            <a:r>
              <a:rPr lang="ja-JP" altLang="en-US" i="1">
                <a:latin typeface="Verdana" panose="020B0604030504040204" pitchFamily="34" charset="0"/>
              </a:rPr>
              <a:t>”</a:t>
            </a:r>
            <a:endParaRPr lang="en-US" altLang="en-US" i="1">
              <a:latin typeface="Verdana" panose="020B0604030504040204" pitchFamily="34" charset="0"/>
            </a:endParaRPr>
          </a:p>
        </p:txBody>
      </p:sp>
      <p:sp>
        <p:nvSpPr>
          <p:cNvPr id="149509" name="Line 13">
            <a:extLst>
              <a:ext uri="{FF2B5EF4-FFF2-40B4-BE49-F238E27FC236}">
                <a16:creationId xmlns:a16="http://schemas.microsoft.com/office/drawing/2014/main" id="{B9E37756-5B6C-47FC-8C6F-B02ECC55AF7A}"/>
              </a:ext>
            </a:extLst>
          </p:cNvPr>
          <p:cNvSpPr>
            <a:spLocks noChangeShapeType="1"/>
          </p:cNvSpPr>
          <p:nvPr/>
        </p:nvSpPr>
        <p:spPr bwMode="auto">
          <a:xfrm>
            <a:off x="4495800" y="2209800"/>
            <a:ext cx="0" cy="3886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55309" name="Picture 13" descr="C:\Users\CL\Desktop\staples dunder.jpg">
            <a:extLst>
              <a:ext uri="{FF2B5EF4-FFF2-40B4-BE49-F238E27FC236}">
                <a16:creationId xmlns:a16="http://schemas.microsoft.com/office/drawing/2014/main" id="{94708F0B-8AC4-491F-B835-3D886379B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981200"/>
            <a:ext cx="4056063"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0716"/>
                                        </p:tgtEl>
                                        <p:attrNameLst>
                                          <p:attrName>style.visibility</p:attrName>
                                        </p:attrNameLst>
                                      </p:cBhvr>
                                      <p:to>
                                        <p:strVal val="visible"/>
                                      </p:to>
                                    </p:set>
                                    <p:anim calcmode="lin" valueType="num">
                                      <p:cBhvr additive="base">
                                        <p:cTn id="7" dur="500" fill="hold"/>
                                        <p:tgtEl>
                                          <p:spTgt spid="200716"/>
                                        </p:tgtEl>
                                        <p:attrNameLst>
                                          <p:attrName>ppt_x</p:attrName>
                                        </p:attrNameLst>
                                      </p:cBhvr>
                                      <p:tavLst>
                                        <p:tav tm="0">
                                          <p:val>
                                            <p:strVal val="0-#ppt_w/2"/>
                                          </p:val>
                                        </p:tav>
                                        <p:tav tm="100000">
                                          <p:val>
                                            <p:strVal val="#ppt_x"/>
                                          </p:val>
                                        </p:tav>
                                      </p:tavLst>
                                    </p:anim>
                                    <p:anim calcmode="lin" valueType="num">
                                      <p:cBhvr additive="base">
                                        <p:cTn id="8" dur="500" fill="hold"/>
                                        <p:tgtEl>
                                          <p:spTgt spid="200716"/>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55309"/>
                                        </p:tgtEl>
                                        <p:attrNameLst>
                                          <p:attrName>style.visibility</p:attrName>
                                        </p:attrNameLst>
                                      </p:cBhvr>
                                      <p:to>
                                        <p:strVal val="visible"/>
                                      </p:to>
                                    </p:set>
                                    <p:animEffect transition="in" filter="dissolve">
                                      <p:cBhvr>
                                        <p:cTn id="12" dur="500"/>
                                        <p:tgtEl>
                                          <p:spTgt spid="55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553" name="Group 2">
            <a:extLst>
              <a:ext uri="{FF2B5EF4-FFF2-40B4-BE49-F238E27FC236}">
                <a16:creationId xmlns:a16="http://schemas.microsoft.com/office/drawing/2014/main" id="{A66CA268-70C2-445F-927F-FBE3D74D3DF2}"/>
              </a:ext>
            </a:extLst>
          </p:cNvPr>
          <p:cNvGrpSpPr>
            <a:grpSpLocks/>
          </p:cNvGrpSpPr>
          <p:nvPr/>
        </p:nvGrpSpPr>
        <p:grpSpPr bwMode="auto">
          <a:xfrm>
            <a:off x="0" y="0"/>
            <a:ext cx="9144000" cy="976313"/>
            <a:chOff x="0" y="0"/>
            <a:chExt cx="5760" cy="615"/>
          </a:xfrm>
        </p:grpSpPr>
        <p:sp>
          <p:nvSpPr>
            <p:cNvPr id="151558" name="Text Box 3">
              <a:extLst>
                <a:ext uri="{FF2B5EF4-FFF2-40B4-BE49-F238E27FC236}">
                  <a16:creationId xmlns:a16="http://schemas.microsoft.com/office/drawing/2014/main" id="{F6E352F2-AC87-42DC-8FDD-D053B27C44E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1559" name="Text Box 4">
              <a:extLst>
                <a:ext uri="{FF2B5EF4-FFF2-40B4-BE49-F238E27FC236}">
                  <a16:creationId xmlns:a16="http://schemas.microsoft.com/office/drawing/2014/main" id="{D960F35B-08B4-462E-AC0F-F860037262A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1554" name="Text Box 5">
            <a:extLst>
              <a:ext uri="{FF2B5EF4-FFF2-40B4-BE49-F238E27FC236}">
                <a16:creationId xmlns:a16="http://schemas.microsoft.com/office/drawing/2014/main" id="{CAF13738-C418-4CD5-B6A2-2C005BD0AED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1555" name="Rectangle 6">
            <a:extLst>
              <a:ext uri="{FF2B5EF4-FFF2-40B4-BE49-F238E27FC236}">
                <a16:creationId xmlns:a16="http://schemas.microsoft.com/office/drawing/2014/main" id="{270B5F51-2870-451C-87E7-5937E29626AB}"/>
              </a:ext>
            </a:extLst>
          </p:cNvPr>
          <p:cNvSpPr>
            <a:spLocks noChangeArrowheads="1"/>
          </p:cNvSpPr>
          <p:nvPr/>
        </p:nvSpPr>
        <p:spPr bwMode="auto">
          <a:xfrm>
            <a:off x="1219200" y="9906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25287" name="Rectangle 7">
            <a:extLst>
              <a:ext uri="{FF2B5EF4-FFF2-40B4-BE49-F238E27FC236}">
                <a16:creationId xmlns:a16="http://schemas.microsoft.com/office/drawing/2014/main" id="{DC2110AA-EB71-48FE-BEF8-69CFF85CD1E6}"/>
              </a:ext>
            </a:extLst>
          </p:cNvPr>
          <p:cNvSpPr>
            <a:spLocks noChangeArrowheads="1"/>
          </p:cNvSpPr>
          <p:nvPr/>
        </p:nvSpPr>
        <p:spPr bwMode="auto">
          <a:xfrm>
            <a:off x="381000" y="1752600"/>
            <a:ext cx="83058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333399"/>
                </a:solidFill>
                <a:latin typeface="Verdana" panose="020B0604030504040204" pitchFamily="34" charset="0"/>
              </a:rPr>
              <a:t> Brandchannel.com named Willy Wonka the </a:t>
            </a:r>
            <a:r>
              <a:rPr lang="ja-JP" altLang="en-US" i="1">
                <a:solidFill>
                  <a:srgbClr val="333399"/>
                </a:solidFill>
                <a:latin typeface="Verdana" panose="020B0604030504040204" pitchFamily="34" charset="0"/>
              </a:rPr>
              <a:t>“</a:t>
            </a:r>
            <a:r>
              <a:rPr lang="en-US" altLang="ja-JP" i="1">
                <a:solidFill>
                  <a:srgbClr val="333399"/>
                </a:solidFill>
                <a:latin typeface="Verdana" panose="020B0604030504040204" pitchFamily="34" charset="0"/>
              </a:rPr>
              <a:t>greatest example of reverse product placement of all time</a:t>
            </a:r>
            <a:r>
              <a:rPr lang="ja-JP" altLang="en-US" i="1">
                <a:solidFill>
                  <a:srgbClr val="333399"/>
                </a:solidFill>
                <a:latin typeface="Verdana" panose="020B0604030504040204" pitchFamily="34" charset="0"/>
              </a:rPr>
              <a:t>”</a:t>
            </a:r>
            <a:r>
              <a:rPr lang="en-US" altLang="ja-JP" i="1">
                <a:solidFill>
                  <a:srgbClr val="333399"/>
                </a:solidFill>
                <a:latin typeface="Verdana" panose="020B0604030504040204" pitchFamily="34" charset="0"/>
              </a:rPr>
              <a:t> in commemoration of the film</a:t>
            </a:r>
            <a:r>
              <a:rPr lang="ja-JP" altLang="en-US" i="1">
                <a:solidFill>
                  <a:srgbClr val="333399"/>
                </a:solidFill>
                <a:latin typeface="Verdana" panose="020B0604030504040204" pitchFamily="34" charset="0"/>
              </a:rPr>
              <a:t>’</a:t>
            </a:r>
            <a:r>
              <a:rPr lang="en-US" altLang="ja-JP" i="1">
                <a:solidFill>
                  <a:srgbClr val="333399"/>
                </a:solidFill>
                <a:latin typeface="Verdana" panose="020B0604030504040204" pitchFamily="34" charset="0"/>
              </a:rPr>
              <a:t>s 40th anniversary (today, under the Nestlé umbrella, the Wonka candy company still produces a range of candy, from SweeTarts to Nerds, Gobstoppers to Laffy Taffy and still makes extensive use of the "golden ticket" for marketing opportunities) </a:t>
            </a:r>
            <a:endParaRPr lang="en-US" altLang="en-US" i="1">
              <a:solidFill>
                <a:srgbClr val="333399"/>
              </a:solidFill>
              <a:latin typeface="Verdana" panose="020B0604030504040204" pitchFamily="34" charset="0"/>
            </a:endParaRPr>
          </a:p>
        </p:txBody>
      </p:sp>
      <p:pic>
        <p:nvPicPr>
          <p:cNvPr id="53259" name="Picture 11" descr="http://images.wikia.com/logopedia/images/b/b1/Wonka-logo.jpg">
            <a:extLst>
              <a:ext uri="{FF2B5EF4-FFF2-40B4-BE49-F238E27FC236}">
                <a16:creationId xmlns:a16="http://schemas.microsoft.com/office/drawing/2014/main" id="{5F54F500-CB97-47C5-AB3E-53355377FA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953000"/>
            <a:ext cx="214312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287"/>
                                        </p:tgtEl>
                                        <p:attrNameLst>
                                          <p:attrName>style.visibility</p:attrName>
                                        </p:attrNameLst>
                                      </p:cBhvr>
                                      <p:to>
                                        <p:strVal val="visible"/>
                                      </p:to>
                                    </p:set>
                                    <p:anim calcmode="lin" valueType="num">
                                      <p:cBhvr additive="base">
                                        <p:cTn id="7" dur="500" fill="hold"/>
                                        <p:tgtEl>
                                          <p:spTgt spid="225287"/>
                                        </p:tgtEl>
                                        <p:attrNameLst>
                                          <p:attrName>ppt_x</p:attrName>
                                        </p:attrNameLst>
                                      </p:cBhvr>
                                      <p:tavLst>
                                        <p:tav tm="0">
                                          <p:val>
                                            <p:strVal val="0-#ppt_w/2"/>
                                          </p:val>
                                        </p:tav>
                                        <p:tav tm="100000">
                                          <p:val>
                                            <p:strVal val="#ppt_x"/>
                                          </p:val>
                                        </p:tav>
                                      </p:tavLst>
                                    </p:anim>
                                    <p:anim calcmode="lin" valueType="num">
                                      <p:cBhvr additive="base">
                                        <p:cTn id="8" dur="500" fill="hold"/>
                                        <p:tgtEl>
                                          <p:spTgt spid="225287"/>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53259"/>
                                        </p:tgtEl>
                                        <p:attrNameLst>
                                          <p:attrName>style.visibility</p:attrName>
                                        </p:attrNameLst>
                                      </p:cBhvr>
                                      <p:to>
                                        <p:strVal val="visible"/>
                                      </p:to>
                                    </p:set>
                                    <p:animEffect transition="in" filter="dissolve">
                                      <p:cBhvr>
                                        <p:cTn id="11" dur="500"/>
                                        <p:tgtEl>
                                          <p:spTgt spid="53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7"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01" name="Group 2">
            <a:extLst>
              <a:ext uri="{FF2B5EF4-FFF2-40B4-BE49-F238E27FC236}">
                <a16:creationId xmlns:a16="http://schemas.microsoft.com/office/drawing/2014/main" id="{ED8DB76C-D1D8-411E-8F6F-40202917BBB8}"/>
              </a:ext>
            </a:extLst>
          </p:cNvPr>
          <p:cNvGrpSpPr>
            <a:grpSpLocks/>
          </p:cNvGrpSpPr>
          <p:nvPr/>
        </p:nvGrpSpPr>
        <p:grpSpPr bwMode="auto">
          <a:xfrm>
            <a:off x="0" y="0"/>
            <a:ext cx="9144000" cy="976313"/>
            <a:chOff x="0" y="0"/>
            <a:chExt cx="5760" cy="615"/>
          </a:xfrm>
        </p:grpSpPr>
        <p:sp>
          <p:nvSpPr>
            <p:cNvPr id="153607" name="Text Box 3">
              <a:extLst>
                <a:ext uri="{FF2B5EF4-FFF2-40B4-BE49-F238E27FC236}">
                  <a16:creationId xmlns:a16="http://schemas.microsoft.com/office/drawing/2014/main" id="{3BA5D42B-27B0-4A83-9F70-6653F8F7076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3608" name="Text Box 4">
              <a:extLst>
                <a:ext uri="{FF2B5EF4-FFF2-40B4-BE49-F238E27FC236}">
                  <a16:creationId xmlns:a16="http://schemas.microsoft.com/office/drawing/2014/main" id="{766FF507-8C14-4413-B3C6-513E541EF61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3602" name="Text Box 5">
            <a:extLst>
              <a:ext uri="{FF2B5EF4-FFF2-40B4-BE49-F238E27FC236}">
                <a16:creationId xmlns:a16="http://schemas.microsoft.com/office/drawing/2014/main" id="{301125F1-D49E-484B-B2FE-1CF0665E0C6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3603" name="Rectangle 7">
            <a:extLst>
              <a:ext uri="{FF2B5EF4-FFF2-40B4-BE49-F238E27FC236}">
                <a16:creationId xmlns:a16="http://schemas.microsoft.com/office/drawing/2014/main" id="{5C828EA9-BCB3-4396-AD0E-6C543B1297E7}"/>
              </a:ext>
            </a:extLst>
          </p:cNvPr>
          <p:cNvSpPr>
            <a:spLocks noChangeArrowheads="1"/>
          </p:cNvSpPr>
          <p:nvPr/>
        </p:nvSpPr>
        <p:spPr bwMode="auto">
          <a:xfrm>
            <a:off x="1219200" y="12192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01736" name="Rectangle 8">
            <a:extLst>
              <a:ext uri="{FF2B5EF4-FFF2-40B4-BE49-F238E27FC236}">
                <a16:creationId xmlns:a16="http://schemas.microsoft.com/office/drawing/2014/main" id="{369FFDAF-3F63-44C9-8BC8-F8009FF7D75C}"/>
              </a:ext>
            </a:extLst>
          </p:cNvPr>
          <p:cNvSpPr>
            <a:spLocks noChangeArrowheads="1"/>
          </p:cNvSpPr>
          <p:nvPr/>
        </p:nvSpPr>
        <p:spPr bwMode="auto">
          <a:xfrm>
            <a:off x="914400" y="2133600"/>
            <a:ext cx="7467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i="1">
                <a:latin typeface="Verdana" panose="020B0604030504040204" pitchFamily="34" charset="0"/>
              </a:rPr>
              <a:t>To build hype for the premiere of the third season of TNT</a:t>
            </a:r>
            <a:r>
              <a:rPr lang="ja-JP" altLang="en-US" i="1">
                <a:latin typeface="Verdana" panose="020B0604030504040204" pitchFamily="34" charset="0"/>
              </a:rPr>
              <a:t>’</a:t>
            </a:r>
            <a:r>
              <a:rPr lang="en-US" altLang="ja-JP" i="1">
                <a:latin typeface="Verdana" panose="020B0604030504040204" pitchFamily="34" charset="0"/>
              </a:rPr>
              <a:t>s </a:t>
            </a:r>
            <a:r>
              <a:rPr lang="ja-JP" altLang="en-US" i="1">
                <a:latin typeface="Verdana" panose="020B0604030504040204" pitchFamily="34" charset="0"/>
              </a:rPr>
              <a:t>“</a:t>
            </a:r>
            <a:r>
              <a:rPr lang="en-US" altLang="ja-JP" i="1">
                <a:latin typeface="Verdana" panose="020B0604030504040204" pitchFamily="34" charset="0"/>
              </a:rPr>
              <a:t>Dallas</a:t>
            </a:r>
            <a:r>
              <a:rPr lang="ja-JP" altLang="en-US" i="1">
                <a:latin typeface="Verdana" panose="020B0604030504040204" pitchFamily="34" charset="0"/>
              </a:rPr>
              <a:t>”</a:t>
            </a:r>
            <a:r>
              <a:rPr lang="en-US" altLang="ja-JP" i="1">
                <a:latin typeface="Verdana" panose="020B0604030504040204" pitchFamily="34" charset="0"/>
              </a:rPr>
              <a:t>, the Ewing family unveiled its first </a:t>
            </a:r>
            <a:r>
              <a:rPr lang="ja-JP" altLang="en-US" i="1">
                <a:latin typeface="Verdana" panose="020B0604030504040204" pitchFamily="34" charset="0"/>
              </a:rPr>
              <a:t>“</a:t>
            </a:r>
            <a:r>
              <a:rPr lang="en-US" altLang="ja-JP" i="1">
                <a:latin typeface="Verdana" panose="020B0604030504040204" pitchFamily="34" charset="0"/>
              </a:rPr>
              <a:t>Ewing Energies</a:t>
            </a:r>
            <a:r>
              <a:rPr lang="ja-JP" altLang="en-US" i="1">
                <a:latin typeface="Verdana" panose="020B0604030504040204" pitchFamily="34" charset="0"/>
              </a:rPr>
              <a:t>”</a:t>
            </a:r>
            <a:r>
              <a:rPr lang="en-US" altLang="ja-JP" i="1">
                <a:latin typeface="Verdana" panose="020B0604030504040204" pitchFamily="34" charset="0"/>
              </a:rPr>
              <a:t> gas station, offering gas at deeply discounted rates in a reverse product placement that lasted just one day</a:t>
            </a:r>
            <a:r>
              <a:rPr lang="en-US" altLang="ja-JP">
                <a:latin typeface="Verdana" panose="020B0604030504040204" pitchFamily="34" charset="0"/>
              </a:rPr>
              <a:t> </a:t>
            </a:r>
            <a:endParaRPr lang="en-US" altLang="en-US">
              <a:latin typeface="Verdana" panose="020B0604030504040204" pitchFamily="34" charset="0"/>
            </a:endParaRPr>
          </a:p>
        </p:txBody>
      </p:sp>
      <p:pic>
        <p:nvPicPr>
          <p:cNvPr id="153605" name="Picture 11" descr="gas">
            <a:extLst>
              <a:ext uri="{FF2B5EF4-FFF2-40B4-BE49-F238E27FC236}">
                <a16:creationId xmlns:a16="http://schemas.microsoft.com/office/drawing/2014/main" id="{625EDC37-5FE2-4DED-9199-79D1E95F4D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419600"/>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06" name="Picture 12" descr="gas2">
            <a:extLst>
              <a:ext uri="{FF2B5EF4-FFF2-40B4-BE49-F238E27FC236}">
                <a16:creationId xmlns:a16="http://schemas.microsoft.com/office/drawing/2014/main" id="{46CA9B31-4228-450A-AE92-32F43364CC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600" y="4495800"/>
            <a:ext cx="320992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01736"/>
                                        </p:tgtEl>
                                        <p:attrNameLst>
                                          <p:attrName>style.visibility</p:attrName>
                                        </p:attrNameLst>
                                      </p:cBhvr>
                                      <p:to>
                                        <p:strVal val="visible"/>
                                      </p:to>
                                    </p:set>
                                    <p:anim calcmode="lin" valueType="num">
                                      <p:cBhvr additive="base">
                                        <p:cTn id="7" dur="500" fill="hold"/>
                                        <p:tgtEl>
                                          <p:spTgt spid="201736"/>
                                        </p:tgtEl>
                                        <p:attrNameLst>
                                          <p:attrName>ppt_x</p:attrName>
                                        </p:attrNameLst>
                                      </p:cBhvr>
                                      <p:tavLst>
                                        <p:tav tm="0">
                                          <p:val>
                                            <p:strVal val="0-#ppt_w/2"/>
                                          </p:val>
                                        </p:tav>
                                        <p:tav tm="100000">
                                          <p:val>
                                            <p:strVal val="#ppt_x"/>
                                          </p:val>
                                        </p:tav>
                                      </p:tavLst>
                                    </p:anim>
                                    <p:anim calcmode="lin" valueType="num">
                                      <p:cBhvr additive="base">
                                        <p:cTn id="8" dur="500" fill="hold"/>
                                        <p:tgtEl>
                                          <p:spTgt spid="2017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5649" name="Group 2">
            <a:extLst>
              <a:ext uri="{FF2B5EF4-FFF2-40B4-BE49-F238E27FC236}">
                <a16:creationId xmlns:a16="http://schemas.microsoft.com/office/drawing/2014/main" id="{FD0BFF50-97F2-45FE-9D82-9A793667753D}"/>
              </a:ext>
            </a:extLst>
          </p:cNvPr>
          <p:cNvGrpSpPr>
            <a:grpSpLocks/>
          </p:cNvGrpSpPr>
          <p:nvPr/>
        </p:nvGrpSpPr>
        <p:grpSpPr bwMode="auto">
          <a:xfrm>
            <a:off x="0" y="0"/>
            <a:ext cx="9144000" cy="976313"/>
            <a:chOff x="0" y="0"/>
            <a:chExt cx="5760" cy="615"/>
          </a:xfrm>
        </p:grpSpPr>
        <p:sp>
          <p:nvSpPr>
            <p:cNvPr id="155654" name="Text Box 3">
              <a:extLst>
                <a:ext uri="{FF2B5EF4-FFF2-40B4-BE49-F238E27FC236}">
                  <a16:creationId xmlns:a16="http://schemas.microsoft.com/office/drawing/2014/main" id="{99BF51A7-A344-4A79-9726-ED0E81B3DD9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5655" name="Text Box 4">
              <a:extLst>
                <a:ext uri="{FF2B5EF4-FFF2-40B4-BE49-F238E27FC236}">
                  <a16:creationId xmlns:a16="http://schemas.microsoft.com/office/drawing/2014/main" id="{228FDF29-7A96-465E-B05C-E6698E8AD3F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5650" name="Text Box 5">
            <a:extLst>
              <a:ext uri="{FF2B5EF4-FFF2-40B4-BE49-F238E27FC236}">
                <a16:creationId xmlns:a16="http://schemas.microsoft.com/office/drawing/2014/main" id="{9E5193DA-18F3-4FF5-9CDC-DE655D670E0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5651" name="Rectangle 6">
            <a:extLst>
              <a:ext uri="{FF2B5EF4-FFF2-40B4-BE49-F238E27FC236}">
                <a16:creationId xmlns:a16="http://schemas.microsoft.com/office/drawing/2014/main" id="{48FE37D7-1696-4963-A139-7034E25F5B66}"/>
              </a:ext>
            </a:extLst>
          </p:cNvPr>
          <p:cNvSpPr>
            <a:spLocks noChangeArrowheads="1"/>
          </p:cNvSpPr>
          <p:nvPr/>
        </p:nvSpPr>
        <p:spPr bwMode="auto">
          <a:xfrm>
            <a:off x="1219200" y="9906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25287" name="Rectangle 7">
            <a:extLst>
              <a:ext uri="{FF2B5EF4-FFF2-40B4-BE49-F238E27FC236}">
                <a16:creationId xmlns:a16="http://schemas.microsoft.com/office/drawing/2014/main" id="{98A26FE5-2C25-4386-B349-433130F1D974}"/>
              </a:ext>
            </a:extLst>
          </p:cNvPr>
          <p:cNvSpPr>
            <a:spLocks noChangeArrowheads="1"/>
          </p:cNvSpPr>
          <p:nvPr/>
        </p:nvSpPr>
        <p:spPr bwMode="auto">
          <a:xfrm>
            <a:off x="381000" y="1905000"/>
            <a:ext cx="45720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i="1">
                <a:solidFill>
                  <a:srgbClr val="FF3300"/>
                </a:solidFill>
                <a:latin typeface="Verdana" panose="020B0604030504040204" pitchFamily="34" charset="0"/>
              </a:rPr>
              <a:t> A deal was announced between Frito-Lay and Wal-Mart in which 1.5 million packages of </a:t>
            </a:r>
            <a:r>
              <a:rPr lang="ja-JP" altLang="en-US" i="1">
                <a:solidFill>
                  <a:srgbClr val="FF3300"/>
                </a:solidFill>
                <a:latin typeface="Verdana" panose="020B0604030504040204" pitchFamily="34" charset="0"/>
              </a:rPr>
              <a:t>“</a:t>
            </a:r>
            <a:r>
              <a:rPr lang="en-US" altLang="ja-JP" i="1">
                <a:solidFill>
                  <a:srgbClr val="FF3300"/>
                </a:solidFill>
                <a:latin typeface="Verdana" panose="020B0604030504040204" pitchFamily="34" charset="0"/>
              </a:rPr>
              <a:t>Cheesy Poofs</a:t>
            </a:r>
            <a:r>
              <a:rPr lang="ja-JP" altLang="en-US" i="1">
                <a:solidFill>
                  <a:srgbClr val="FF3300"/>
                </a:solidFill>
                <a:latin typeface="Verdana" panose="020B0604030504040204" pitchFamily="34" charset="0"/>
              </a:rPr>
              <a:t>”</a:t>
            </a:r>
            <a:r>
              <a:rPr lang="en-US" altLang="ja-JP" i="1">
                <a:solidFill>
                  <a:srgbClr val="FF3300"/>
                </a:solidFill>
                <a:latin typeface="Verdana" panose="020B0604030504040204" pitchFamily="34" charset="0"/>
              </a:rPr>
              <a:t>, the snack made famous in Comedy Central</a:t>
            </a:r>
            <a:r>
              <a:rPr lang="ja-JP" altLang="en-US" i="1">
                <a:solidFill>
                  <a:srgbClr val="FF3300"/>
                </a:solidFill>
                <a:latin typeface="Verdana" panose="020B0604030504040204" pitchFamily="34" charset="0"/>
              </a:rPr>
              <a:t>’</a:t>
            </a:r>
            <a:r>
              <a:rPr lang="en-US" altLang="ja-JP" i="1">
                <a:solidFill>
                  <a:srgbClr val="FF3300"/>
                </a:solidFill>
                <a:latin typeface="Verdana" panose="020B0604030504040204" pitchFamily="34" charset="0"/>
              </a:rPr>
              <a:t>s cartoon show South Park, would be available exclusively at Wal-Mart stores to celebrate the show</a:t>
            </a:r>
            <a:r>
              <a:rPr lang="ja-JP" altLang="en-US" i="1">
                <a:solidFill>
                  <a:srgbClr val="FF3300"/>
                </a:solidFill>
                <a:latin typeface="Verdana" panose="020B0604030504040204" pitchFamily="34" charset="0"/>
              </a:rPr>
              <a:t>’</a:t>
            </a:r>
            <a:r>
              <a:rPr lang="en-US" altLang="ja-JP" i="1">
                <a:solidFill>
                  <a:srgbClr val="FF3300"/>
                </a:solidFill>
                <a:latin typeface="Verdana" panose="020B0604030504040204" pitchFamily="34" charset="0"/>
              </a:rPr>
              <a:t>s 15th season </a:t>
            </a:r>
            <a:endParaRPr lang="en-US" altLang="en-US" i="1">
              <a:solidFill>
                <a:srgbClr val="FF3300"/>
              </a:solidFill>
              <a:latin typeface="Verdana" panose="020B0604030504040204" pitchFamily="34" charset="0"/>
            </a:endParaRPr>
          </a:p>
        </p:txBody>
      </p:sp>
      <p:pic>
        <p:nvPicPr>
          <p:cNvPr id="109570" name="Picture 2" descr="Cheesy-Poofs">
            <a:extLst>
              <a:ext uri="{FF2B5EF4-FFF2-40B4-BE49-F238E27FC236}">
                <a16:creationId xmlns:a16="http://schemas.microsoft.com/office/drawing/2014/main" id="{845F45AC-AFC1-4C1C-80B2-892F243A5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057400"/>
            <a:ext cx="2590800"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287"/>
                                        </p:tgtEl>
                                        <p:attrNameLst>
                                          <p:attrName>style.visibility</p:attrName>
                                        </p:attrNameLst>
                                      </p:cBhvr>
                                      <p:to>
                                        <p:strVal val="visible"/>
                                      </p:to>
                                    </p:set>
                                    <p:anim calcmode="lin" valueType="num">
                                      <p:cBhvr additive="base">
                                        <p:cTn id="7" dur="500" fill="hold"/>
                                        <p:tgtEl>
                                          <p:spTgt spid="225287"/>
                                        </p:tgtEl>
                                        <p:attrNameLst>
                                          <p:attrName>ppt_x</p:attrName>
                                        </p:attrNameLst>
                                      </p:cBhvr>
                                      <p:tavLst>
                                        <p:tav tm="0">
                                          <p:val>
                                            <p:strVal val="0-#ppt_w/2"/>
                                          </p:val>
                                        </p:tav>
                                        <p:tav tm="100000">
                                          <p:val>
                                            <p:strVal val="#ppt_x"/>
                                          </p:val>
                                        </p:tav>
                                      </p:tavLst>
                                    </p:anim>
                                    <p:anim calcmode="lin" valueType="num">
                                      <p:cBhvr additive="base">
                                        <p:cTn id="8" dur="500" fill="hold"/>
                                        <p:tgtEl>
                                          <p:spTgt spid="225287"/>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9570"/>
                                        </p:tgtEl>
                                        <p:attrNameLst>
                                          <p:attrName>style.visibility</p:attrName>
                                        </p:attrNameLst>
                                      </p:cBhvr>
                                      <p:to>
                                        <p:strVal val="visible"/>
                                      </p:to>
                                    </p:set>
                                    <p:animEffect transition="in" filter="dissolve">
                                      <p:cBhvr>
                                        <p:cTn id="11" dur="500"/>
                                        <p:tgtEl>
                                          <p:spTgt spid="109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7"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7697" name="Group 2">
            <a:extLst>
              <a:ext uri="{FF2B5EF4-FFF2-40B4-BE49-F238E27FC236}">
                <a16:creationId xmlns:a16="http://schemas.microsoft.com/office/drawing/2014/main" id="{44E9D622-CCF7-4984-B5DC-D95125B91B12}"/>
              </a:ext>
            </a:extLst>
          </p:cNvPr>
          <p:cNvGrpSpPr>
            <a:grpSpLocks/>
          </p:cNvGrpSpPr>
          <p:nvPr/>
        </p:nvGrpSpPr>
        <p:grpSpPr bwMode="auto">
          <a:xfrm>
            <a:off x="0" y="0"/>
            <a:ext cx="9144000" cy="976313"/>
            <a:chOff x="0" y="0"/>
            <a:chExt cx="5760" cy="615"/>
          </a:xfrm>
        </p:grpSpPr>
        <p:sp>
          <p:nvSpPr>
            <p:cNvPr id="157702" name="Text Box 3">
              <a:extLst>
                <a:ext uri="{FF2B5EF4-FFF2-40B4-BE49-F238E27FC236}">
                  <a16:creationId xmlns:a16="http://schemas.microsoft.com/office/drawing/2014/main" id="{3BBCFE3E-FF46-4A2D-B9C8-31527C7D06AD}"/>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7703" name="Text Box 4">
              <a:extLst>
                <a:ext uri="{FF2B5EF4-FFF2-40B4-BE49-F238E27FC236}">
                  <a16:creationId xmlns:a16="http://schemas.microsoft.com/office/drawing/2014/main" id="{94083F2D-07C8-4173-8682-EBABED9CFF7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7698" name="Text Box 5">
            <a:extLst>
              <a:ext uri="{FF2B5EF4-FFF2-40B4-BE49-F238E27FC236}">
                <a16:creationId xmlns:a16="http://schemas.microsoft.com/office/drawing/2014/main" id="{FDF4D314-9FBE-415C-952B-8D237170C06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7699" name="Rectangle 6">
            <a:extLst>
              <a:ext uri="{FF2B5EF4-FFF2-40B4-BE49-F238E27FC236}">
                <a16:creationId xmlns:a16="http://schemas.microsoft.com/office/drawing/2014/main" id="{7CD9B069-E352-4EB6-9125-C80554FD8B13}"/>
              </a:ext>
            </a:extLst>
          </p:cNvPr>
          <p:cNvSpPr>
            <a:spLocks noChangeArrowheads="1"/>
          </p:cNvSpPr>
          <p:nvPr/>
        </p:nvSpPr>
        <p:spPr bwMode="auto">
          <a:xfrm>
            <a:off x="1219200" y="9906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25287" name="Rectangle 7">
            <a:extLst>
              <a:ext uri="{FF2B5EF4-FFF2-40B4-BE49-F238E27FC236}">
                <a16:creationId xmlns:a16="http://schemas.microsoft.com/office/drawing/2014/main" id="{ED5DE539-EDA4-4FCC-AFBE-D48783AD3DEB}"/>
              </a:ext>
            </a:extLst>
          </p:cNvPr>
          <p:cNvSpPr>
            <a:spLocks noChangeArrowheads="1"/>
          </p:cNvSpPr>
          <p:nvPr/>
        </p:nvSpPr>
        <p:spPr bwMode="auto">
          <a:xfrm>
            <a:off x="304800" y="1590675"/>
            <a:ext cx="83820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a:latin typeface="Verdana" panose="020B0604030504040204" pitchFamily="34" charset="0"/>
              </a:rPr>
              <a:t>Heinz decided to run a series of print advertisements in </a:t>
            </a:r>
            <a:r>
              <a:rPr lang="is-IS" altLang="en-US">
                <a:latin typeface="Verdana" panose="020B0604030504040204" pitchFamily="34" charset="0"/>
              </a:rPr>
              <a:t>2017</a:t>
            </a:r>
            <a:r>
              <a:rPr lang="en-US" altLang="en-US">
                <a:latin typeface="Verdana" panose="020B0604030504040204" pitchFamily="34" charset="0"/>
              </a:rPr>
              <a:t> showing close-up photos of chips, steak and burgers with a slogan, “Pass the Heinz”, that was originally created (and filmed) for an episode of the popular television series, ‘Mad Men’</a:t>
            </a:r>
          </a:p>
        </p:txBody>
      </p:sp>
      <p:pic>
        <p:nvPicPr>
          <p:cNvPr id="157701" name="Picture 1" descr="pass-the-heinz-don-draper.jpg">
            <a:extLst>
              <a:ext uri="{FF2B5EF4-FFF2-40B4-BE49-F238E27FC236}">
                <a16:creationId xmlns:a16="http://schemas.microsoft.com/office/drawing/2014/main" id="{F2375140-8D30-486B-AAF9-8ACECB294CE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03450" y="3694113"/>
            <a:ext cx="4889500" cy="293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287"/>
                                        </p:tgtEl>
                                        <p:attrNameLst>
                                          <p:attrName>style.visibility</p:attrName>
                                        </p:attrNameLst>
                                      </p:cBhvr>
                                      <p:to>
                                        <p:strVal val="visible"/>
                                      </p:to>
                                    </p:set>
                                    <p:anim calcmode="lin" valueType="num">
                                      <p:cBhvr additive="base">
                                        <p:cTn id="7" dur="500" fill="hold"/>
                                        <p:tgtEl>
                                          <p:spTgt spid="225287"/>
                                        </p:tgtEl>
                                        <p:attrNameLst>
                                          <p:attrName>ppt_x</p:attrName>
                                        </p:attrNameLst>
                                      </p:cBhvr>
                                      <p:tavLst>
                                        <p:tav tm="0">
                                          <p:val>
                                            <p:strVal val="0-#ppt_w/2"/>
                                          </p:val>
                                        </p:tav>
                                        <p:tav tm="100000">
                                          <p:val>
                                            <p:strVal val="#ppt_x"/>
                                          </p:val>
                                        </p:tav>
                                      </p:tavLst>
                                    </p:anim>
                                    <p:anim calcmode="lin" valueType="num">
                                      <p:cBhvr additive="base">
                                        <p:cTn id="8" dur="500" fill="hold"/>
                                        <p:tgtEl>
                                          <p:spTgt spid="225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7"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745" name="Group 2">
            <a:extLst>
              <a:ext uri="{FF2B5EF4-FFF2-40B4-BE49-F238E27FC236}">
                <a16:creationId xmlns:a16="http://schemas.microsoft.com/office/drawing/2014/main" id="{5153707D-4CAB-4324-93EA-518333BA8456}"/>
              </a:ext>
            </a:extLst>
          </p:cNvPr>
          <p:cNvGrpSpPr>
            <a:grpSpLocks/>
          </p:cNvGrpSpPr>
          <p:nvPr/>
        </p:nvGrpSpPr>
        <p:grpSpPr bwMode="auto">
          <a:xfrm>
            <a:off x="0" y="0"/>
            <a:ext cx="9144000" cy="976313"/>
            <a:chOff x="0" y="0"/>
            <a:chExt cx="5760" cy="615"/>
          </a:xfrm>
        </p:grpSpPr>
        <p:sp>
          <p:nvSpPr>
            <p:cNvPr id="159750" name="Text Box 3">
              <a:extLst>
                <a:ext uri="{FF2B5EF4-FFF2-40B4-BE49-F238E27FC236}">
                  <a16:creationId xmlns:a16="http://schemas.microsoft.com/office/drawing/2014/main" id="{BBDCD6A6-CE27-4CCA-A46B-267377D1F7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9751" name="Text Box 4">
              <a:extLst>
                <a:ext uri="{FF2B5EF4-FFF2-40B4-BE49-F238E27FC236}">
                  <a16:creationId xmlns:a16="http://schemas.microsoft.com/office/drawing/2014/main" id="{5324DCA2-A7D8-4768-8E3D-8FE53C3385A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9746" name="Text Box 5">
            <a:extLst>
              <a:ext uri="{FF2B5EF4-FFF2-40B4-BE49-F238E27FC236}">
                <a16:creationId xmlns:a16="http://schemas.microsoft.com/office/drawing/2014/main" id="{6E361F19-81AB-4A95-B2C9-A7642B5847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9747" name="Rectangle 6">
            <a:extLst>
              <a:ext uri="{FF2B5EF4-FFF2-40B4-BE49-F238E27FC236}">
                <a16:creationId xmlns:a16="http://schemas.microsoft.com/office/drawing/2014/main" id="{C6741B19-540C-4F55-88DE-01662A618FC9}"/>
              </a:ext>
            </a:extLst>
          </p:cNvPr>
          <p:cNvSpPr>
            <a:spLocks noChangeArrowheads="1"/>
          </p:cNvSpPr>
          <p:nvPr/>
        </p:nvSpPr>
        <p:spPr bwMode="auto">
          <a:xfrm>
            <a:off x="1219200" y="9906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25287" name="Rectangle 7">
            <a:extLst>
              <a:ext uri="{FF2B5EF4-FFF2-40B4-BE49-F238E27FC236}">
                <a16:creationId xmlns:a16="http://schemas.microsoft.com/office/drawing/2014/main" id="{55815DA2-5631-481F-A6CC-DF3C3D5F8C7F}"/>
              </a:ext>
            </a:extLst>
          </p:cNvPr>
          <p:cNvSpPr>
            <a:spLocks noChangeArrowheads="1"/>
          </p:cNvSpPr>
          <p:nvPr/>
        </p:nvSpPr>
        <p:spPr bwMode="auto">
          <a:xfrm>
            <a:off x="228600" y="1863170"/>
            <a:ext cx="8534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In 2019, ESPN’s “The </a:t>
            </a:r>
            <a:r>
              <a:rPr lang="en-US" altLang="en-US" dirty="0" err="1">
                <a:latin typeface="Verdana" panose="020B0604030504040204" pitchFamily="34" charset="0"/>
              </a:rPr>
              <a:t>Ocho</a:t>
            </a:r>
            <a:r>
              <a:rPr lang="en-US" altLang="en-US" dirty="0">
                <a:latin typeface="Verdana" panose="020B0604030504040204" pitchFamily="34" charset="0"/>
              </a:rPr>
              <a:t>” broadcasts included coverage of events like the 46th Annual Cherry Pit Spitting Championship, a stone skipping competition, “stupid robot fighting”, the Acrobatic Pizza trials, a sign spinning competition and lawn mower racing</a:t>
            </a:r>
          </a:p>
        </p:txBody>
      </p:sp>
      <p:pic>
        <p:nvPicPr>
          <p:cNvPr id="159749" name="Picture 2" descr="Image result for espn ocho">
            <a:extLst>
              <a:ext uri="{FF2B5EF4-FFF2-40B4-BE49-F238E27FC236}">
                <a16:creationId xmlns:a16="http://schemas.microsoft.com/office/drawing/2014/main" id="{43DEF584-A24E-4002-910E-531E35ABF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2941" y="4375249"/>
            <a:ext cx="3502918" cy="21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287"/>
                                        </p:tgtEl>
                                        <p:attrNameLst>
                                          <p:attrName>style.visibility</p:attrName>
                                        </p:attrNameLst>
                                      </p:cBhvr>
                                      <p:to>
                                        <p:strVal val="visible"/>
                                      </p:to>
                                    </p:set>
                                    <p:anim calcmode="lin" valueType="num">
                                      <p:cBhvr additive="base">
                                        <p:cTn id="7" dur="500" fill="hold"/>
                                        <p:tgtEl>
                                          <p:spTgt spid="225287"/>
                                        </p:tgtEl>
                                        <p:attrNameLst>
                                          <p:attrName>ppt_x</p:attrName>
                                        </p:attrNameLst>
                                      </p:cBhvr>
                                      <p:tavLst>
                                        <p:tav tm="0">
                                          <p:val>
                                            <p:strVal val="0-#ppt_w/2"/>
                                          </p:val>
                                        </p:tav>
                                        <p:tav tm="100000">
                                          <p:val>
                                            <p:strVal val="#ppt_x"/>
                                          </p:val>
                                        </p:tav>
                                      </p:tavLst>
                                    </p:anim>
                                    <p:anim calcmode="lin" valueType="num">
                                      <p:cBhvr additive="base">
                                        <p:cTn id="8" dur="500" fill="hold"/>
                                        <p:tgtEl>
                                          <p:spTgt spid="225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7"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745" name="Group 2">
            <a:extLst>
              <a:ext uri="{FF2B5EF4-FFF2-40B4-BE49-F238E27FC236}">
                <a16:creationId xmlns:a16="http://schemas.microsoft.com/office/drawing/2014/main" id="{5153707D-4CAB-4324-93EA-518333BA8456}"/>
              </a:ext>
            </a:extLst>
          </p:cNvPr>
          <p:cNvGrpSpPr>
            <a:grpSpLocks/>
          </p:cNvGrpSpPr>
          <p:nvPr/>
        </p:nvGrpSpPr>
        <p:grpSpPr bwMode="auto">
          <a:xfrm>
            <a:off x="0" y="0"/>
            <a:ext cx="9144000" cy="976313"/>
            <a:chOff x="0" y="0"/>
            <a:chExt cx="5760" cy="615"/>
          </a:xfrm>
        </p:grpSpPr>
        <p:sp>
          <p:nvSpPr>
            <p:cNvPr id="159750" name="Text Box 3">
              <a:extLst>
                <a:ext uri="{FF2B5EF4-FFF2-40B4-BE49-F238E27FC236}">
                  <a16:creationId xmlns:a16="http://schemas.microsoft.com/office/drawing/2014/main" id="{BBDCD6A6-CE27-4CCA-A46B-267377D1F7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9751" name="Text Box 4">
              <a:extLst>
                <a:ext uri="{FF2B5EF4-FFF2-40B4-BE49-F238E27FC236}">
                  <a16:creationId xmlns:a16="http://schemas.microsoft.com/office/drawing/2014/main" id="{5324DCA2-A7D8-4768-8E3D-8FE53C3385A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9746" name="Text Box 5">
            <a:extLst>
              <a:ext uri="{FF2B5EF4-FFF2-40B4-BE49-F238E27FC236}">
                <a16:creationId xmlns:a16="http://schemas.microsoft.com/office/drawing/2014/main" id="{6E361F19-81AB-4A95-B2C9-A7642B5847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9747" name="Rectangle 6">
            <a:extLst>
              <a:ext uri="{FF2B5EF4-FFF2-40B4-BE49-F238E27FC236}">
                <a16:creationId xmlns:a16="http://schemas.microsoft.com/office/drawing/2014/main" id="{C6741B19-540C-4F55-88DE-01662A618FC9}"/>
              </a:ext>
            </a:extLst>
          </p:cNvPr>
          <p:cNvSpPr>
            <a:spLocks noChangeArrowheads="1"/>
          </p:cNvSpPr>
          <p:nvPr/>
        </p:nvSpPr>
        <p:spPr bwMode="auto">
          <a:xfrm>
            <a:off x="1219200" y="9906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25287" name="Rectangle 7">
            <a:extLst>
              <a:ext uri="{FF2B5EF4-FFF2-40B4-BE49-F238E27FC236}">
                <a16:creationId xmlns:a16="http://schemas.microsoft.com/office/drawing/2014/main" id="{55815DA2-5631-481F-A6CC-DF3C3D5F8C7F}"/>
              </a:ext>
            </a:extLst>
          </p:cNvPr>
          <p:cNvSpPr>
            <a:spLocks noChangeArrowheads="1"/>
          </p:cNvSpPr>
          <p:nvPr/>
        </p:nvSpPr>
        <p:spPr bwMode="auto">
          <a:xfrm>
            <a:off x="228600" y="1863170"/>
            <a:ext cx="85344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000" dirty="0">
                <a:latin typeface="Verdana" panose="020B0604030504040204" pitchFamily="34" charset="0"/>
              </a:rPr>
              <a:t>With all major sports on hold because of the COVID-19 health crisis, ESPN again brought back ‘The </a:t>
            </a:r>
            <a:r>
              <a:rPr lang="en-US" altLang="en-US" sz="2000" dirty="0" err="1">
                <a:latin typeface="Verdana" panose="020B0604030504040204" pitchFamily="34" charset="0"/>
              </a:rPr>
              <a:t>Ocho</a:t>
            </a:r>
            <a:r>
              <a:rPr lang="en-US" altLang="en-US" sz="2000" dirty="0">
                <a:latin typeface="Verdana" panose="020B0604030504040204" pitchFamily="34" charset="0"/>
              </a:rPr>
              <a:t>’ in 2020</a:t>
            </a:r>
          </a:p>
          <a:p>
            <a:pPr algn="ctr" eaLnBrk="1" hangingPunct="1"/>
            <a:endParaRPr lang="en-US" altLang="en-US" sz="2000" dirty="0">
              <a:latin typeface="Verdana" panose="020B0604030504040204" pitchFamily="34" charset="0"/>
            </a:endParaRPr>
          </a:p>
          <a:p>
            <a:pPr algn="ctr" eaLnBrk="1" hangingPunct="1"/>
            <a:r>
              <a:rPr lang="en-US" altLang="en-US" sz="2000" dirty="0">
                <a:latin typeface="Verdana" panose="020B0604030504040204" pitchFamily="34" charset="0"/>
              </a:rPr>
              <a:t>A live world record deadlift attempt by </a:t>
            </a:r>
            <a:r>
              <a:rPr lang="en-US" altLang="en-US" sz="2000" dirty="0" err="1">
                <a:latin typeface="Verdana" panose="020B0604030504040204" pitchFamily="34" charset="0"/>
              </a:rPr>
              <a:t>Hafthor</a:t>
            </a:r>
            <a:r>
              <a:rPr lang="en-US" altLang="en-US" sz="2000" dirty="0">
                <a:latin typeface="Verdana" panose="020B0604030504040204" pitchFamily="34" charset="0"/>
              </a:rPr>
              <a:t> </a:t>
            </a:r>
            <a:r>
              <a:rPr lang="en-US" altLang="en-US" sz="2000" dirty="0" err="1">
                <a:latin typeface="Verdana" panose="020B0604030504040204" pitchFamily="34" charset="0"/>
              </a:rPr>
              <a:t>Bjornsson</a:t>
            </a:r>
            <a:r>
              <a:rPr lang="en-US" altLang="en-US" sz="2000" dirty="0">
                <a:latin typeface="Verdana" panose="020B0604030504040204" pitchFamily="34" charset="0"/>
              </a:rPr>
              <a:t> averaged a 0.22 rating and 302,000 viewers on ESPN ‘The </a:t>
            </a:r>
            <a:r>
              <a:rPr lang="en-US" altLang="en-US" sz="2000" dirty="0" err="1">
                <a:latin typeface="Verdana" panose="020B0604030504040204" pitchFamily="34" charset="0"/>
              </a:rPr>
              <a:t>Ocho</a:t>
            </a:r>
            <a:r>
              <a:rPr lang="en-US" altLang="en-US" sz="2000" dirty="0">
                <a:latin typeface="Verdana" panose="020B0604030504040204" pitchFamily="34" charset="0"/>
              </a:rPr>
              <a:t>’, making it ESPN’s most-watched program of the day according to sportsmediawatch.com.</a:t>
            </a:r>
          </a:p>
        </p:txBody>
      </p:sp>
      <p:pic>
        <p:nvPicPr>
          <p:cNvPr id="159749" name="Picture 2" descr="Image result for espn ocho">
            <a:extLst>
              <a:ext uri="{FF2B5EF4-FFF2-40B4-BE49-F238E27FC236}">
                <a16:creationId xmlns:a16="http://schemas.microsoft.com/office/drawing/2014/main" id="{43DEF584-A24E-4002-910E-531E35ABF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2941" y="4375249"/>
            <a:ext cx="3502918" cy="2101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71930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287"/>
                                        </p:tgtEl>
                                        <p:attrNameLst>
                                          <p:attrName>style.visibility</p:attrName>
                                        </p:attrNameLst>
                                      </p:cBhvr>
                                      <p:to>
                                        <p:strVal val="visible"/>
                                      </p:to>
                                    </p:set>
                                    <p:anim calcmode="lin" valueType="num">
                                      <p:cBhvr additive="base">
                                        <p:cTn id="7" dur="500" fill="hold"/>
                                        <p:tgtEl>
                                          <p:spTgt spid="225287"/>
                                        </p:tgtEl>
                                        <p:attrNameLst>
                                          <p:attrName>ppt_x</p:attrName>
                                        </p:attrNameLst>
                                      </p:cBhvr>
                                      <p:tavLst>
                                        <p:tav tm="0">
                                          <p:val>
                                            <p:strVal val="0-#ppt_w/2"/>
                                          </p:val>
                                        </p:tav>
                                        <p:tav tm="100000">
                                          <p:val>
                                            <p:strVal val="#ppt_x"/>
                                          </p:val>
                                        </p:tav>
                                      </p:tavLst>
                                    </p:anim>
                                    <p:anim calcmode="lin" valueType="num">
                                      <p:cBhvr additive="base">
                                        <p:cTn id="8" dur="500" fill="hold"/>
                                        <p:tgtEl>
                                          <p:spTgt spid="2252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7"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9745" name="Group 2">
            <a:extLst>
              <a:ext uri="{FF2B5EF4-FFF2-40B4-BE49-F238E27FC236}">
                <a16:creationId xmlns:a16="http://schemas.microsoft.com/office/drawing/2014/main" id="{5153707D-4CAB-4324-93EA-518333BA8456}"/>
              </a:ext>
            </a:extLst>
          </p:cNvPr>
          <p:cNvGrpSpPr>
            <a:grpSpLocks/>
          </p:cNvGrpSpPr>
          <p:nvPr/>
        </p:nvGrpSpPr>
        <p:grpSpPr bwMode="auto">
          <a:xfrm>
            <a:off x="0" y="0"/>
            <a:ext cx="9144000" cy="976313"/>
            <a:chOff x="0" y="0"/>
            <a:chExt cx="5760" cy="615"/>
          </a:xfrm>
        </p:grpSpPr>
        <p:sp>
          <p:nvSpPr>
            <p:cNvPr id="159750" name="Text Box 3">
              <a:extLst>
                <a:ext uri="{FF2B5EF4-FFF2-40B4-BE49-F238E27FC236}">
                  <a16:creationId xmlns:a16="http://schemas.microsoft.com/office/drawing/2014/main" id="{BBDCD6A6-CE27-4CCA-A46B-267377D1F7C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59751" name="Text Box 4">
              <a:extLst>
                <a:ext uri="{FF2B5EF4-FFF2-40B4-BE49-F238E27FC236}">
                  <a16:creationId xmlns:a16="http://schemas.microsoft.com/office/drawing/2014/main" id="{5324DCA2-A7D8-4768-8E3D-8FE53C3385A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59746" name="Text Box 5">
            <a:extLst>
              <a:ext uri="{FF2B5EF4-FFF2-40B4-BE49-F238E27FC236}">
                <a16:creationId xmlns:a16="http://schemas.microsoft.com/office/drawing/2014/main" id="{6E361F19-81AB-4A95-B2C9-A7642B58476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59747" name="Rectangle 6">
            <a:extLst>
              <a:ext uri="{FF2B5EF4-FFF2-40B4-BE49-F238E27FC236}">
                <a16:creationId xmlns:a16="http://schemas.microsoft.com/office/drawing/2014/main" id="{C6741B19-540C-4F55-88DE-01662A618FC9}"/>
              </a:ext>
            </a:extLst>
          </p:cNvPr>
          <p:cNvSpPr>
            <a:spLocks noChangeArrowheads="1"/>
          </p:cNvSpPr>
          <p:nvPr/>
        </p:nvSpPr>
        <p:spPr bwMode="auto">
          <a:xfrm>
            <a:off x="1219200" y="990600"/>
            <a:ext cx="6858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Reverse Product Placement</a:t>
            </a:r>
          </a:p>
        </p:txBody>
      </p:sp>
      <p:sp>
        <p:nvSpPr>
          <p:cNvPr id="225287" name="Rectangle 7">
            <a:extLst>
              <a:ext uri="{FF2B5EF4-FFF2-40B4-BE49-F238E27FC236}">
                <a16:creationId xmlns:a16="http://schemas.microsoft.com/office/drawing/2014/main" id="{55815DA2-5631-481F-A6CC-DF3C3D5F8C7F}"/>
              </a:ext>
            </a:extLst>
          </p:cNvPr>
          <p:cNvSpPr>
            <a:spLocks noChangeArrowheads="1"/>
          </p:cNvSpPr>
          <p:nvPr/>
        </p:nvSpPr>
        <p:spPr bwMode="auto">
          <a:xfrm>
            <a:off x="228600" y="1795462"/>
            <a:ext cx="83820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Nickelodeon opened a pop-up restaurant in West Hollywood based on a popular show from the late 1990s, ‘All That’, to promote the network’s 2019 reboot of the show</a:t>
            </a:r>
          </a:p>
        </p:txBody>
      </p:sp>
      <p:pic>
        <p:nvPicPr>
          <p:cNvPr id="6146" name="Picture 2" descr="Image result for good burger pop up restaurant">
            <a:extLst>
              <a:ext uri="{FF2B5EF4-FFF2-40B4-BE49-F238E27FC236}">
                <a16:creationId xmlns:a16="http://schemas.microsoft.com/office/drawing/2014/main" id="{3099FE3D-893D-4088-BA74-1EB54CA8B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610514"/>
            <a:ext cx="4419600" cy="2955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descr="Image result for good burger pop up restaurant">
            <a:extLst>
              <a:ext uri="{FF2B5EF4-FFF2-40B4-BE49-F238E27FC236}">
                <a16:creationId xmlns:a16="http://schemas.microsoft.com/office/drawing/2014/main" id="{E669ADCC-92B5-415C-B97E-5B0FD5BDE3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3621344"/>
            <a:ext cx="2945014" cy="294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573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5287"/>
                                        </p:tgtEl>
                                        <p:attrNameLst>
                                          <p:attrName>style.visibility</p:attrName>
                                        </p:attrNameLst>
                                      </p:cBhvr>
                                      <p:to>
                                        <p:strVal val="visible"/>
                                      </p:to>
                                    </p:set>
                                    <p:anim calcmode="lin" valueType="num">
                                      <p:cBhvr additive="base">
                                        <p:cTn id="7" dur="500" fill="hold"/>
                                        <p:tgtEl>
                                          <p:spTgt spid="225287"/>
                                        </p:tgtEl>
                                        <p:attrNameLst>
                                          <p:attrName>ppt_x</p:attrName>
                                        </p:attrNameLst>
                                      </p:cBhvr>
                                      <p:tavLst>
                                        <p:tav tm="0">
                                          <p:val>
                                            <p:strVal val="0-#ppt_w/2"/>
                                          </p:val>
                                        </p:tav>
                                        <p:tav tm="100000">
                                          <p:val>
                                            <p:strVal val="#ppt_x"/>
                                          </p:val>
                                        </p:tav>
                                      </p:tavLst>
                                    </p:anim>
                                    <p:anim calcmode="lin" valueType="num">
                                      <p:cBhvr additive="base">
                                        <p:cTn id="8" dur="500" fill="hold"/>
                                        <p:tgtEl>
                                          <p:spTgt spid="22528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nodeType="after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randombar(horizontal)">
                                      <p:cBhvr>
                                        <p:cTn id="12" dur="500"/>
                                        <p:tgtEl>
                                          <p:spTgt spid="6147"/>
                                        </p:tgtEl>
                                      </p:cBhvr>
                                    </p:animEffect>
                                  </p:childTnLst>
                                </p:cTn>
                              </p:par>
                              <p:par>
                                <p:cTn id="13" presetID="14" presetClass="entr" presetSubtype="10" fill="hold" nodeType="withEffect">
                                  <p:stCondLst>
                                    <p:cond delay="0"/>
                                  </p:stCondLst>
                                  <p:childTnLst>
                                    <p:set>
                                      <p:cBhvr>
                                        <p:cTn id="14" dur="1" fill="hold">
                                          <p:stCondLst>
                                            <p:cond delay="0"/>
                                          </p:stCondLst>
                                        </p:cTn>
                                        <p:tgtEl>
                                          <p:spTgt spid="6146"/>
                                        </p:tgtEl>
                                        <p:attrNameLst>
                                          <p:attrName>style.visibility</p:attrName>
                                        </p:attrNameLst>
                                      </p:cBhvr>
                                      <p:to>
                                        <p:strVal val="visible"/>
                                      </p:to>
                                    </p:set>
                                    <p:animEffect transition="in" filter="randombar(horizontal)">
                                      <p:cBhvr>
                                        <p:cTn id="15"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7"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1793" name="Group 2">
            <a:extLst>
              <a:ext uri="{FF2B5EF4-FFF2-40B4-BE49-F238E27FC236}">
                <a16:creationId xmlns:a16="http://schemas.microsoft.com/office/drawing/2014/main" id="{93AC8612-2FB8-4DD6-A4D6-B6EFE17FBDF5}"/>
              </a:ext>
            </a:extLst>
          </p:cNvPr>
          <p:cNvGrpSpPr>
            <a:grpSpLocks/>
          </p:cNvGrpSpPr>
          <p:nvPr/>
        </p:nvGrpSpPr>
        <p:grpSpPr bwMode="auto">
          <a:xfrm>
            <a:off x="0" y="0"/>
            <a:ext cx="9144000" cy="976313"/>
            <a:chOff x="0" y="0"/>
            <a:chExt cx="5760" cy="615"/>
          </a:xfrm>
        </p:grpSpPr>
        <p:sp>
          <p:nvSpPr>
            <p:cNvPr id="161796" name="Text Box 3">
              <a:extLst>
                <a:ext uri="{FF2B5EF4-FFF2-40B4-BE49-F238E27FC236}">
                  <a16:creationId xmlns:a16="http://schemas.microsoft.com/office/drawing/2014/main" id="{435CF143-5608-447B-8CF2-2EA7B8BC971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161797" name="Text Box 4">
              <a:extLst>
                <a:ext uri="{FF2B5EF4-FFF2-40B4-BE49-F238E27FC236}">
                  <a16:creationId xmlns:a16="http://schemas.microsoft.com/office/drawing/2014/main" id="{66CF1DEA-D0EC-4C19-B751-81AEBB0A811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161794" name="Rectangle 23">
            <a:extLst>
              <a:ext uri="{FF2B5EF4-FFF2-40B4-BE49-F238E27FC236}">
                <a16:creationId xmlns:a16="http://schemas.microsoft.com/office/drawing/2014/main" id="{F4D73F97-B047-44ED-BD75-4A5A2BE7FCB2}"/>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p>
        </p:txBody>
      </p:sp>
      <p:sp>
        <p:nvSpPr>
          <p:cNvPr id="161795" name="Text Box 24">
            <a:extLst>
              <a:ext uri="{FF2B5EF4-FFF2-40B4-BE49-F238E27FC236}">
                <a16:creationId xmlns:a16="http://schemas.microsoft.com/office/drawing/2014/main" id="{8AFCAFAA-A22D-48B0-B591-3D698721A85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37D31A2C-DEE1-4F66-9E7D-8EF795BE6D3F}"/>
              </a:ext>
            </a:extLst>
          </p:cNvPr>
          <p:cNvGrpSpPr>
            <a:grpSpLocks/>
          </p:cNvGrpSpPr>
          <p:nvPr/>
        </p:nvGrpSpPr>
        <p:grpSpPr bwMode="auto">
          <a:xfrm>
            <a:off x="0" y="0"/>
            <a:ext cx="9144000" cy="976313"/>
            <a:chOff x="0" y="0"/>
            <a:chExt cx="5760" cy="615"/>
          </a:xfrm>
        </p:grpSpPr>
        <p:sp>
          <p:nvSpPr>
            <p:cNvPr id="20488" name="Text Box 3">
              <a:extLst>
                <a:ext uri="{FF2B5EF4-FFF2-40B4-BE49-F238E27FC236}">
                  <a16:creationId xmlns:a16="http://schemas.microsoft.com/office/drawing/2014/main" id="{1EBBD6A0-72C1-406B-A150-A997DABB100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3.3</a:t>
              </a:r>
            </a:p>
          </p:txBody>
        </p:sp>
        <p:sp>
          <p:nvSpPr>
            <p:cNvPr id="20489" name="Text Box 4">
              <a:extLst>
                <a:ext uri="{FF2B5EF4-FFF2-40B4-BE49-F238E27FC236}">
                  <a16:creationId xmlns:a16="http://schemas.microsoft.com/office/drawing/2014/main" id="{3D90FF1F-5D0A-4F84-89AB-739F8C056E8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20482" name="Rectangle 5">
            <a:extLst>
              <a:ext uri="{FF2B5EF4-FFF2-40B4-BE49-F238E27FC236}">
                <a16:creationId xmlns:a16="http://schemas.microsoft.com/office/drawing/2014/main" id="{943ACD3D-E75E-4E6C-866C-48E247FEA725}"/>
              </a:ext>
            </a:extLst>
          </p:cNvPr>
          <p:cNvSpPr>
            <a:spLocks noChangeArrowheads="1"/>
          </p:cNvSpPr>
          <p:nvPr/>
        </p:nvSpPr>
        <p:spPr bwMode="auto">
          <a:xfrm>
            <a:off x="1295400" y="990600"/>
            <a:ext cx="7010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000099"/>
                </a:solidFill>
                <a:latin typeface="Verdana" panose="020B0604030504040204" pitchFamily="34" charset="0"/>
              </a:rPr>
              <a:t>Consider the </a:t>
            </a:r>
            <a:r>
              <a:rPr lang="en-US" altLang="en-US" i="1">
                <a:solidFill>
                  <a:srgbClr val="000099"/>
                </a:solidFill>
                <a:latin typeface="Verdana" panose="020B0604030504040204" pitchFamily="34" charset="0"/>
              </a:rPr>
              <a:t>Star Wars</a:t>
            </a:r>
            <a:r>
              <a:rPr lang="en-US" altLang="en-US">
                <a:solidFill>
                  <a:srgbClr val="000099"/>
                </a:solidFill>
                <a:latin typeface="Verdana" panose="020B0604030504040204" pitchFamily="34" charset="0"/>
              </a:rPr>
              <a:t> franchise of films</a:t>
            </a:r>
            <a:endParaRPr lang="en-US" altLang="en-US" i="1">
              <a:solidFill>
                <a:srgbClr val="000099"/>
              </a:solidFill>
              <a:latin typeface="Verdana" panose="020B0604030504040204" pitchFamily="34" charset="0"/>
            </a:endParaRPr>
          </a:p>
        </p:txBody>
      </p:sp>
      <p:sp>
        <p:nvSpPr>
          <p:cNvPr id="20483" name="Text Box 6">
            <a:extLst>
              <a:ext uri="{FF2B5EF4-FFF2-40B4-BE49-F238E27FC236}">
                <a16:creationId xmlns:a16="http://schemas.microsoft.com/office/drawing/2014/main" id="{DFB48778-97E7-4DFE-A3E9-62A25DA4948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484" name="Rectangle 7">
            <a:extLst>
              <a:ext uri="{FF2B5EF4-FFF2-40B4-BE49-F238E27FC236}">
                <a16:creationId xmlns:a16="http://schemas.microsoft.com/office/drawing/2014/main" id="{20608407-F62D-49C7-BD1C-5E6DD501FF33}"/>
              </a:ext>
            </a:extLst>
          </p:cNvPr>
          <p:cNvSpPr>
            <a:spLocks noChangeArrowheads="1"/>
          </p:cNvSpPr>
          <p:nvPr/>
        </p:nvSpPr>
        <p:spPr bwMode="auto">
          <a:xfrm>
            <a:off x="1371600" y="1447800"/>
            <a:ext cx="701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i="1">
                <a:latin typeface="Verdana" panose="020B0604030504040204" pitchFamily="34" charset="0"/>
              </a:rPr>
              <a:t>Licensed Merchandise and Apparel </a:t>
            </a:r>
          </a:p>
        </p:txBody>
      </p:sp>
      <p:pic>
        <p:nvPicPr>
          <p:cNvPr id="145420" name="Picture 12" descr="Chewbacca - Episode III Stand Up">
            <a:extLst>
              <a:ext uri="{FF2B5EF4-FFF2-40B4-BE49-F238E27FC236}">
                <a16:creationId xmlns:a16="http://schemas.microsoft.com/office/drawing/2014/main" id="{11B6B5AC-D044-4A81-8E44-61C2919046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438400"/>
            <a:ext cx="1914525" cy="404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22" name="Picture 14" descr="Star Wars - The Empire Strikes Back Poster">
            <a:extLst>
              <a:ext uri="{FF2B5EF4-FFF2-40B4-BE49-F238E27FC236}">
                <a16:creationId xmlns:a16="http://schemas.microsoft.com/office/drawing/2014/main" id="{B390D438-BA41-4A0A-8EED-E02220DFFB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590800"/>
            <a:ext cx="2519363"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24" name="Picture 16" descr="Talking - Han Solo Stand Up">
            <a:extLst>
              <a:ext uri="{FF2B5EF4-FFF2-40B4-BE49-F238E27FC236}">
                <a16:creationId xmlns:a16="http://schemas.microsoft.com/office/drawing/2014/main" id="{4B3BC0DC-7AA7-41DE-B265-532F5C35E4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2819400"/>
            <a:ext cx="1311275" cy="366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45420"/>
                                        </p:tgtEl>
                                        <p:attrNameLst>
                                          <p:attrName>style.visibility</p:attrName>
                                        </p:attrNameLst>
                                      </p:cBhvr>
                                      <p:to>
                                        <p:strVal val="visible"/>
                                      </p:to>
                                    </p:set>
                                    <p:animEffect transition="in" filter="dissolve">
                                      <p:cBhvr>
                                        <p:cTn id="7" dur="500"/>
                                        <p:tgtEl>
                                          <p:spTgt spid="14542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45424"/>
                                        </p:tgtEl>
                                        <p:attrNameLst>
                                          <p:attrName>style.visibility</p:attrName>
                                        </p:attrNameLst>
                                      </p:cBhvr>
                                      <p:to>
                                        <p:strVal val="visible"/>
                                      </p:to>
                                    </p:set>
                                    <p:animEffect transition="in" filter="dissolve">
                                      <p:cBhvr>
                                        <p:cTn id="11" dur="500"/>
                                        <p:tgtEl>
                                          <p:spTgt spid="145424"/>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145422"/>
                                        </p:tgtEl>
                                        <p:attrNameLst>
                                          <p:attrName>style.visibility</p:attrName>
                                        </p:attrNameLst>
                                      </p:cBhvr>
                                      <p:to>
                                        <p:strVal val="visible"/>
                                      </p:to>
                                    </p:set>
                                    <p:animEffect transition="in" filter="dissolve">
                                      <p:cBhvr>
                                        <p:cTn id="15" dur="500"/>
                                        <p:tgtEl>
                                          <p:spTgt spid="145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Text Box 2">
            <a:extLst>
              <a:ext uri="{FF2B5EF4-FFF2-40B4-BE49-F238E27FC236}">
                <a16:creationId xmlns:a16="http://schemas.microsoft.com/office/drawing/2014/main" id="{456ACCDE-A620-45A4-B87E-3934A4D42831}"/>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Intro to SEM Business Principles</a:t>
            </a:r>
          </a:p>
        </p:txBody>
      </p:sp>
      <p:sp>
        <p:nvSpPr>
          <p:cNvPr id="155651" name="Text Box 3">
            <a:extLst>
              <a:ext uri="{FF2B5EF4-FFF2-40B4-BE49-F238E27FC236}">
                <a16:creationId xmlns:a16="http://schemas.microsoft.com/office/drawing/2014/main" id="{3916ACD0-5AB0-415D-8F8B-14CC7203685B}"/>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defRPr/>
            </a:pPr>
            <a:r>
              <a:rPr lang="en-US" sz="2400" dirty="0">
                <a:latin typeface="Arial Black" charset="0"/>
                <a:ea typeface="+mn-ea"/>
              </a:rPr>
              <a:t>LESSON 3.3 REVIEW (ANSWERS)</a:t>
            </a:r>
          </a:p>
        </p:txBody>
      </p:sp>
      <p:sp>
        <p:nvSpPr>
          <p:cNvPr id="163843" name="Rectangle 4">
            <a:hlinkClick r:id="rId3" action="ppaction://hlinksldjump"/>
            <a:extLst>
              <a:ext uri="{FF2B5EF4-FFF2-40B4-BE49-F238E27FC236}">
                <a16:creationId xmlns:a16="http://schemas.microsoft.com/office/drawing/2014/main" id="{973B4A14-8B28-4D1B-B0CE-130E8ACEF1B0}"/>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63844" name="Text Box 5">
            <a:extLst>
              <a:ext uri="{FF2B5EF4-FFF2-40B4-BE49-F238E27FC236}">
                <a16:creationId xmlns:a16="http://schemas.microsoft.com/office/drawing/2014/main" id="{7BABE9BE-BD51-4824-898C-C46A618C4966}"/>
              </a:ext>
            </a:extLst>
          </p:cNvPr>
          <p:cNvSpPr txBox="1">
            <a:spLocks noChangeArrowheads="1"/>
          </p:cNvSpPr>
          <p:nvPr/>
        </p:nvSpPr>
        <p:spPr bwMode="auto">
          <a:xfrm>
            <a:off x="1828800" y="1295400"/>
            <a:ext cx="66294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1)	Recognize how entertainment 	companies 	generate revenue </a:t>
            </a:r>
          </a:p>
        </p:txBody>
      </p:sp>
      <p:sp>
        <p:nvSpPr>
          <p:cNvPr id="163845" name="Text Box 6">
            <a:extLst>
              <a:ext uri="{FF2B5EF4-FFF2-40B4-BE49-F238E27FC236}">
                <a16:creationId xmlns:a16="http://schemas.microsoft.com/office/drawing/2014/main" id="{016F339B-0E7D-449D-AB56-2F5ACF8EFBC4}"/>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
        <p:nvSpPr>
          <p:cNvPr id="155656" name="Rectangle 8">
            <a:extLst>
              <a:ext uri="{FF2B5EF4-FFF2-40B4-BE49-F238E27FC236}">
                <a16:creationId xmlns:a16="http://schemas.microsoft.com/office/drawing/2014/main" id="{6617D1CA-F9CD-4D01-93D9-4CAED1ED7A28}"/>
              </a:ext>
            </a:extLst>
          </p:cNvPr>
          <p:cNvSpPr>
            <a:spLocks noChangeArrowheads="1"/>
          </p:cNvSpPr>
          <p:nvPr/>
        </p:nvSpPr>
        <p:spPr bwMode="auto">
          <a:xfrm>
            <a:off x="1752600" y="2225675"/>
            <a:ext cx="6981825" cy="432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solidFill>
                  <a:srgbClr val="FF0000"/>
                </a:solidFill>
                <a:latin typeface="Verdana" panose="020B0604030504040204" pitchFamily="34" charset="0"/>
              </a:rPr>
              <a:t>Entertainment products are similar to sports products in that both products can be developed into merchandise, used for promotion, and create profit through sales of ancillary products, licensing, and royalties.</a:t>
            </a:r>
          </a:p>
          <a:p>
            <a:pPr eaLnBrk="1" hangingPunct="1"/>
            <a:endParaRPr lang="en-US" altLang="en-US" sz="1400">
              <a:solidFill>
                <a:srgbClr val="FF0000"/>
              </a:solidFill>
              <a:latin typeface="Verdana" panose="020B0604030504040204" pitchFamily="34" charset="0"/>
            </a:endParaRPr>
          </a:p>
          <a:p>
            <a:pPr eaLnBrk="1" hangingPunct="1"/>
            <a:r>
              <a:rPr lang="en-US" altLang="en-US">
                <a:solidFill>
                  <a:srgbClr val="FF0000"/>
                </a:solidFill>
                <a:latin typeface="Verdana" panose="020B0604030504040204" pitchFamily="34" charset="0"/>
              </a:rPr>
              <a:t>The sale of those ancillary products makes a profit for proprietors in the form of sales, royalties and licensing fees in addition to revenues generated by the original product or service.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55656">
                                            <p:txEl>
                                              <p:pRg st="0" end="0"/>
                                            </p:txEl>
                                          </p:spTgt>
                                        </p:tgtEl>
                                        <p:attrNameLst>
                                          <p:attrName>style.visibility</p:attrName>
                                        </p:attrNameLst>
                                      </p:cBhvr>
                                      <p:to>
                                        <p:strVal val="visible"/>
                                      </p:to>
                                    </p:set>
                                    <p:anim calcmode="lin" valueType="num">
                                      <p:cBhvr additive="base">
                                        <p:cTn id="7" dur="500" fill="hold"/>
                                        <p:tgtEl>
                                          <p:spTgt spid="155656">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5656">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5656">
                                            <p:txEl>
                                              <p:pRg st="2" end="2"/>
                                            </p:txEl>
                                          </p:spTgt>
                                        </p:tgtEl>
                                        <p:attrNameLst>
                                          <p:attrName>style.visibility</p:attrName>
                                        </p:attrNameLst>
                                      </p:cBhvr>
                                      <p:to>
                                        <p:strVal val="visible"/>
                                      </p:to>
                                    </p:set>
                                    <p:anim calcmode="lin" valueType="num">
                                      <p:cBhvr additive="base">
                                        <p:cTn id="11" dur="500" fill="hold"/>
                                        <p:tgtEl>
                                          <p:spTgt spid="155656">
                                            <p:txEl>
                                              <p:pRg st="2" end="2"/>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155656">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Text Box 2">
            <a:extLst>
              <a:ext uri="{FF2B5EF4-FFF2-40B4-BE49-F238E27FC236}">
                <a16:creationId xmlns:a16="http://schemas.microsoft.com/office/drawing/2014/main" id="{2262EB9F-7505-46E9-A5B3-52B03A367B06}"/>
              </a:ext>
            </a:extLst>
          </p:cNvPr>
          <p:cNvSpPr txBox="1">
            <a:spLocks noChangeArrowheads="1"/>
          </p:cNvSpPr>
          <p:nvPr/>
        </p:nvSpPr>
        <p:spPr bwMode="auto">
          <a:xfrm>
            <a:off x="0" y="1295400"/>
            <a:ext cx="1670050" cy="915988"/>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Intro to SEM Business Principles</a:t>
            </a:r>
          </a:p>
        </p:txBody>
      </p:sp>
      <p:sp>
        <p:nvSpPr>
          <p:cNvPr id="150531" name="Text Box 3">
            <a:extLst>
              <a:ext uri="{FF2B5EF4-FFF2-40B4-BE49-F238E27FC236}">
                <a16:creationId xmlns:a16="http://schemas.microsoft.com/office/drawing/2014/main" id="{C2498E72-E624-4968-B5C1-55AEDE9F5B61}"/>
              </a:ext>
            </a:extLst>
          </p:cNvPr>
          <p:cNvSpPr txBox="1">
            <a:spLocks noChangeArrowheads="1"/>
          </p:cNvSpPr>
          <p:nvPr/>
        </p:nvSpPr>
        <p:spPr bwMode="auto">
          <a:xfrm>
            <a:off x="0" y="381000"/>
            <a:ext cx="6553200" cy="45720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defRPr/>
            </a:pPr>
            <a:r>
              <a:rPr lang="en-US" sz="2400" dirty="0">
                <a:latin typeface="Arial Black" charset="0"/>
                <a:ea typeface="+mn-ea"/>
              </a:rPr>
              <a:t>LESSON 3.3 REVIEW (ANSWERS)</a:t>
            </a:r>
          </a:p>
        </p:txBody>
      </p:sp>
      <p:sp>
        <p:nvSpPr>
          <p:cNvPr id="165891" name="Rectangle 4">
            <a:hlinkClick r:id="rId3" action="ppaction://hlinksldjump"/>
            <a:extLst>
              <a:ext uri="{FF2B5EF4-FFF2-40B4-BE49-F238E27FC236}">
                <a16:creationId xmlns:a16="http://schemas.microsoft.com/office/drawing/2014/main" id="{F2C30568-2D01-4181-BE4D-8E76A40B2670}"/>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65892" name="Text Box 5">
            <a:extLst>
              <a:ext uri="{FF2B5EF4-FFF2-40B4-BE49-F238E27FC236}">
                <a16:creationId xmlns:a16="http://schemas.microsoft.com/office/drawing/2014/main" id="{8CE26E54-C80F-45DA-B9C4-1974A408A5D2}"/>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
        <p:nvSpPr>
          <p:cNvPr id="150541" name="Rectangle 13">
            <a:extLst>
              <a:ext uri="{FF2B5EF4-FFF2-40B4-BE49-F238E27FC236}">
                <a16:creationId xmlns:a16="http://schemas.microsoft.com/office/drawing/2014/main" id="{DC6398D9-629A-4CAF-8693-178308FB6A85}"/>
              </a:ext>
            </a:extLst>
          </p:cNvPr>
          <p:cNvSpPr>
            <a:spLocks noChangeArrowheads="1"/>
          </p:cNvSpPr>
          <p:nvPr/>
        </p:nvSpPr>
        <p:spPr bwMode="auto">
          <a:xfrm>
            <a:off x="1676400" y="1219200"/>
            <a:ext cx="7010400" cy="538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 2)  	Define ancillary products and 	explain why they 	are important to the 	sports and entertainment industry</a:t>
            </a:r>
          </a:p>
          <a:p>
            <a:pPr eaLnBrk="1" hangingPunct="1">
              <a:spcBef>
                <a:spcPct val="50000"/>
              </a:spcBef>
            </a:pPr>
            <a:r>
              <a:rPr lang="en-US" altLang="en-US">
                <a:solidFill>
                  <a:srgbClr val="FF0000"/>
                </a:solidFill>
                <a:latin typeface="Verdana" panose="020B0604030504040204" pitchFamily="34" charset="0"/>
              </a:rPr>
              <a:t>	Ancillary products are products 	related to or created from the core 	product</a:t>
            </a:r>
            <a:endParaRPr lang="en-US" altLang="en-US" sz="1200">
              <a:latin typeface="Verdana" panose="020B0604030504040204" pitchFamily="34" charset="0"/>
            </a:endParaRPr>
          </a:p>
          <a:p>
            <a:pPr eaLnBrk="1" hangingPunct="1">
              <a:spcBef>
                <a:spcPct val="50000"/>
              </a:spcBef>
            </a:pPr>
            <a:r>
              <a:rPr lang="en-US" altLang="en-US">
                <a:latin typeface="Verdana" panose="020B0604030504040204" pitchFamily="34" charset="0"/>
              </a:rPr>
              <a:t> 3)  	Define product placement</a:t>
            </a:r>
            <a:endParaRPr lang="en-US" altLang="en-US">
              <a:solidFill>
                <a:srgbClr val="FF0000"/>
              </a:solidFill>
              <a:latin typeface="Verdana" panose="020B0604030504040204" pitchFamily="34" charset="0"/>
            </a:endParaRPr>
          </a:p>
          <a:p>
            <a:pPr eaLnBrk="1" hangingPunct="1">
              <a:spcBef>
                <a:spcPct val="50000"/>
              </a:spcBef>
            </a:pPr>
            <a:r>
              <a:rPr lang="en-US" altLang="en-US">
                <a:solidFill>
                  <a:srgbClr val="FF0000"/>
                </a:solidFill>
                <a:latin typeface="Verdana" panose="020B0604030504040204" pitchFamily="34" charset="0"/>
              </a:rPr>
              <a:t>	An advertising approach in which 	commercial products and services are 	used within the contest of certain 	media where the presence of a 	particular brand is the result of an 	economic exchange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50541">
                                            <p:txEl>
                                              <p:pRg st="1" end="1"/>
                                            </p:txEl>
                                          </p:spTgt>
                                        </p:tgtEl>
                                        <p:attrNameLst>
                                          <p:attrName>style.visibility</p:attrName>
                                        </p:attrNameLst>
                                      </p:cBhvr>
                                      <p:to>
                                        <p:strVal val="visible"/>
                                      </p:to>
                                    </p:set>
                                    <p:anim calcmode="lin" valueType="num">
                                      <p:cBhvr additive="base">
                                        <p:cTn id="7" dur="500" fill="hold"/>
                                        <p:tgtEl>
                                          <p:spTgt spid="150541">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50541">
                                            <p:txEl>
                                              <p:pRg st="1" end="1"/>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2" fill="hold" nodeType="afterEffect">
                                  <p:stCondLst>
                                    <p:cond delay="0"/>
                                  </p:stCondLst>
                                  <p:childTnLst>
                                    <p:set>
                                      <p:cBhvr>
                                        <p:cTn id="11" dur="1" fill="hold">
                                          <p:stCondLst>
                                            <p:cond delay="0"/>
                                          </p:stCondLst>
                                        </p:cTn>
                                        <p:tgtEl>
                                          <p:spTgt spid="150541">
                                            <p:txEl>
                                              <p:pRg st="2" end="2"/>
                                            </p:txEl>
                                          </p:spTgt>
                                        </p:tgtEl>
                                        <p:attrNameLst>
                                          <p:attrName>style.visibility</p:attrName>
                                        </p:attrNameLst>
                                      </p:cBhvr>
                                      <p:to>
                                        <p:strVal val="visible"/>
                                      </p:to>
                                    </p:set>
                                    <p:anim calcmode="lin" valueType="num">
                                      <p:cBhvr additive="base">
                                        <p:cTn id="12" dur="500" fill="hold"/>
                                        <p:tgtEl>
                                          <p:spTgt spid="150541">
                                            <p:txEl>
                                              <p:pRg st="2" end="2"/>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5054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150541">
                                            <p:txEl>
                                              <p:pRg st="3" end="3"/>
                                            </p:txEl>
                                          </p:spTgt>
                                        </p:tgtEl>
                                        <p:attrNameLst>
                                          <p:attrName>style.visibility</p:attrName>
                                        </p:attrNameLst>
                                      </p:cBhvr>
                                      <p:to>
                                        <p:strVal val="visible"/>
                                      </p:to>
                                    </p:set>
                                    <p:anim calcmode="lin" valueType="num">
                                      <p:cBhvr additive="base">
                                        <p:cTn id="18" dur="500" fill="hold"/>
                                        <p:tgtEl>
                                          <p:spTgt spid="150541">
                                            <p:txEl>
                                              <p:pRg st="3" end="3"/>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5054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8051</TotalTime>
  <Words>5950</Words>
  <Application>Microsoft Office PowerPoint</Application>
  <PresentationFormat>On-screen Show (4:3)</PresentationFormat>
  <Paragraphs>618</Paragraphs>
  <Slides>91</Slides>
  <Notes>91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91</vt:i4>
      </vt:variant>
    </vt:vector>
  </HeadingPairs>
  <TitlesOfParts>
    <vt:vector size="98"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3.3 - Financial Structure of Entertainment</dc:title>
  <dc:creator>Copyright © 2012 by Sports Career Consulting, LLC</dc:creator>
  <cp:lastModifiedBy>Chris Lindauer</cp:lastModifiedBy>
  <cp:revision>394</cp:revision>
  <dcterms:created xsi:type="dcterms:W3CDTF">2010-08-14T20:26:36Z</dcterms:created>
  <dcterms:modified xsi:type="dcterms:W3CDTF">2020-08-10T03:21:06Z</dcterms:modified>
</cp:coreProperties>
</file>