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81"/>
  </p:notesMasterIdLst>
  <p:sldIdLst>
    <p:sldId id="301" r:id="rId3"/>
    <p:sldId id="295" r:id="rId4"/>
    <p:sldId id="511" r:id="rId5"/>
    <p:sldId id="362" r:id="rId6"/>
    <p:sldId id="296" r:id="rId7"/>
    <p:sldId id="314" r:id="rId8"/>
    <p:sldId id="384" r:id="rId9"/>
    <p:sldId id="363" r:id="rId10"/>
    <p:sldId id="364" r:id="rId11"/>
    <p:sldId id="436" r:id="rId12"/>
    <p:sldId id="439" r:id="rId13"/>
    <p:sldId id="496" r:id="rId14"/>
    <p:sldId id="440" r:id="rId15"/>
    <p:sldId id="513" r:id="rId16"/>
    <p:sldId id="512" r:id="rId17"/>
    <p:sldId id="515" r:id="rId18"/>
    <p:sldId id="514" r:id="rId19"/>
    <p:sldId id="460" r:id="rId20"/>
    <p:sldId id="497" r:id="rId21"/>
    <p:sldId id="447" r:id="rId22"/>
    <p:sldId id="508" r:id="rId23"/>
    <p:sldId id="498" r:id="rId24"/>
    <p:sldId id="482" r:id="rId25"/>
    <p:sldId id="499" r:id="rId26"/>
    <p:sldId id="500" r:id="rId27"/>
    <p:sldId id="509" r:id="rId28"/>
    <p:sldId id="444" r:id="rId29"/>
    <p:sldId id="483" r:id="rId30"/>
    <p:sldId id="461" r:id="rId31"/>
    <p:sldId id="441" r:id="rId32"/>
    <p:sldId id="453" r:id="rId33"/>
    <p:sldId id="454" r:id="rId34"/>
    <p:sldId id="485" r:id="rId35"/>
    <p:sldId id="501" r:id="rId36"/>
    <p:sldId id="502" r:id="rId37"/>
    <p:sldId id="503" r:id="rId38"/>
    <p:sldId id="446" r:id="rId39"/>
    <p:sldId id="462" r:id="rId40"/>
    <p:sldId id="463" r:id="rId41"/>
    <p:sldId id="486" r:id="rId42"/>
    <p:sldId id="487" r:id="rId43"/>
    <p:sldId id="495" r:id="rId44"/>
    <p:sldId id="494" r:id="rId45"/>
    <p:sldId id="504" r:id="rId46"/>
    <p:sldId id="488" r:id="rId47"/>
    <p:sldId id="464" r:id="rId48"/>
    <p:sldId id="465" r:id="rId49"/>
    <p:sldId id="466" r:id="rId50"/>
    <p:sldId id="467" r:id="rId51"/>
    <p:sldId id="468" r:id="rId52"/>
    <p:sldId id="469" r:id="rId53"/>
    <p:sldId id="470" r:id="rId54"/>
    <p:sldId id="489" r:id="rId55"/>
    <p:sldId id="491" r:id="rId56"/>
    <p:sldId id="492" r:id="rId57"/>
    <p:sldId id="448" r:id="rId58"/>
    <p:sldId id="471" r:id="rId59"/>
    <p:sldId id="505" r:id="rId60"/>
    <p:sldId id="456" r:id="rId61"/>
    <p:sldId id="457" r:id="rId62"/>
    <p:sldId id="472" r:id="rId63"/>
    <p:sldId id="474" r:id="rId64"/>
    <p:sldId id="473" r:id="rId65"/>
    <p:sldId id="475" r:id="rId66"/>
    <p:sldId id="449" r:id="rId67"/>
    <p:sldId id="476" r:id="rId68"/>
    <p:sldId id="458" r:id="rId69"/>
    <p:sldId id="477" r:id="rId70"/>
    <p:sldId id="478" r:id="rId71"/>
    <p:sldId id="479" r:id="rId72"/>
    <p:sldId id="480" r:id="rId73"/>
    <p:sldId id="481" r:id="rId74"/>
    <p:sldId id="493" r:id="rId75"/>
    <p:sldId id="506" r:id="rId76"/>
    <p:sldId id="510" r:id="rId77"/>
    <p:sldId id="282" r:id="rId78"/>
    <p:sldId id="340" r:id="rId79"/>
    <p:sldId id="323" r:id="rId8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Lindauer" initials="CL" lastIdx="1" clrIdx="0">
    <p:extLst>
      <p:ext uri="{19B8F6BF-5375-455C-9EA6-DF929625EA0E}">
        <p15:presenceInfo xmlns:p15="http://schemas.microsoft.com/office/powerpoint/2012/main" userId="45fd9d90c291da8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003300"/>
    <a:srgbClr val="00FF00"/>
    <a:srgbClr val="000099"/>
    <a:srgbClr val="333300"/>
    <a:srgbClr val="FFCC00"/>
    <a:srgbClr val="333333"/>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20"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commentAuthors" Target="commentAuthors.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notesMaster" Target="notesMasters/notesMaster1.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3B631E97-FB64-4167-A319-4784AC72C1B3}"/>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5" name="Rectangle 3">
            <a:extLst>
              <a:ext uri="{FF2B5EF4-FFF2-40B4-BE49-F238E27FC236}">
                <a16:creationId xmlns:a16="http://schemas.microsoft.com/office/drawing/2014/main" id="{C9651AC6-75B1-4E5A-884C-C6D263C11CD8}"/>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D13244DE-F3FB-404F-A106-A8E4199898DC}"/>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a:extLst>
              <a:ext uri="{FF2B5EF4-FFF2-40B4-BE49-F238E27FC236}">
                <a16:creationId xmlns:a16="http://schemas.microsoft.com/office/drawing/2014/main" id="{4D343701-0F46-4143-B9D8-957A641DEEDB}"/>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a:extLst>
              <a:ext uri="{FF2B5EF4-FFF2-40B4-BE49-F238E27FC236}">
                <a16:creationId xmlns:a16="http://schemas.microsoft.com/office/drawing/2014/main" id="{3DD7EA5E-A5F8-4837-9959-260B14FAEBD5}"/>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9" name="Rectangle 7">
            <a:extLst>
              <a:ext uri="{FF2B5EF4-FFF2-40B4-BE49-F238E27FC236}">
                <a16:creationId xmlns:a16="http://schemas.microsoft.com/office/drawing/2014/main" id="{2319B19D-247A-440F-BDA8-429873979EAF}"/>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72B9BAD8-C7E6-4B16-A4DC-8FBC39942CB5}"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45A564B9-E536-40F5-9E39-2739D06D1873}"/>
              </a:ext>
            </a:extLst>
          </p:cNvPr>
          <p:cNvSpPr>
            <a:spLocks noGrp="1" noRot="1" noChangeAspect="1" noChangeArrowheads="1" noTextEdit="1"/>
          </p:cNvSpPr>
          <p:nvPr>
            <p:ph type="sldImg"/>
          </p:nvPr>
        </p:nvSpPr>
        <p:spPr>
          <a:ln/>
        </p:spPr>
      </p:sp>
      <p:sp>
        <p:nvSpPr>
          <p:cNvPr id="5122" name="Notes Placeholder 2">
            <a:extLst>
              <a:ext uri="{FF2B5EF4-FFF2-40B4-BE49-F238E27FC236}">
                <a16:creationId xmlns:a16="http://schemas.microsoft.com/office/drawing/2014/main" id="{C053D803-C095-48AA-88E0-3B1193ED364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4B41EC20-CE1E-4E55-ACFD-3BC04DEAC6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2C05A6F-7C73-4571-BBE6-ED3D418BB985}" type="slidenum">
              <a:rPr lang="en-US" altLang="en-US" sz="1200"/>
              <a:pPr/>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A01F10D7-1194-47B2-B363-95B56A3DB24E}"/>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DD045B6C-0657-4DE3-BF02-2EDC3049F6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ABEC677C-4A9C-45E5-9FA4-A77EBE8D70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6FBFDE6-516A-4E07-9C67-2A99AE22F699}" type="slidenum">
              <a:rPr lang="en-US" altLang="en-US" sz="1200"/>
              <a:pPr/>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F23CB34-B374-4A6D-A303-FA1724173706}"/>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60AE52E3-E267-43F1-BFB1-8DE81EA5EA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CBA6B9ED-7956-4CCF-A44A-55A10D2035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06FB38E-3965-407C-A0CF-A8AF5EF78EB4}" type="slidenum">
              <a:rPr lang="en-US" altLang="en-US" sz="1200"/>
              <a:pPr/>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F23CB34-B374-4A6D-A303-FA1724173706}"/>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60AE52E3-E267-43F1-BFB1-8DE81EA5EA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CBA6B9ED-7956-4CCF-A44A-55A10D2035D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06FB38E-3965-407C-A0CF-A8AF5EF78EB4}" type="slidenum">
              <a:rPr lang="en-US" altLang="en-US" sz="1200"/>
              <a:pPr/>
              <a:t>12</a:t>
            </a:fld>
            <a:endParaRPr lang="en-US" altLang="en-US" sz="1200"/>
          </a:p>
        </p:txBody>
      </p:sp>
    </p:spTree>
    <p:extLst>
      <p:ext uri="{BB962C8B-B14F-4D97-AF65-F5344CB8AC3E}">
        <p14:creationId xmlns:p14="http://schemas.microsoft.com/office/powerpoint/2010/main" val="1285647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029185C-C578-4C84-B574-A925E8CF7EDC}"/>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BD3E883B-FCD5-42D1-B570-D1DAEBEED6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85184BB5-38B1-4328-80F8-1B94D3019C1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512609-5968-4187-84D0-1D75193A343B}" type="slidenum">
              <a:rPr lang="en-US" altLang="en-US" sz="1200"/>
              <a:pPr algn="r" eaLnBrk="1" hangingPunct="1"/>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029185C-C578-4C84-B574-A925E8CF7EDC}"/>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BD3E883B-FCD5-42D1-B570-D1DAEBEED6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85184BB5-38B1-4328-80F8-1B94D3019C1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512609-5968-4187-84D0-1D75193A343B}" type="slidenum">
              <a:rPr lang="en-US" altLang="en-US" sz="1200"/>
              <a:pPr algn="r" eaLnBrk="1" hangingPunct="1"/>
              <a:t>14</a:t>
            </a:fld>
            <a:endParaRPr lang="en-US" altLang="en-US" sz="1200"/>
          </a:p>
        </p:txBody>
      </p:sp>
    </p:spTree>
    <p:extLst>
      <p:ext uri="{BB962C8B-B14F-4D97-AF65-F5344CB8AC3E}">
        <p14:creationId xmlns:p14="http://schemas.microsoft.com/office/powerpoint/2010/main" val="2268277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029185C-C578-4C84-B574-A925E8CF7EDC}"/>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BD3E883B-FCD5-42D1-B570-D1DAEBEED6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85184BB5-38B1-4328-80F8-1B94D3019C1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512609-5968-4187-84D0-1D75193A343B}" type="slidenum">
              <a:rPr lang="en-US" altLang="en-US" sz="1200"/>
              <a:pPr algn="r" eaLnBrk="1" hangingPunct="1"/>
              <a:t>15</a:t>
            </a:fld>
            <a:endParaRPr lang="en-US" altLang="en-US" sz="1200"/>
          </a:p>
        </p:txBody>
      </p:sp>
    </p:spTree>
    <p:extLst>
      <p:ext uri="{BB962C8B-B14F-4D97-AF65-F5344CB8AC3E}">
        <p14:creationId xmlns:p14="http://schemas.microsoft.com/office/powerpoint/2010/main" val="4015874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029185C-C578-4C84-B574-A925E8CF7EDC}"/>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BD3E883B-FCD5-42D1-B570-D1DAEBEED6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85184BB5-38B1-4328-80F8-1B94D3019C1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512609-5968-4187-84D0-1D75193A343B}" type="slidenum">
              <a:rPr lang="en-US" altLang="en-US" sz="1200"/>
              <a:pPr algn="r" eaLnBrk="1" hangingPunct="1"/>
              <a:t>16</a:t>
            </a:fld>
            <a:endParaRPr lang="en-US" altLang="en-US" sz="1200"/>
          </a:p>
        </p:txBody>
      </p:sp>
    </p:spTree>
    <p:extLst>
      <p:ext uri="{BB962C8B-B14F-4D97-AF65-F5344CB8AC3E}">
        <p14:creationId xmlns:p14="http://schemas.microsoft.com/office/powerpoint/2010/main" val="33734226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7029185C-C578-4C84-B574-A925E8CF7EDC}"/>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BD3E883B-FCD5-42D1-B570-D1DAEBEED6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85184BB5-38B1-4328-80F8-1B94D3019C1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3512609-5968-4187-84D0-1D75193A343B}" type="slidenum">
              <a:rPr lang="en-US" altLang="en-US" sz="1200"/>
              <a:pPr algn="r" eaLnBrk="1" hangingPunct="1"/>
              <a:t>17</a:t>
            </a:fld>
            <a:endParaRPr lang="en-US" altLang="en-US" sz="1200"/>
          </a:p>
        </p:txBody>
      </p:sp>
    </p:spTree>
    <p:extLst>
      <p:ext uri="{BB962C8B-B14F-4D97-AF65-F5344CB8AC3E}">
        <p14:creationId xmlns:p14="http://schemas.microsoft.com/office/powerpoint/2010/main" val="38778234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507D2F27-1775-48A4-B6EB-73702BA13E9B}"/>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BBF90DED-4A90-4543-9B65-7D3CD029F0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3F07CAFB-CE76-4BDD-896E-107F13E234E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8F589E2-CF3B-4586-B091-B0E4343932D1}" type="slidenum">
              <a:rPr lang="en-US" altLang="en-US" sz="1200"/>
              <a:pPr algn="r" eaLnBrk="1" hangingPunct="1"/>
              <a:t>18</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507D2F27-1775-48A4-B6EB-73702BA13E9B}"/>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BBF90DED-4A90-4543-9B65-7D3CD029F0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3F07CAFB-CE76-4BDD-896E-107F13E234E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8F589E2-CF3B-4586-B091-B0E4343932D1}" type="slidenum">
              <a:rPr lang="en-US" altLang="en-US" sz="1200"/>
              <a:pPr algn="r" eaLnBrk="1" hangingPunct="1"/>
              <a:t>19</a:t>
            </a:fld>
            <a:endParaRPr lang="en-US" altLang="en-US" sz="1200"/>
          </a:p>
        </p:txBody>
      </p:sp>
    </p:spTree>
    <p:extLst>
      <p:ext uri="{BB962C8B-B14F-4D97-AF65-F5344CB8AC3E}">
        <p14:creationId xmlns:p14="http://schemas.microsoft.com/office/powerpoint/2010/main" val="1287541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1EAC4282-64B6-46FA-9203-C714E45254B4}"/>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E93B8033-57CE-48F0-9BE2-E9534FB793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829A90C9-0D0C-4B3E-93A1-5419B1ECD5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088753B-63B7-4075-8E16-9D0F3C1116D1}" type="slidenum">
              <a:rPr lang="en-US" altLang="en-US" sz="1200"/>
              <a:pP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84EA171-E821-4CFD-A4EE-4D1F876B108E}"/>
              </a:ext>
            </a:extLst>
          </p:cNvPr>
          <p:cNvSpPr>
            <a:spLocks noGrp="1" noRot="1" noChangeAspect="1" noChangeArrowheads="1" noTextEdit="1"/>
          </p:cNvSpPr>
          <p:nvPr>
            <p:ph type="sldImg"/>
          </p:nvPr>
        </p:nvSpPr>
        <p:spPr>
          <a:solidFill>
            <a:srgbClr val="FFFFFF"/>
          </a:solidFill>
          <a:ln/>
        </p:spPr>
      </p:sp>
      <p:sp>
        <p:nvSpPr>
          <p:cNvPr id="29698" name="Notes Placeholder 2">
            <a:extLst>
              <a:ext uri="{FF2B5EF4-FFF2-40B4-BE49-F238E27FC236}">
                <a16:creationId xmlns:a16="http://schemas.microsoft.com/office/drawing/2014/main" id="{D22928DE-72F1-4CF1-AD2C-542DD0C6A35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E2E03F0D-5262-47FE-AAEC-F73C043CED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3F55953-2664-4169-B893-FCBEEA927751}" type="slidenum">
              <a:rPr lang="en-US" altLang="en-US" sz="1200"/>
              <a:pPr algn="r" eaLnBrk="1" hangingPunct="1"/>
              <a:t>20</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84EA171-E821-4CFD-A4EE-4D1F876B108E}"/>
              </a:ext>
            </a:extLst>
          </p:cNvPr>
          <p:cNvSpPr>
            <a:spLocks noGrp="1" noRot="1" noChangeAspect="1" noChangeArrowheads="1" noTextEdit="1"/>
          </p:cNvSpPr>
          <p:nvPr>
            <p:ph type="sldImg"/>
          </p:nvPr>
        </p:nvSpPr>
        <p:spPr>
          <a:solidFill>
            <a:srgbClr val="FFFFFF"/>
          </a:solidFill>
          <a:ln/>
        </p:spPr>
      </p:sp>
      <p:sp>
        <p:nvSpPr>
          <p:cNvPr id="29698" name="Notes Placeholder 2">
            <a:extLst>
              <a:ext uri="{FF2B5EF4-FFF2-40B4-BE49-F238E27FC236}">
                <a16:creationId xmlns:a16="http://schemas.microsoft.com/office/drawing/2014/main" id="{D22928DE-72F1-4CF1-AD2C-542DD0C6A35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E2E03F0D-5262-47FE-AAEC-F73C043CED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3F55953-2664-4169-B893-FCBEEA927751}" type="slidenum">
              <a:rPr lang="en-US" altLang="en-US" sz="1200"/>
              <a:pPr algn="r" eaLnBrk="1" hangingPunct="1"/>
              <a:t>21</a:t>
            </a:fld>
            <a:endParaRPr lang="en-US" altLang="en-US" sz="1200"/>
          </a:p>
        </p:txBody>
      </p:sp>
    </p:spTree>
    <p:extLst>
      <p:ext uri="{BB962C8B-B14F-4D97-AF65-F5344CB8AC3E}">
        <p14:creationId xmlns:p14="http://schemas.microsoft.com/office/powerpoint/2010/main" val="712510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784EA171-E821-4CFD-A4EE-4D1F876B108E}"/>
              </a:ext>
            </a:extLst>
          </p:cNvPr>
          <p:cNvSpPr>
            <a:spLocks noGrp="1" noRot="1" noChangeAspect="1" noChangeArrowheads="1" noTextEdit="1"/>
          </p:cNvSpPr>
          <p:nvPr>
            <p:ph type="sldImg"/>
          </p:nvPr>
        </p:nvSpPr>
        <p:spPr>
          <a:solidFill>
            <a:srgbClr val="FFFFFF"/>
          </a:solidFill>
          <a:ln/>
        </p:spPr>
      </p:sp>
      <p:sp>
        <p:nvSpPr>
          <p:cNvPr id="29698" name="Notes Placeholder 2">
            <a:extLst>
              <a:ext uri="{FF2B5EF4-FFF2-40B4-BE49-F238E27FC236}">
                <a16:creationId xmlns:a16="http://schemas.microsoft.com/office/drawing/2014/main" id="{D22928DE-72F1-4CF1-AD2C-542DD0C6A35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E2E03F0D-5262-47FE-AAEC-F73C043CED8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3F55953-2664-4169-B893-FCBEEA927751}" type="slidenum">
              <a:rPr lang="en-US" altLang="en-US" sz="1200"/>
              <a:pPr algn="r" eaLnBrk="1" hangingPunct="1"/>
              <a:t>22</a:t>
            </a:fld>
            <a:endParaRPr lang="en-US" altLang="en-US" sz="1200"/>
          </a:p>
        </p:txBody>
      </p:sp>
    </p:spTree>
    <p:extLst>
      <p:ext uri="{BB962C8B-B14F-4D97-AF65-F5344CB8AC3E}">
        <p14:creationId xmlns:p14="http://schemas.microsoft.com/office/powerpoint/2010/main" val="34228788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555D8B18-1752-4C96-8499-5312416359B8}"/>
              </a:ext>
            </a:extLst>
          </p:cNvPr>
          <p:cNvSpPr>
            <a:spLocks noGrp="1" noRot="1" noChangeAspect="1" noChangeArrowheads="1" noTextEdit="1"/>
          </p:cNvSpPr>
          <p:nvPr>
            <p:ph type="sldImg"/>
          </p:nvPr>
        </p:nvSpPr>
        <p:spPr>
          <a:solidFill>
            <a:srgbClr val="FFFFFF"/>
          </a:solidFill>
          <a:ln/>
        </p:spPr>
      </p:sp>
      <p:sp>
        <p:nvSpPr>
          <p:cNvPr id="31746" name="Notes Placeholder 2">
            <a:extLst>
              <a:ext uri="{FF2B5EF4-FFF2-40B4-BE49-F238E27FC236}">
                <a16:creationId xmlns:a16="http://schemas.microsoft.com/office/drawing/2014/main" id="{37070D98-4DAF-4C4D-A81C-4C1E39EC540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9D8144DF-8A44-4683-956D-7310C46B03B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245D065-3648-4FF9-86B4-863713184618}" type="slidenum">
              <a:rPr lang="en-US" altLang="en-US" sz="1200"/>
              <a:pPr algn="r" eaLnBrk="1" hangingPunct="1"/>
              <a:t>23</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555D8B18-1752-4C96-8499-5312416359B8}"/>
              </a:ext>
            </a:extLst>
          </p:cNvPr>
          <p:cNvSpPr>
            <a:spLocks noGrp="1" noRot="1" noChangeAspect="1" noChangeArrowheads="1" noTextEdit="1"/>
          </p:cNvSpPr>
          <p:nvPr>
            <p:ph type="sldImg"/>
          </p:nvPr>
        </p:nvSpPr>
        <p:spPr>
          <a:solidFill>
            <a:srgbClr val="FFFFFF"/>
          </a:solidFill>
          <a:ln/>
        </p:spPr>
      </p:sp>
      <p:sp>
        <p:nvSpPr>
          <p:cNvPr id="31746" name="Notes Placeholder 2">
            <a:extLst>
              <a:ext uri="{FF2B5EF4-FFF2-40B4-BE49-F238E27FC236}">
                <a16:creationId xmlns:a16="http://schemas.microsoft.com/office/drawing/2014/main" id="{37070D98-4DAF-4C4D-A81C-4C1E39EC540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9D8144DF-8A44-4683-956D-7310C46B03B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245D065-3648-4FF9-86B4-863713184618}" type="slidenum">
              <a:rPr lang="en-US" altLang="en-US" sz="1200"/>
              <a:pPr algn="r" eaLnBrk="1" hangingPunct="1"/>
              <a:t>24</a:t>
            </a:fld>
            <a:endParaRPr lang="en-US" altLang="en-US" sz="1200"/>
          </a:p>
        </p:txBody>
      </p:sp>
    </p:spTree>
    <p:extLst>
      <p:ext uri="{BB962C8B-B14F-4D97-AF65-F5344CB8AC3E}">
        <p14:creationId xmlns:p14="http://schemas.microsoft.com/office/powerpoint/2010/main" val="37770738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555D8B18-1752-4C96-8499-5312416359B8}"/>
              </a:ext>
            </a:extLst>
          </p:cNvPr>
          <p:cNvSpPr>
            <a:spLocks noGrp="1" noRot="1" noChangeAspect="1" noChangeArrowheads="1" noTextEdit="1"/>
          </p:cNvSpPr>
          <p:nvPr>
            <p:ph type="sldImg"/>
          </p:nvPr>
        </p:nvSpPr>
        <p:spPr>
          <a:solidFill>
            <a:srgbClr val="FFFFFF"/>
          </a:solidFill>
          <a:ln/>
        </p:spPr>
      </p:sp>
      <p:sp>
        <p:nvSpPr>
          <p:cNvPr id="31746" name="Notes Placeholder 2">
            <a:extLst>
              <a:ext uri="{FF2B5EF4-FFF2-40B4-BE49-F238E27FC236}">
                <a16:creationId xmlns:a16="http://schemas.microsoft.com/office/drawing/2014/main" id="{37070D98-4DAF-4C4D-A81C-4C1E39EC540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9D8144DF-8A44-4683-956D-7310C46B03B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245D065-3648-4FF9-86B4-863713184618}" type="slidenum">
              <a:rPr lang="en-US" altLang="en-US" sz="1200"/>
              <a:pPr algn="r" eaLnBrk="1" hangingPunct="1"/>
              <a:t>25</a:t>
            </a:fld>
            <a:endParaRPr lang="en-US" altLang="en-US" sz="1200"/>
          </a:p>
        </p:txBody>
      </p:sp>
    </p:spTree>
    <p:extLst>
      <p:ext uri="{BB962C8B-B14F-4D97-AF65-F5344CB8AC3E}">
        <p14:creationId xmlns:p14="http://schemas.microsoft.com/office/powerpoint/2010/main" val="3318869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555D8B18-1752-4C96-8499-5312416359B8}"/>
              </a:ext>
            </a:extLst>
          </p:cNvPr>
          <p:cNvSpPr>
            <a:spLocks noGrp="1" noRot="1" noChangeAspect="1" noChangeArrowheads="1" noTextEdit="1"/>
          </p:cNvSpPr>
          <p:nvPr>
            <p:ph type="sldImg"/>
          </p:nvPr>
        </p:nvSpPr>
        <p:spPr>
          <a:solidFill>
            <a:srgbClr val="FFFFFF"/>
          </a:solidFill>
          <a:ln/>
        </p:spPr>
      </p:sp>
      <p:sp>
        <p:nvSpPr>
          <p:cNvPr id="31746" name="Notes Placeholder 2">
            <a:extLst>
              <a:ext uri="{FF2B5EF4-FFF2-40B4-BE49-F238E27FC236}">
                <a16:creationId xmlns:a16="http://schemas.microsoft.com/office/drawing/2014/main" id="{37070D98-4DAF-4C4D-A81C-4C1E39EC540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9D8144DF-8A44-4683-956D-7310C46B03B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245D065-3648-4FF9-86B4-863713184618}" type="slidenum">
              <a:rPr lang="en-US" altLang="en-US" sz="1200"/>
              <a:pPr algn="r" eaLnBrk="1" hangingPunct="1"/>
              <a:t>26</a:t>
            </a:fld>
            <a:endParaRPr lang="en-US" altLang="en-US" sz="1200"/>
          </a:p>
        </p:txBody>
      </p:sp>
    </p:spTree>
    <p:extLst>
      <p:ext uri="{BB962C8B-B14F-4D97-AF65-F5344CB8AC3E}">
        <p14:creationId xmlns:p14="http://schemas.microsoft.com/office/powerpoint/2010/main" val="12277394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7379D331-6361-428E-BF24-017B98FAF4F6}"/>
              </a:ext>
            </a:extLst>
          </p:cNvPr>
          <p:cNvSpPr>
            <a:spLocks noGrp="1" noRot="1" noChangeAspect="1" noChangeArrowheads="1" noTextEdit="1"/>
          </p:cNvSpPr>
          <p:nvPr>
            <p:ph type="sldImg"/>
          </p:nvPr>
        </p:nvSpPr>
        <p:spPr>
          <a:ln/>
        </p:spPr>
      </p:sp>
      <p:sp>
        <p:nvSpPr>
          <p:cNvPr id="33794" name="Notes Placeholder 2">
            <a:extLst>
              <a:ext uri="{FF2B5EF4-FFF2-40B4-BE49-F238E27FC236}">
                <a16:creationId xmlns:a16="http://schemas.microsoft.com/office/drawing/2014/main" id="{3285C89F-B51F-47B5-B00C-CCC46EE965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CAC4BDBF-BA69-4A21-8F3D-A308CE325EF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7D960BF7-2781-4EFE-A031-D27D8440E2F7}" type="slidenum">
              <a:rPr lang="en-US" altLang="en-US" sz="1200"/>
              <a:pPr algn="r" eaLnBrk="1" hangingPunct="1"/>
              <a:t>27</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773A2808-A9CC-4A22-94D4-266B576D0B2E}"/>
              </a:ext>
            </a:extLst>
          </p:cNvPr>
          <p:cNvSpPr>
            <a:spLocks noGrp="1" noRot="1" noChangeAspect="1" noChangeArrowheads="1" noTextEdit="1"/>
          </p:cNvSpPr>
          <p:nvPr>
            <p:ph type="sldImg"/>
          </p:nvPr>
        </p:nvSpPr>
        <p:spPr>
          <a:ln/>
        </p:spPr>
      </p:sp>
      <p:sp>
        <p:nvSpPr>
          <p:cNvPr id="35842" name="Notes Placeholder 2">
            <a:extLst>
              <a:ext uri="{FF2B5EF4-FFF2-40B4-BE49-F238E27FC236}">
                <a16:creationId xmlns:a16="http://schemas.microsoft.com/office/drawing/2014/main" id="{3FED96FA-63DE-4AEF-8482-BA61E2F3007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FE4C5E8F-CFF6-48B7-AF41-1B1AE4D6158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609F5A1-580D-4423-AFA5-05C61D86BE56}" type="slidenum">
              <a:rPr lang="en-US" altLang="en-US" sz="1200"/>
              <a:pPr algn="r" eaLnBrk="1" hangingPunct="1"/>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C3D1C023-A42E-4EAE-AAF5-32C34865DC47}"/>
              </a:ext>
            </a:extLst>
          </p:cNvPr>
          <p:cNvSpPr>
            <a:spLocks noGrp="1" noRot="1" noChangeAspect="1" noChangeArrowheads="1" noTextEdit="1"/>
          </p:cNvSpPr>
          <p:nvPr>
            <p:ph type="sldImg"/>
          </p:nvPr>
        </p:nvSpPr>
        <p:spPr>
          <a:ln/>
        </p:spPr>
      </p:sp>
      <p:sp>
        <p:nvSpPr>
          <p:cNvPr id="37890" name="Notes Placeholder 2">
            <a:extLst>
              <a:ext uri="{FF2B5EF4-FFF2-40B4-BE49-F238E27FC236}">
                <a16:creationId xmlns:a16="http://schemas.microsoft.com/office/drawing/2014/main" id="{25DE1D5E-5823-46AA-9D1F-F0B3FBC0E1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FD76E4B3-0CD3-44A1-B62B-D36AFB4C69C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D25AAF8-C08B-4913-B40E-1797A90E3E82}" type="slidenum">
              <a:rPr lang="en-US" altLang="en-US" sz="1200"/>
              <a:pPr algn="r" eaLnBrk="1" hangingPunct="1"/>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1EAC4282-64B6-46FA-9203-C714E45254B4}"/>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E93B8033-57CE-48F0-9BE2-E9534FB793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829A90C9-0D0C-4B3E-93A1-5419B1ECD5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088753B-63B7-4075-8E16-9D0F3C1116D1}" type="slidenum">
              <a:rPr lang="en-US" altLang="en-US" sz="1200"/>
              <a:pPr/>
              <a:t>3</a:t>
            </a:fld>
            <a:endParaRPr lang="en-US" altLang="en-US" sz="1200"/>
          </a:p>
        </p:txBody>
      </p:sp>
    </p:spTree>
    <p:extLst>
      <p:ext uri="{BB962C8B-B14F-4D97-AF65-F5344CB8AC3E}">
        <p14:creationId xmlns:p14="http://schemas.microsoft.com/office/powerpoint/2010/main" val="31503247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BF4E9DCF-DF5B-4623-9CAE-42F503899235}"/>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A21A91A0-CEBE-49DC-B6A2-8A4BD627566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34C52A71-1A8E-4A42-9BE6-8998C74091D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56FE1F1-51CF-4047-9339-0BC8933B6BD8}" type="slidenum">
              <a:rPr lang="en-US" altLang="en-US" sz="1200"/>
              <a:pPr algn="r" eaLnBrk="1" hangingPunct="1"/>
              <a:t>30</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8342C893-70BD-4FE9-BF4E-43D645A2307E}"/>
              </a:ext>
            </a:extLst>
          </p:cNvPr>
          <p:cNvSpPr>
            <a:spLocks noGrp="1" noRot="1" noChangeAspect="1" noChangeArrowheads="1" noTextEdit="1"/>
          </p:cNvSpPr>
          <p:nvPr>
            <p:ph type="sldImg"/>
          </p:nvPr>
        </p:nvSpPr>
        <p:spPr>
          <a:solidFill>
            <a:srgbClr val="FFFFFF"/>
          </a:solidFill>
          <a:ln/>
        </p:spPr>
      </p:sp>
      <p:sp>
        <p:nvSpPr>
          <p:cNvPr id="41986" name="Notes Placeholder 2">
            <a:extLst>
              <a:ext uri="{FF2B5EF4-FFF2-40B4-BE49-F238E27FC236}">
                <a16:creationId xmlns:a16="http://schemas.microsoft.com/office/drawing/2014/main" id="{8DF9CEEF-EAC3-4C35-8177-B55E20485F85}"/>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9D880B32-A252-4F83-895E-F8CB83A8AF6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7D7DEB8B-EEFA-4F1D-AF2F-8A668993F2B2}" type="slidenum">
              <a:rPr lang="en-US" altLang="en-US" sz="1200"/>
              <a:pPr algn="r" eaLnBrk="1" hangingPunct="1"/>
              <a:t>31</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D537BFC6-0A2F-4FA6-BB83-8015FF00B40E}"/>
              </a:ext>
            </a:extLst>
          </p:cNvPr>
          <p:cNvSpPr>
            <a:spLocks noGrp="1" noRot="1" noChangeAspect="1" noChangeArrowheads="1" noTextEdit="1"/>
          </p:cNvSpPr>
          <p:nvPr>
            <p:ph type="sldImg"/>
          </p:nvPr>
        </p:nvSpPr>
        <p:spPr>
          <a:solidFill>
            <a:srgbClr val="FFFFFF"/>
          </a:solidFill>
          <a:ln/>
        </p:spPr>
      </p:sp>
      <p:sp>
        <p:nvSpPr>
          <p:cNvPr id="44034" name="Notes Placeholder 2">
            <a:extLst>
              <a:ext uri="{FF2B5EF4-FFF2-40B4-BE49-F238E27FC236}">
                <a16:creationId xmlns:a16="http://schemas.microsoft.com/office/drawing/2014/main" id="{58489024-97EF-4A47-89CC-98165718611F}"/>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6D23CA9E-FEAB-4C02-B6B4-3735D1709E5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063EB30-38D6-408B-AE04-9A5AA0321041}" type="slidenum">
              <a:rPr lang="en-US" altLang="en-US" sz="1200"/>
              <a:pPr algn="r" eaLnBrk="1" hangingPunct="1"/>
              <a:t>32</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23D8B431-8D43-4C34-BC7C-A1713C268BBD}"/>
              </a:ext>
            </a:extLst>
          </p:cNvPr>
          <p:cNvSpPr>
            <a:spLocks noGrp="1" noRot="1" noChangeAspect="1" noChangeArrowheads="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A333821B-E5E4-48FA-B8C3-67A3AE29B25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AA9F296-0DEB-4B1F-B947-E0192DF29AD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4199EC9-AE03-4C72-88E4-ECE8478EBD83}" type="slidenum">
              <a:rPr lang="en-US" altLang="en-US" sz="1200"/>
              <a:pPr algn="r" eaLnBrk="1" hangingPunct="1"/>
              <a:t>33</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23D8B431-8D43-4C34-BC7C-A1713C268BBD}"/>
              </a:ext>
            </a:extLst>
          </p:cNvPr>
          <p:cNvSpPr>
            <a:spLocks noGrp="1" noRot="1" noChangeAspect="1" noChangeArrowheads="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A333821B-E5E4-48FA-B8C3-67A3AE29B25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AA9F296-0DEB-4B1F-B947-E0192DF29AD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4199EC9-AE03-4C72-88E4-ECE8478EBD83}" type="slidenum">
              <a:rPr lang="en-US" altLang="en-US" sz="1200"/>
              <a:pPr algn="r" eaLnBrk="1" hangingPunct="1"/>
              <a:t>34</a:t>
            </a:fld>
            <a:endParaRPr lang="en-US" altLang="en-US" sz="1200"/>
          </a:p>
        </p:txBody>
      </p:sp>
    </p:spTree>
    <p:extLst>
      <p:ext uri="{BB962C8B-B14F-4D97-AF65-F5344CB8AC3E}">
        <p14:creationId xmlns:p14="http://schemas.microsoft.com/office/powerpoint/2010/main" val="2974615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23D8B431-8D43-4C34-BC7C-A1713C268BBD}"/>
              </a:ext>
            </a:extLst>
          </p:cNvPr>
          <p:cNvSpPr>
            <a:spLocks noGrp="1" noRot="1" noChangeAspect="1" noChangeArrowheads="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A333821B-E5E4-48FA-B8C3-67A3AE29B25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AA9F296-0DEB-4B1F-B947-E0192DF29AD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4199EC9-AE03-4C72-88E4-ECE8478EBD83}" type="slidenum">
              <a:rPr lang="en-US" altLang="en-US" sz="1200"/>
              <a:pPr algn="r" eaLnBrk="1" hangingPunct="1"/>
              <a:t>35</a:t>
            </a:fld>
            <a:endParaRPr lang="en-US" altLang="en-US" sz="1200"/>
          </a:p>
        </p:txBody>
      </p:sp>
    </p:spTree>
    <p:extLst>
      <p:ext uri="{BB962C8B-B14F-4D97-AF65-F5344CB8AC3E}">
        <p14:creationId xmlns:p14="http://schemas.microsoft.com/office/powerpoint/2010/main" val="16276556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23D8B431-8D43-4C34-BC7C-A1713C268BBD}"/>
              </a:ext>
            </a:extLst>
          </p:cNvPr>
          <p:cNvSpPr>
            <a:spLocks noGrp="1" noRot="1" noChangeAspect="1" noChangeArrowheads="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A333821B-E5E4-48FA-B8C3-67A3AE29B25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AA9F296-0DEB-4B1F-B947-E0192DF29AD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4199EC9-AE03-4C72-88E4-ECE8478EBD83}" type="slidenum">
              <a:rPr lang="en-US" altLang="en-US" sz="1200"/>
              <a:pPr algn="r" eaLnBrk="1" hangingPunct="1"/>
              <a:t>36</a:t>
            </a:fld>
            <a:endParaRPr lang="en-US" altLang="en-US" sz="1200"/>
          </a:p>
        </p:txBody>
      </p:sp>
    </p:spTree>
    <p:extLst>
      <p:ext uri="{BB962C8B-B14F-4D97-AF65-F5344CB8AC3E}">
        <p14:creationId xmlns:p14="http://schemas.microsoft.com/office/powerpoint/2010/main" val="10942477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A5351A50-6263-46C7-BA85-B9E3DFEB1602}"/>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1A8B33E1-3D9E-4E57-B44D-7F5C02D22F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81B6B3D1-4DF9-40F5-BFDF-A51AEE3E825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74EF0D0-27A2-4E9B-A292-D09879D7DE5E}" type="slidenum">
              <a:rPr lang="en-US" altLang="en-US" sz="1200"/>
              <a:pPr algn="r" eaLnBrk="1" hangingPunct="1"/>
              <a:t>37</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400E866-2983-4BF8-834F-6F7F3A262592}"/>
              </a:ext>
            </a:extLst>
          </p:cNvPr>
          <p:cNvSpPr>
            <a:spLocks noGrp="1" noRot="1" noChangeAspect="1" noChangeArrowheads="1" noTextEdit="1"/>
          </p:cNvSpPr>
          <p:nvPr>
            <p:ph type="sldImg"/>
          </p:nvPr>
        </p:nvSpPr>
        <p:spPr>
          <a:solidFill>
            <a:srgbClr val="FFFFFF"/>
          </a:solidFill>
          <a:ln/>
        </p:spPr>
      </p:sp>
      <p:sp>
        <p:nvSpPr>
          <p:cNvPr id="52226" name="Notes Placeholder 2">
            <a:extLst>
              <a:ext uri="{FF2B5EF4-FFF2-40B4-BE49-F238E27FC236}">
                <a16:creationId xmlns:a16="http://schemas.microsoft.com/office/drawing/2014/main" id="{76E68200-2701-4495-A88A-AB8668E14C6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7EE171DE-E875-4DF6-9864-52CA18E4D37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60FB79-AA83-45A7-B419-AEE418BC77A1}" type="slidenum">
              <a:rPr lang="en-US" altLang="en-US" sz="1200"/>
              <a:pPr algn="r" eaLnBrk="1" hangingPunct="1"/>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8698B63A-8C68-4F99-87DD-0CD2509CEF68}"/>
              </a:ext>
            </a:extLst>
          </p:cNvPr>
          <p:cNvSpPr>
            <a:spLocks noGrp="1" noRot="1" noChangeAspect="1" noChangeArrowheads="1" noTextEdit="1"/>
          </p:cNvSpPr>
          <p:nvPr>
            <p:ph type="sldImg"/>
          </p:nvPr>
        </p:nvSpPr>
        <p:spPr>
          <a:solidFill>
            <a:srgbClr val="FFFFFF"/>
          </a:solidFill>
          <a:ln/>
        </p:spPr>
      </p:sp>
      <p:sp>
        <p:nvSpPr>
          <p:cNvPr id="54274" name="Notes Placeholder 2">
            <a:extLst>
              <a:ext uri="{FF2B5EF4-FFF2-40B4-BE49-F238E27FC236}">
                <a16:creationId xmlns:a16="http://schemas.microsoft.com/office/drawing/2014/main" id="{121C57DD-CA48-4980-B9D2-11E07E6D92BF}"/>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36AEB586-71AB-4EDB-928F-D84D8E03C6B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1A5BC51A-A17A-44EF-BF86-FB7BC2C695B8}" type="slidenum">
              <a:rPr lang="en-US" altLang="en-US" sz="1200"/>
              <a:pPr algn="r" eaLnBrk="1" hangingPunct="1"/>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AFC8E9C3-CB69-4B39-8955-3FCC73DCCE39}"/>
              </a:ext>
            </a:extLst>
          </p:cNvPr>
          <p:cNvSpPr>
            <a:spLocks noGrp="1" noRot="1" noChangeAspect="1" noChangeArrowheads="1" noTextEdit="1"/>
          </p:cNvSpPr>
          <p:nvPr>
            <p:ph type="sldImg"/>
          </p:nvPr>
        </p:nvSpPr>
        <p:spPr>
          <a:ln/>
        </p:spPr>
      </p:sp>
      <p:sp>
        <p:nvSpPr>
          <p:cNvPr id="9218" name="Notes Placeholder 2">
            <a:extLst>
              <a:ext uri="{FF2B5EF4-FFF2-40B4-BE49-F238E27FC236}">
                <a16:creationId xmlns:a16="http://schemas.microsoft.com/office/drawing/2014/main" id="{CB4E2F21-8114-463F-A56A-C395BA9BE1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D742351F-036B-45CA-9F36-3F8C820672F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5F2DE83-A02E-4C82-BBE5-7A94DFFAF657}" type="slidenum">
              <a:rPr lang="en-US" altLang="en-US" sz="1200"/>
              <a:pPr/>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11EB7BAD-4DFB-4959-B28C-BC0877A45395}"/>
              </a:ext>
            </a:extLst>
          </p:cNvPr>
          <p:cNvSpPr>
            <a:spLocks noGrp="1" noRot="1" noChangeAspect="1" noChangeArrowheads="1" noTextEdit="1"/>
          </p:cNvSpPr>
          <p:nvPr>
            <p:ph type="sldImg"/>
          </p:nvPr>
        </p:nvSpPr>
        <p:spPr>
          <a:solidFill>
            <a:srgbClr val="FFFFFF"/>
          </a:solidFill>
          <a:ln/>
        </p:spPr>
      </p:sp>
      <p:sp>
        <p:nvSpPr>
          <p:cNvPr id="56322" name="Notes Placeholder 2">
            <a:extLst>
              <a:ext uri="{FF2B5EF4-FFF2-40B4-BE49-F238E27FC236}">
                <a16:creationId xmlns:a16="http://schemas.microsoft.com/office/drawing/2014/main" id="{9E677A48-7EAE-440F-9376-236E5975CA9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6323" name="Slide Number Placeholder 3">
            <a:extLst>
              <a:ext uri="{FF2B5EF4-FFF2-40B4-BE49-F238E27FC236}">
                <a16:creationId xmlns:a16="http://schemas.microsoft.com/office/drawing/2014/main" id="{6E779C11-BE45-4A4E-A314-C654BF9C270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49E73735-F479-4104-B386-B150CBFD7329}" type="slidenum">
              <a:rPr lang="en-US" altLang="en-US" sz="1200"/>
              <a:pPr algn="r" eaLnBrk="1" hangingPunct="1"/>
              <a:t>40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10121B64-8BBE-4809-ADA7-A20A0372A989}"/>
              </a:ext>
            </a:extLst>
          </p:cNvPr>
          <p:cNvSpPr>
            <a:spLocks noGrp="1" noRot="1" noChangeAspect="1" noChangeArrowheads="1" noTextEdit="1"/>
          </p:cNvSpPr>
          <p:nvPr>
            <p:ph type="sldImg"/>
          </p:nvPr>
        </p:nvSpPr>
        <p:spPr>
          <a:solidFill>
            <a:srgbClr val="FFFFFF"/>
          </a:solidFill>
          <a:ln/>
        </p:spPr>
      </p:sp>
      <p:sp>
        <p:nvSpPr>
          <p:cNvPr id="58370" name="Notes Placeholder 2">
            <a:extLst>
              <a:ext uri="{FF2B5EF4-FFF2-40B4-BE49-F238E27FC236}">
                <a16:creationId xmlns:a16="http://schemas.microsoft.com/office/drawing/2014/main" id="{3956AB4E-E2B2-4A71-8895-8153333F04A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8371" name="Slide Number Placeholder 3">
            <a:extLst>
              <a:ext uri="{FF2B5EF4-FFF2-40B4-BE49-F238E27FC236}">
                <a16:creationId xmlns:a16="http://schemas.microsoft.com/office/drawing/2014/main" id="{9DAB3A8D-E0E5-43D5-AD54-9AA5F0FC511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F9E5468-8873-43B7-9C01-7A4AB4B16F94}" type="slidenum">
              <a:rPr lang="en-US" altLang="en-US" sz="1200"/>
              <a:pPr algn="r" eaLnBrk="1" hangingPunct="1"/>
              <a:t>41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400E866-2983-4BF8-834F-6F7F3A262592}"/>
              </a:ext>
            </a:extLst>
          </p:cNvPr>
          <p:cNvSpPr>
            <a:spLocks noGrp="1" noRot="1" noChangeAspect="1" noChangeArrowheads="1" noTextEdit="1"/>
          </p:cNvSpPr>
          <p:nvPr>
            <p:ph type="sldImg"/>
          </p:nvPr>
        </p:nvSpPr>
        <p:spPr>
          <a:solidFill>
            <a:srgbClr val="FFFFFF"/>
          </a:solidFill>
          <a:ln/>
        </p:spPr>
      </p:sp>
      <p:sp>
        <p:nvSpPr>
          <p:cNvPr id="52226" name="Notes Placeholder 2">
            <a:extLst>
              <a:ext uri="{FF2B5EF4-FFF2-40B4-BE49-F238E27FC236}">
                <a16:creationId xmlns:a16="http://schemas.microsoft.com/office/drawing/2014/main" id="{76E68200-2701-4495-A88A-AB8668E14C6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7EE171DE-E875-4DF6-9864-52CA18E4D37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60FB79-AA83-45A7-B419-AEE418BC77A1}" type="slidenum">
              <a:rPr lang="en-US" altLang="en-US" sz="1200"/>
              <a:pPr algn="r" eaLnBrk="1" hangingPunct="1"/>
              <a:t>42</a:t>
            </a:fld>
            <a:endParaRPr lang="en-US" altLang="en-US" sz="1200"/>
          </a:p>
        </p:txBody>
      </p:sp>
    </p:spTree>
    <p:extLst>
      <p:ext uri="{BB962C8B-B14F-4D97-AF65-F5344CB8AC3E}">
        <p14:creationId xmlns:p14="http://schemas.microsoft.com/office/powerpoint/2010/main" val="40523037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400E866-2983-4BF8-834F-6F7F3A262592}"/>
              </a:ext>
            </a:extLst>
          </p:cNvPr>
          <p:cNvSpPr>
            <a:spLocks noGrp="1" noRot="1" noChangeAspect="1" noChangeArrowheads="1" noTextEdit="1"/>
          </p:cNvSpPr>
          <p:nvPr>
            <p:ph type="sldImg"/>
          </p:nvPr>
        </p:nvSpPr>
        <p:spPr>
          <a:solidFill>
            <a:srgbClr val="FFFFFF"/>
          </a:solidFill>
          <a:ln/>
        </p:spPr>
      </p:sp>
      <p:sp>
        <p:nvSpPr>
          <p:cNvPr id="52226" name="Notes Placeholder 2">
            <a:extLst>
              <a:ext uri="{FF2B5EF4-FFF2-40B4-BE49-F238E27FC236}">
                <a16:creationId xmlns:a16="http://schemas.microsoft.com/office/drawing/2014/main" id="{76E68200-2701-4495-A88A-AB8668E14C6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7EE171DE-E875-4DF6-9864-52CA18E4D37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60FB79-AA83-45A7-B419-AEE418BC77A1}" type="slidenum">
              <a:rPr lang="en-US" altLang="en-US" sz="1200"/>
              <a:pPr algn="r" eaLnBrk="1" hangingPunct="1"/>
              <a:t>43</a:t>
            </a:fld>
            <a:endParaRPr lang="en-US" altLang="en-US" sz="1200"/>
          </a:p>
        </p:txBody>
      </p:sp>
    </p:spTree>
    <p:extLst>
      <p:ext uri="{BB962C8B-B14F-4D97-AF65-F5344CB8AC3E}">
        <p14:creationId xmlns:p14="http://schemas.microsoft.com/office/powerpoint/2010/main" val="35953251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7400E866-2983-4BF8-834F-6F7F3A262592}"/>
              </a:ext>
            </a:extLst>
          </p:cNvPr>
          <p:cNvSpPr>
            <a:spLocks noGrp="1" noRot="1" noChangeAspect="1" noChangeArrowheads="1" noTextEdit="1"/>
          </p:cNvSpPr>
          <p:nvPr>
            <p:ph type="sldImg"/>
          </p:nvPr>
        </p:nvSpPr>
        <p:spPr>
          <a:solidFill>
            <a:srgbClr val="FFFFFF"/>
          </a:solidFill>
          <a:ln/>
        </p:spPr>
      </p:sp>
      <p:sp>
        <p:nvSpPr>
          <p:cNvPr id="52226" name="Notes Placeholder 2">
            <a:extLst>
              <a:ext uri="{FF2B5EF4-FFF2-40B4-BE49-F238E27FC236}">
                <a16:creationId xmlns:a16="http://schemas.microsoft.com/office/drawing/2014/main" id="{76E68200-2701-4495-A88A-AB8668E14C6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7EE171DE-E875-4DF6-9864-52CA18E4D37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60FB79-AA83-45A7-B419-AEE418BC77A1}" type="slidenum">
              <a:rPr lang="en-US" altLang="en-US" sz="1200"/>
              <a:pPr algn="r" eaLnBrk="1" hangingPunct="1"/>
              <a:t>44</a:t>
            </a:fld>
            <a:endParaRPr lang="en-US" altLang="en-US" sz="1200"/>
          </a:p>
        </p:txBody>
      </p:sp>
    </p:spTree>
    <p:extLst>
      <p:ext uri="{BB962C8B-B14F-4D97-AF65-F5344CB8AC3E}">
        <p14:creationId xmlns:p14="http://schemas.microsoft.com/office/powerpoint/2010/main" val="39376186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29E97D38-23C2-40C0-B3FD-9184E8902CE4}"/>
              </a:ext>
            </a:extLst>
          </p:cNvPr>
          <p:cNvSpPr>
            <a:spLocks noGrp="1" noRot="1" noChangeAspect="1" noChangeArrowheads="1" noTextEdit="1"/>
          </p:cNvSpPr>
          <p:nvPr>
            <p:ph type="sldImg"/>
          </p:nvPr>
        </p:nvSpPr>
        <p:spPr>
          <a:solidFill>
            <a:srgbClr val="FFFFFF"/>
          </a:solidFill>
          <a:ln/>
        </p:spPr>
      </p:sp>
      <p:sp>
        <p:nvSpPr>
          <p:cNvPr id="60418" name="Notes Placeholder 2">
            <a:extLst>
              <a:ext uri="{FF2B5EF4-FFF2-40B4-BE49-F238E27FC236}">
                <a16:creationId xmlns:a16="http://schemas.microsoft.com/office/drawing/2014/main" id="{175AFC20-D78A-411B-8EB9-4EE710E2AB91}"/>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FB1732DB-7B57-4EF2-B042-F93B60B2DD0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1A59128-F4F3-4CC6-851E-EE2DDF82B073}" type="slidenum">
              <a:rPr lang="en-US" altLang="en-US" sz="1200"/>
              <a:pPr algn="r" eaLnBrk="1" hangingPunct="1"/>
              <a:t>45</a:t>
            </a:fld>
            <a:endParaRPr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DEF1C331-58EB-4ED5-978D-39A9F2A2D34A}"/>
              </a:ext>
            </a:extLst>
          </p:cNvPr>
          <p:cNvSpPr>
            <a:spLocks noGrp="1" noRot="1" noChangeAspect="1" noChangeArrowheads="1" noTextEdit="1"/>
          </p:cNvSpPr>
          <p:nvPr>
            <p:ph type="sldImg"/>
          </p:nvPr>
        </p:nvSpPr>
        <p:spPr>
          <a:solidFill>
            <a:srgbClr val="FFFFFF"/>
          </a:solidFill>
          <a:ln/>
        </p:spPr>
      </p:sp>
      <p:sp>
        <p:nvSpPr>
          <p:cNvPr id="62466" name="Notes Placeholder 2">
            <a:extLst>
              <a:ext uri="{FF2B5EF4-FFF2-40B4-BE49-F238E27FC236}">
                <a16:creationId xmlns:a16="http://schemas.microsoft.com/office/drawing/2014/main" id="{925034D2-E72F-4409-B59E-BDBFB578CF5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926303C4-1D86-4E9D-87F4-98036C6A8A5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96198C3-5BA7-45C8-9DD2-8B1818841D88}" type="slidenum">
              <a:rPr lang="en-US" altLang="en-US" sz="1200"/>
              <a:pPr algn="r" eaLnBrk="1" hangingPunct="1"/>
              <a:t>46</a:t>
            </a:fld>
            <a:endParaRPr lang="en-US" alt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D2CC73E6-793A-48CD-8069-90F74F3F4171}"/>
              </a:ext>
            </a:extLst>
          </p:cNvPr>
          <p:cNvSpPr>
            <a:spLocks noGrp="1" noRot="1" noChangeAspect="1" noChangeArrowheads="1" noTextEdit="1"/>
          </p:cNvSpPr>
          <p:nvPr>
            <p:ph type="sldImg"/>
          </p:nvPr>
        </p:nvSpPr>
        <p:spPr>
          <a:solidFill>
            <a:srgbClr val="FFFFFF"/>
          </a:solidFill>
          <a:ln/>
        </p:spPr>
      </p:sp>
      <p:sp>
        <p:nvSpPr>
          <p:cNvPr id="64514" name="Notes Placeholder 2">
            <a:extLst>
              <a:ext uri="{FF2B5EF4-FFF2-40B4-BE49-F238E27FC236}">
                <a16:creationId xmlns:a16="http://schemas.microsoft.com/office/drawing/2014/main" id="{6F08FA13-BCA6-40EA-A02D-328CE9ED1111}"/>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583857CB-591B-4F01-A448-7DF92CA5260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4191EF28-966B-4758-BE70-499B8DDF685C}" type="slidenum">
              <a:rPr lang="en-US" altLang="en-US" sz="1200"/>
              <a:pPr algn="r" eaLnBrk="1" hangingPunct="1"/>
              <a:t>47</a:t>
            </a:fld>
            <a:endParaRPr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D37D1A99-766D-45BD-9B8C-BD74A5E4B5D3}"/>
              </a:ext>
            </a:extLst>
          </p:cNvPr>
          <p:cNvSpPr>
            <a:spLocks noGrp="1" noRot="1" noChangeAspect="1" noChangeArrowheads="1" noTextEdit="1"/>
          </p:cNvSpPr>
          <p:nvPr>
            <p:ph type="sldImg"/>
          </p:nvPr>
        </p:nvSpPr>
        <p:spPr>
          <a:solidFill>
            <a:srgbClr val="FFFFFF"/>
          </a:solidFill>
          <a:ln/>
        </p:spPr>
      </p:sp>
      <p:sp>
        <p:nvSpPr>
          <p:cNvPr id="66562" name="Notes Placeholder 2">
            <a:extLst>
              <a:ext uri="{FF2B5EF4-FFF2-40B4-BE49-F238E27FC236}">
                <a16:creationId xmlns:a16="http://schemas.microsoft.com/office/drawing/2014/main" id="{BC5C16EF-B37E-4A51-AF6A-41030ED6BC14}"/>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66563" name="Slide Number Placeholder 3">
            <a:extLst>
              <a:ext uri="{FF2B5EF4-FFF2-40B4-BE49-F238E27FC236}">
                <a16:creationId xmlns:a16="http://schemas.microsoft.com/office/drawing/2014/main" id="{1933AE50-9C57-4BB0-935C-CA9CBF31F69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116F62B2-2CBE-4960-9FE8-CB29E7675B99}" type="slidenum">
              <a:rPr lang="en-US" altLang="en-US" sz="1200"/>
              <a:pPr algn="r" eaLnBrk="1" hangingPunct="1"/>
              <a:t>48</a:t>
            </a:fld>
            <a:endParaRPr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E7FE0A0E-E64C-430B-BDC8-C8D691FBE276}"/>
              </a:ext>
            </a:extLst>
          </p:cNvPr>
          <p:cNvSpPr>
            <a:spLocks noGrp="1" noRot="1" noChangeAspect="1" noChangeArrowheads="1" noTextEdit="1"/>
          </p:cNvSpPr>
          <p:nvPr>
            <p:ph type="sldImg"/>
          </p:nvPr>
        </p:nvSpPr>
        <p:spPr>
          <a:solidFill>
            <a:srgbClr val="FFFFFF"/>
          </a:solidFill>
          <a:ln/>
        </p:spPr>
      </p:sp>
      <p:sp>
        <p:nvSpPr>
          <p:cNvPr id="68610" name="Notes Placeholder 2">
            <a:extLst>
              <a:ext uri="{FF2B5EF4-FFF2-40B4-BE49-F238E27FC236}">
                <a16:creationId xmlns:a16="http://schemas.microsoft.com/office/drawing/2014/main" id="{E7FE93F8-721F-43F4-BDE8-2D10730A135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68611" name="Slide Number Placeholder 3">
            <a:extLst>
              <a:ext uri="{FF2B5EF4-FFF2-40B4-BE49-F238E27FC236}">
                <a16:creationId xmlns:a16="http://schemas.microsoft.com/office/drawing/2014/main" id="{1E2AC81F-9ACE-471E-876B-781ACB2E4CC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E1BE783-07BB-48FC-9B8C-CF138D9D1EA9}" type="slidenum">
              <a:rPr lang="en-US" altLang="en-US" sz="1200"/>
              <a:pPr algn="r" eaLnBrk="1" hangingPunct="1"/>
              <a:t>49</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CAD15960-C8E3-4CDF-9481-1ED03BB0AAEC}"/>
              </a:ext>
            </a:extLst>
          </p:cNvPr>
          <p:cNvSpPr>
            <a:spLocks noGrp="1" noRot="1" noChangeAspect="1" noChangeArrowheads="1" noTextEdit="1"/>
          </p:cNvSpPr>
          <p:nvPr>
            <p:ph type="sldImg"/>
          </p:nvPr>
        </p:nvSpPr>
        <p:spPr>
          <a:ln/>
        </p:spPr>
      </p:sp>
      <p:sp>
        <p:nvSpPr>
          <p:cNvPr id="11266" name="Notes Placeholder 2">
            <a:extLst>
              <a:ext uri="{FF2B5EF4-FFF2-40B4-BE49-F238E27FC236}">
                <a16:creationId xmlns:a16="http://schemas.microsoft.com/office/drawing/2014/main" id="{8BAB1EB4-2179-4E83-B877-F8E9B1A275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B156D4F5-B93D-487A-826B-0A7C11CB71E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274F37B-2C36-4A18-B525-499A0AA978A9}" type="slidenum">
              <a:rPr lang="en-US" altLang="en-US" sz="1200"/>
              <a:pPr/>
              <a:t>5</a:t>
            </a:fld>
            <a:endParaRPr lang="en-US" alt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0E460706-3DE5-4D76-A57A-8CBE75D40EBA}"/>
              </a:ext>
            </a:extLst>
          </p:cNvPr>
          <p:cNvSpPr>
            <a:spLocks noGrp="1" noRot="1" noChangeAspect="1" noChangeArrowheads="1" noTextEdit="1"/>
          </p:cNvSpPr>
          <p:nvPr>
            <p:ph type="sldImg"/>
          </p:nvPr>
        </p:nvSpPr>
        <p:spPr>
          <a:solidFill>
            <a:srgbClr val="FFFFFF"/>
          </a:solidFill>
          <a:ln/>
        </p:spPr>
      </p:sp>
      <p:sp>
        <p:nvSpPr>
          <p:cNvPr id="70658" name="Notes Placeholder 2">
            <a:extLst>
              <a:ext uri="{FF2B5EF4-FFF2-40B4-BE49-F238E27FC236}">
                <a16:creationId xmlns:a16="http://schemas.microsoft.com/office/drawing/2014/main" id="{D5847FE0-3AAE-4362-9DF4-AB7BFBA45E3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0659" name="Slide Number Placeholder 3">
            <a:extLst>
              <a:ext uri="{FF2B5EF4-FFF2-40B4-BE49-F238E27FC236}">
                <a16:creationId xmlns:a16="http://schemas.microsoft.com/office/drawing/2014/main" id="{254FFBD1-D25B-4322-A2A2-1284A22AE769}"/>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15E02A58-8AA0-48D0-94D0-957840034491}" type="slidenum">
              <a:rPr lang="en-US" altLang="en-US" sz="1200"/>
              <a:pPr algn="r" eaLnBrk="1" hangingPunct="1"/>
              <a:t>50</a:t>
            </a:fld>
            <a:endParaRPr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3767CA4F-585A-4EC0-8AE2-A0ED638BB452}"/>
              </a:ext>
            </a:extLst>
          </p:cNvPr>
          <p:cNvSpPr>
            <a:spLocks noGrp="1" noRot="1" noChangeAspect="1" noChangeArrowheads="1" noTextEdit="1"/>
          </p:cNvSpPr>
          <p:nvPr>
            <p:ph type="sldImg"/>
          </p:nvPr>
        </p:nvSpPr>
        <p:spPr>
          <a:solidFill>
            <a:srgbClr val="FFFFFF"/>
          </a:solidFill>
          <a:ln/>
        </p:spPr>
      </p:sp>
      <p:sp>
        <p:nvSpPr>
          <p:cNvPr id="72706" name="Notes Placeholder 2">
            <a:extLst>
              <a:ext uri="{FF2B5EF4-FFF2-40B4-BE49-F238E27FC236}">
                <a16:creationId xmlns:a16="http://schemas.microsoft.com/office/drawing/2014/main" id="{8613C55D-8EC3-4D0A-BA6C-CABD6601291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74FE1BA1-4D48-4A6E-970B-4DAA0064FDA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45F9341-D743-4B1E-9343-E93E8C106694}" type="slidenum">
              <a:rPr lang="en-US" altLang="en-US" sz="1200"/>
              <a:pPr algn="r" eaLnBrk="1" hangingPunct="1"/>
              <a:t>51</a:t>
            </a:fld>
            <a:endParaRPr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5BA0A6C9-D3E0-489B-84E0-AE45FF352333}"/>
              </a:ext>
            </a:extLst>
          </p:cNvPr>
          <p:cNvSpPr>
            <a:spLocks noGrp="1" noRot="1" noChangeAspect="1" noChangeArrowheads="1" noTextEdit="1"/>
          </p:cNvSpPr>
          <p:nvPr>
            <p:ph type="sldImg"/>
          </p:nvPr>
        </p:nvSpPr>
        <p:spPr>
          <a:solidFill>
            <a:srgbClr val="FFFFFF"/>
          </a:solidFill>
          <a:ln/>
        </p:spPr>
      </p:sp>
      <p:sp>
        <p:nvSpPr>
          <p:cNvPr id="74754" name="Notes Placeholder 2">
            <a:extLst>
              <a:ext uri="{FF2B5EF4-FFF2-40B4-BE49-F238E27FC236}">
                <a16:creationId xmlns:a16="http://schemas.microsoft.com/office/drawing/2014/main" id="{F1F61370-E54E-49F6-8C69-EA92EAF5C74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6E475485-F829-48F7-A87B-4A3B01B694C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EC4A679-EFBE-4841-BD30-18B914B62C56}" type="slidenum">
              <a:rPr lang="en-US" altLang="en-US" sz="1200"/>
              <a:pPr algn="r" eaLnBrk="1" hangingPunct="1"/>
              <a:t>52</a:t>
            </a:fld>
            <a:endParaRPr lang="en-US" alt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72ED24E2-BD0C-4988-87D0-0C197D313DE7}"/>
              </a:ext>
            </a:extLst>
          </p:cNvPr>
          <p:cNvSpPr>
            <a:spLocks noGrp="1" noRot="1" noChangeAspect="1" noChangeArrowheads="1" noTextEdit="1"/>
          </p:cNvSpPr>
          <p:nvPr>
            <p:ph type="sldImg"/>
          </p:nvPr>
        </p:nvSpPr>
        <p:spPr>
          <a:solidFill>
            <a:srgbClr val="FFFFFF"/>
          </a:solidFill>
          <a:ln/>
        </p:spPr>
      </p:sp>
      <p:sp>
        <p:nvSpPr>
          <p:cNvPr id="76802" name="Notes Placeholder 2">
            <a:extLst>
              <a:ext uri="{FF2B5EF4-FFF2-40B4-BE49-F238E27FC236}">
                <a16:creationId xmlns:a16="http://schemas.microsoft.com/office/drawing/2014/main" id="{6FF2D7FC-B8E4-4A6C-941B-E0B15B0B6C96}"/>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D7A0393B-C537-4167-BA48-496DA82D104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14573B0-9A39-4900-A9B9-15660140AF7A}" type="slidenum">
              <a:rPr lang="en-US" altLang="en-US" sz="1200"/>
              <a:pPr algn="r" eaLnBrk="1" hangingPunct="1"/>
              <a:t>53</a:t>
            </a:fld>
            <a:endParaRPr lang="en-US" alt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9A3DE146-7875-4C6F-B423-EB746F739FDF}"/>
              </a:ext>
            </a:extLst>
          </p:cNvPr>
          <p:cNvSpPr>
            <a:spLocks noGrp="1" noRot="1" noChangeAspect="1" noChangeArrowheads="1" noTextEdit="1"/>
          </p:cNvSpPr>
          <p:nvPr>
            <p:ph type="sldImg"/>
          </p:nvPr>
        </p:nvSpPr>
        <p:spPr>
          <a:solidFill>
            <a:srgbClr val="FFFFFF"/>
          </a:solidFill>
          <a:ln/>
        </p:spPr>
      </p:sp>
      <p:sp>
        <p:nvSpPr>
          <p:cNvPr id="80898" name="Notes Placeholder 2">
            <a:extLst>
              <a:ext uri="{FF2B5EF4-FFF2-40B4-BE49-F238E27FC236}">
                <a16:creationId xmlns:a16="http://schemas.microsoft.com/office/drawing/2014/main" id="{6AE30A1C-48D3-4C12-A34E-7AA044CB373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BC721085-5C8D-4F55-973E-2A6F90B762A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540599D-3F35-4B05-9265-2E29C86906D1}" type="slidenum">
              <a:rPr lang="en-US" altLang="en-US" sz="1200"/>
              <a:pPr algn="r" eaLnBrk="1" hangingPunct="1"/>
              <a:t>54</a:t>
            </a:fld>
            <a:endParaRPr lang="en-US" alt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781164AA-906C-42D9-996D-063D959E5343}"/>
              </a:ext>
            </a:extLst>
          </p:cNvPr>
          <p:cNvSpPr>
            <a:spLocks noGrp="1" noRot="1" noChangeAspect="1" noChangeArrowheads="1" noTextEdit="1"/>
          </p:cNvSpPr>
          <p:nvPr>
            <p:ph type="sldImg"/>
          </p:nvPr>
        </p:nvSpPr>
        <p:spPr>
          <a:solidFill>
            <a:srgbClr val="FFFFFF"/>
          </a:solidFill>
          <a:ln/>
        </p:spPr>
      </p:sp>
      <p:sp>
        <p:nvSpPr>
          <p:cNvPr id="82946" name="Notes Placeholder 2">
            <a:extLst>
              <a:ext uri="{FF2B5EF4-FFF2-40B4-BE49-F238E27FC236}">
                <a16:creationId xmlns:a16="http://schemas.microsoft.com/office/drawing/2014/main" id="{AFFBB550-148B-4755-994C-02A0A1F6615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CAAD2C92-639C-49FF-90B7-30C8840E4BA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405085A-D6BC-4640-B3AB-A45E9CD19A56}" type="slidenum">
              <a:rPr lang="en-US" altLang="en-US" sz="1200"/>
              <a:pPr algn="r" eaLnBrk="1" hangingPunct="1"/>
              <a:t>55</a:t>
            </a:fld>
            <a:endParaRPr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EA58F7D8-BE1A-46F0-BAF9-3783173E32F1}"/>
              </a:ext>
            </a:extLst>
          </p:cNvPr>
          <p:cNvSpPr>
            <a:spLocks noGrp="1" noRot="1" noChangeAspect="1" noChangeArrowheads="1" noTextEdit="1"/>
          </p:cNvSpPr>
          <p:nvPr>
            <p:ph type="sldImg"/>
          </p:nvPr>
        </p:nvSpPr>
        <p:spPr>
          <a:solidFill>
            <a:srgbClr val="FFFFFF"/>
          </a:solidFill>
          <a:ln/>
        </p:spPr>
      </p:sp>
      <p:sp>
        <p:nvSpPr>
          <p:cNvPr id="84994" name="Notes Placeholder 2">
            <a:extLst>
              <a:ext uri="{FF2B5EF4-FFF2-40B4-BE49-F238E27FC236}">
                <a16:creationId xmlns:a16="http://schemas.microsoft.com/office/drawing/2014/main" id="{9D94AB32-D57E-404E-9669-73E109FF8508}"/>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4995" name="Slide Number Placeholder 3">
            <a:extLst>
              <a:ext uri="{FF2B5EF4-FFF2-40B4-BE49-F238E27FC236}">
                <a16:creationId xmlns:a16="http://schemas.microsoft.com/office/drawing/2014/main" id="{6A0D9091-7274-4600-B335-8E0956429C9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0E05C6C6-0DCA-4B35-8628-8D34D86A7FE2}" type="slidenum">
              <a:rPr lang="en-US" altLang="en-US" sz="1200"/>
              <a:pPr algn="r" eaLnBrk="1" hangingPunct="1"/>
              <a:t>56</a:t>
            </a:fld>
            <a:endParaRPr lang="en-US" altLang="en-US" sz="120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50A3886C-F3D4-4B11-8613-0E7C36DBDC12}"/>
              </a:ext>
            </a:extLst>
          </p:cNvPr>
          <p:cNvSpPr>
            <a:spLocks noGrp="1" noRot="1" noChangeAspect="1" noChangeArrowheads="1" noTextEdit="1"/>
          </p:cNvSpPr>
          <p:nvPr>
            <p:ph type="sldImg"/>
          </p:nvPr>
        </p:nvSpPr>
        <p:spPr>
          <a:solidFill>
            <a:srgbClr val="FFFFFF"/>
          </a:solidFill>
          <a:ln/>
        </p:spPr>
      </p:sp>
      <p:sp>
        <p:nvSpPr>
          <p:cNvPr id="87042" name="Notes Placeholder 2">
            <a:extLst>
              <a:ext uri="{FF2B5EF4-FFF2-40B4-BE49-F238E27FC236}">
                <a16:creationId xmlns:a16="http://schemas.microsoft.com/office/drawing/2014/main" id="{CB2C906E-9224-458C-816B-80F5F74EF624}"/>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7043" name="Slide Number Placeholder 3">
            <a:extLst>
              <a:ext uri="{FF2B5EF4-FFF2-40B4-BE49-F238E27FC236}">
                <a16:creationId xmlns:a16="http://schemas.microsoft.com/office/drawing/2014/main" id="{64028192-14E3-4945-8D9F-87750D08770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AC7D5A6-F1EF-46E0-867A-262F3B710F0B}" type="slidenum">
              <a:rPr lang="en-US" altLang="en-US" sz="1200"/>
              <a:pPr algn="r" eaLnBrk="1" hangingPunct="1"/>
              <a:t>57</a:t>
            </a:fld>
            <a:endParaRPr lang="en-US" altLang="en-US" sz="120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50A3886C-F3D4-4B11-8613-0E7C36DBDC12}"/>
              </a:ext>
            </a:extLst>
          </p:cNvPr>
          <p:cNvSpPr>
            <a:spLocks noGrp="1" noRot="1" noChangeAspect="1" noChangeArrowheads="1" noTextEdit="1"/>
          </p:cNvSpPr>
          <p:nvPr>
            <p:ph type="sldImg"/>
          </p:nvPr>
        </p:nvSpPr>
        <p:spPr>
          <a:solidFill>
            <a:srgbClr val="FFFFFF"/>
          </a:solidFill>
          <a:ln/>
        </p:spPr>
      </p:sp>
      <p:sp>
        <p:nvSpPr>
          <p:cNvPr id="87042" name="Notes Placeholder 2">
            <a:extLst>
              <a:ext uri="{FF2B5EF4-FFF2-40B4-BE49-F238E27FC236}">
                <a16:creationId xmlns:a16="http://schemas.microsoft.com/office/drawing/2014/main" id="{CB2C906E-9224-458C-816B-80F5F74EF624}"/>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7043" name="Slide Number Placeholder 3">
            <a:extLst>
              <a:ext uri="{FF2B5EF4-FFF2-40B4-BE49-F238E27FC236}">
                <a16:creationId xmlns:a16="http://schemas.microsoft.com/office/drawing/2014/main" id="{64028192-14E3-4945-8D9F-87750D08770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AC7D5A6-F1EF-46E0-867A-262F3B710F0B}" type="slidenum">
              <a:rPr lang="en-US" altLang="en-US" sz="1200"/>
              <a:pPr algn="r" eaLnBrk="1" hangingPunct="1"/>
              <a:t>58</a:t>
            </a:fld>
            <a:endParaRPr lang="en-US" altLang="en-US" sz="1200"/>
          </a:p>
        </p:txBody>
      </p:sp>
    </p:spTree>
    <p:extLst>
      <p:ext uri="{BB962C8B-B14F-4D97-AF65-F5344CB8AC3E}">
        <p14:creationId xmlns:p14="http://schemas.microsoft.com/office/powerpoint/2010/main" val="23060975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BC9D48B7-A1EE-4222-9A99-3D76E560AC12}"/>
              </a:ext>
            </a:extLst>
          </p:cNvPr>
          <p:cNvSpPr>
            <a:spLocks noGrp="1" noRot="1" noChangeAspect="1" noChangeArrowheads="1" noTextEdit="1"/>
          </p:cNvSpPr>
          <p:nvPr>
            <p:ph type="sldImg"/>
          </p:nvPr>
        </p:nvSpPr>
        <p:spPr>
          <a:solidFill>
            <a:srgbClr val="FFFFFF"/>
          </a:solidFill>
          <a:ln/>
        </p:spPr>
      </p:sp>
      <p:sp>
        <p:nvSpPr>
          <p:cNvPr id="89090" name="Notes Placeholder 2">
            <a:extLst>
              <a:ext uri="{FF2B5EF4-FFF2-40B4-BE49-F238E27FC236}">
                <a16:creationId xmlns:a16="http://schemas.microsoft.com/office/drawing/2014/main" id="{40BF6621-85C9-4E19-9F9B-ED229E71FFD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D7894503-C2E1-4D0A-9474-E26D7BC78B57}"/>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F56818A-E62E-4BFC-BAAD-6EF0D509CC7D}" type="slidenum">
              <a:rPr lang="en-US" altLang="en-US" sz="1200"/>
              <a:pPr algn="r" eaLnBrk="1" hangingPunct="1"/>
              <a:t>59</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ABBE00E2-52C5-4C18-9952-7DCCADCCC433}"/>
              </a:ext>
            </a:extLst>
          </p:cNvPr>
          <p:cNvSpPr>
            <a:spLocks noGrp="1" noRot="1" noChangeAspect="1" noChangeArrowheads="1" noTextEdit="1"/>
          </p:cNvSpPr>
          <p:nvPr>
            <p:ph type="sldImg"/>
          </p:nvPr>
        </p:nvSpPr>
        <p:spPr>
          <a:ln/>
        </p:spPr>
      </p:sp>
      <p:sp>
        <p:nvSpPr>
          <p:cNvPr id="13314" name="Notes Placeholder 2">
            <a:extLst>
              <a:ext uri="{FF2B5EF4-FFF2-40B4-BE49-F238E27FC236}">
                <a16:creationId xmlns:a16="http://schemas.microsoft.com/office/drawing/2014/main" id="{55D194DB-236A-432E-BA0D-EA1514C333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D5DD901F-312F-404A-9CD8-8E0F0FBF56C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8D9B191-4BA0-4726-8560-A7901720E48E}" type="slidenum">
              <a:rPr lang="en-US" altLang="en-US" sz="1200"/>
              <a:pPr/>
              <a:t>6</a:t>
            </a:fld>
            <a:endParaRPr lang="en-US" alt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24E8A2A0-DB92-4DC1-896E-12E6FC16B4A5}"/>
              </a:ext>
            </a:extLst>
          </p:cNvPr>
          <p:cNvSpPr>
            <a:spLocks noGrp="1" noRot="1" noChangeAspect="1" noChangeArrowheads="1" noTextEdit="1"/>
          </p:cNvSpPr>
          <p:nvPr>
            <p:ph type="sldImg"/>
          </p:nvPr>
        </p:nvSpPr>
        <p:spPr>
          <a:solidFill>
            <a:srgbClr val="FFFFFF"/>
          </a:solidFill>
          <a:ln/>
        </p:spPr>
      </p:sp>
      <p:sp>
        <p:nvSpPr>
          <p:cNvPr id="91138" name="Notes Placeholder 2">
            <a:extLst>
              <a:ext uri="{FF2B5EF4-FFF2-40B4-BE49-F238E27FC236}">
                <a16:creationId xmlns:a16="http://schemas.microsoft.com/office/drawing/2014/main" id="{333F338E-D897-4C32-BBE7-B07AE8B541B6}"/>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1139" name="Slide Number Placeholder 3">
            <a:extLst>
              <a:ext uri="{FF2B5EF4-FFF2-40B4-BE49-F238E27FC236}">
                <a16:creationId xmlns:a16="http://schemas.microsoft.com/office/drawing/2014/main" id="{1A00FD85-D510-480F-A745-7C252FD51C3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473AB55-9690-45C4-9F5A-8DA2A5E7CD8A}" type="slidenum">
              <a:rPr lang="en-US" altLang="en-US" sz="1200"/>
              <a:pPr algn="r" eaLnBrk="1" hangingPunct="1"/>
              <a:t>60</a:t>
            </a:fld>
            <a:endParaRPr lang="en-US" altLang="en-US" sz="120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D897EADC-C69D-427C-8A7F-9D048C3D287B}"/>
              </a:ext>
            </a:extLst>
          </p:cNvPr>
          <p:cNvSpPr>
            <a:spLocks noGrp="1" noRot="1" noChangeAspect="1" noChangeArrowheads="1" noTextEdit="1"/>
          </p:cNvSpPr>
          <p:nvPr>
            <p:ph type="sldImg"/>
          </p:nvPr>
        </p:nvSpPr>
        <p:spPr>
          <a:solidFill>
            <a:srgbClr val="FFFFFF"/>
          </a:solidFill>
          <a:ln/>
        </p:spPr>
      </p:sp>
      <p:sp>
        <p:nvSpPr>
          <p:cNvPr id="93186" name="Notes Placeholder 2">
            <a:extLst>
              <a:ext uri="{FF2B5EF4-FFF2-40B4-BE49-F238E27FC236}">
                <a16:creationId xmlns:a16="http://schemas.microsoft.com/office/drawing/2014/main" id="{7E8209B2-0F42-44F4-B4C8-F23A4544054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3187" name="Slide Number Placeholder 3">
            <a:extLst>
              <a:ext uri="{FF2B5EF4-FFF2-40B4-BE49-F238E27FC236}">
                <a16:creationId xmlns:a16="http://schemas.microsoft.com/office/drawing/2014/main" id="{40982330-D1F9-4874-B878-ADC5BBFB4D7E}"/>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E9812BA-B1BA-4F64-8BF0-2D82B4FF9FDA}" type="slidenum">
              <a:rPr lang="en-US" altLang="en-US" sz="1200"/>
              <a:pPr algn="r" eaLnBrk="1" hangingPunct="1"/>
              <a:t>61</a:t>
            </a:fld>
            <a:endParaRPr lang="en-US" alt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134AA5E0-69AE-4335-8E9D-2D2FFD86E08D}"/>
              </a:ext>
            </a:extLst>
          </p:cNvPr>
          <p:cNvSpPr>
            <a:spLocks noGrp="1" noRot="1" noChangeAspect="1" noChangeArrowheads="1" noTextEdit="1"/>
          </p:cNvSpPr>
          <p:nvPr>
            <p:ph type="sldImg"/>
          </p:nvPr>
        </p:nvSpPr>
        <p:spPr>
          <a:solidFill>
            <a:srgbClr val="FFFFFF"/>
          </a:solidFill>
          <a:ln/>
        </p:spPr>
      </p:sp>
      <p:sp>
        <p:nvSpPr>
          <p:cNvPr id="95234" name="Notes Placeholder 2">
            <a:extLst>
              <a:ext uri="{FF2B5EF4-FFF2-40B4-BE49-F238E27FC236}">
                <a16:creationId xmlns:a16="http://schemas.microsoft.com/office/drawing/2014/main" id="{BF2D473C-605C-452B-B71C-BEE2EA166E3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5235" name="Slide Number Placeholder 3">
            <a:extLst>
              <a:ext uri="{FF2B5EF4-FFF2-40B4-BE49-F238E27FC236}">
                <a16:creationId xmlns:a16="http://schemas.microsoft.com/office/drawing/2014/main" id="{3FA8995E-035B-4187-BDC1-1A443F83529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3B2CAD6-4808-43A4-934A-F7CEA4EA0422}" type="slidenum">
              <a:rPr lang="en-US" altLang="en-US" sz="1200"/>
              <a:pPr algn="r" eaLnBrk="1" hangingPunct="1"/>
              <a:t>62</a:t>
            </a:fld>
            <a:endParaRPr lang="en-US" alt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A8DB01C9-686E-46E2-B4E2-A94342B6DB83}"/>
              </a:ext>
            </a:extLst>
          </p:cNvPr>
          <p:cNvSpPr>
            <a:spLocks noGrp="1" noRot="1" noChangeAspect="1" noChangeArrowheads="1" noTextEdit="1"/>
          </p:cNvSpPr>
          <p:nvPr>
            <p:ph type="sldImg"/>
          </p:nvPr>
        </p:nvSpPr>
        <p:spPr>
          <a:solidFill>
            <a:srgbClr val="FFFFFF"/>
          </a:solidFill>
          <a:ln/>
        </p:spPr>
      </p:sp>
      <p:sp>
        <p:nvSpPr>
          <p:cNvPr id="97282" name="Notes Placeholder 2">
            <a:extLst>
              <a:ext uri="{FF2B5EF4-FFF2-40B4-BE49-F238E27FC236}">
                <a16:creationId xmlns:a16="http://schemas.microsoft.com/office/drawing/2014/main" id="{34A36DB0-6F08-4706-8E51-CDA5AD84F18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7283" name="Slide Number Placeholder 3">
            <a:extLst>
              <a:ext uri="{FF2B5EF4-FFF2-40B4-BE49-F238E27FC236}">
                <a16:creationId xmlns:a16="http://schemas.microsoft.com/office/drawing/2014/main" id="{9BEA7B7A-4D13-40EE-8FF8-5AC5C4072B2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40477F3F-1C45-4CBE-BF83-43319AF2D6DD}" type="slidenum">
              <a:rPr lang="en-US" altLang="en-US" sz="1200"/>
              <a:pPr algn="r" eaLnBrk="1" hangingPunct="1"/>
              <a:t>63</a:t>
            </a:fld>
            <a:endParaRPr lang="en-US" altLang="en-US"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BED1EEF5-E4DC-4D0C-9EF0-F30F5A7B6F38}"/>
              </a:ext>
            </a:extLst>
          </p:cNvPr>
          <p:cNvSpPr>
            <a:spLocks noGrp="1" noRot="1" noChangeAspect="1" noChangeArrowheads="1" noTextEdit="1"/>
          </p:cNvSpPr>
          <p:nvPr>
            <p:ph type="sldImg"/>
          </p:nvPr>
        </p:nvSpPr>
        <p:spPr>
          <a:solidFill>
            <a:srgbClr val="FFFFFF"/>
          </a:solidFill>
          <a:ln/>
        </p:spPr>
      </p:sp>
      <p:sp>
        <p:nvSpPr>
          <p:cNvPr id="99330" name="Notes Placeholder 2">
            <a:extLst>
              <a:ext uri="{FF2B5EF4-FFF2-40B4-BE49-F238E27FC236}">
                <a16:creationId xmlns:a16="http://schemas.microsoft.com/office/drawing/2014/main" id="{8B281935-DCCF-4377-9081-06DE19ECC01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9331" name="Slide Number Placeholder 3">
            <a:extLst>
              <a:ext uri="{FF2B5EF4-FFF2-40B4-BE49-F238E27FC236}">
                <a16:creationId xmlns:a16="http://schemas.microsoft.com/office/drawing/2014/main" id="{77548B13-414C-40E6-B3E7-8E2FF5207F0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4763F5A-14C3-46CD-8DCC-E777BD2EFB97}" type="slidenum">
              <a:rPr lang="en-US" altLang="en-US" sz="1200"/>
              <a:pPr algn="r" eaLnBrk="1" hangingPunct="1"/>
              <a:t>64</a:t>
            </a:fld>
            <a:endParaRPr lang="en-US" altLang="en-US" sz="120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BBA5F90A-7ABC-4642-A08C-C8A250608855}"/>
              </a:ext>
            </a:extLst>
          </p:cNvPr>
          <p:cNvSpPr>
            <a:spLocks noGrp="1" noRot="1" noChangeAspect="1" noChangeArrowheads="1" noTextEdit="1"/>
          </p:cNvSpPr>
          <p:nvPr>
            <p:ph type="sldImg"/>
          </p:nvPr>
        </p:nvSpPr>
        <p:spPr>
          <a:solidFill>
            <a:srgbClr val="FFFFFF"/>
          </a:solidFill>
          <a:ln/>
        </p:spPr>
      </p:sp>
      <p:sp>
        <p:nvSpPr>
          <p:cNvPr id="101378" name="Notes Placeholder 2">
            <a:extLst>
              <a:ext uri="{FF2B5EF4-FFF2-40B4-BE49-F238E27FC236}">
                <a16:creationId xmlns:a16="http://schemas.microsoft.com/office/drawing/2014/main" id="{A522B8E6-E0AD-47B3-BFE1-0D8BB9408A87}"/>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1379" name="Slide Number Placeholder 3">
            <a:extLst>
              <a:ext uri="{FF2B5EF4-FFF2-40B4-BE49-F238E27FC236}">
                <a16:creationId xmlns:a16="http://schemas.microsoft.com/office/drawing/2014/main" id="{F026AE93-98F8-4E1A-897B-26CF36ED059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1C95F10-538D-4E05-9B80-4385C44C76F3}" type="slidenum">
              <a:rPr lang="en-US" altLang="en-US" sz="1200"/>
              <a:pPr algn="r" eaLnBrk="1" hangingPunct="1"/>
              <a:t>65</a:t>
            </a:fld>
            <a:endParaRPr lang="en-US" altLang="en-US"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863B0264-53FC-40B8-BEFE-80FE28C60245}"/>
              </a:ext>
            </a:extLst>
          </p:cNvPr>
          <p:cNvSpPr>
            <a:spLocks noGrp="1" noRot="1" noChangeAspect="1" noChangeArrowheads="1" noTextEdit="1"/>
          </p:cNvSpPr>
          <p:nvPr>
            <p:ph type="sldImg"/>
          </p:nvPr>
        </p:nvSpPr>
        <p:spPr>
          <a:solidFill>
            <a:srgbClr val="FFFFFF"/>
          </a:solidFill>
          <a:ln/>
        </p:spPr>
      </p:sp>
      <p:sp>
        <p:nvSpPr>
          <p:cNvPr id="103426" name="Notes Placeholder 2">
            <a:extLst>
              <a:ext uri="{FF2B5EF4-FFF2-40B4-BE49-F238E27FC236}">
                <a16:creationId xmlns:a16="http://schemas.microsoft.com/office/drawing/2014/main" id="{714BB7A3-48EF-40D3-AC84-44319E57B0D5}"/>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3427" name="Slide Number Placeholder 3">
            <a:extLst>
              <a:ext uri="{FF2B5EF4-FFF2-40B4-BE49-F238E27FC236}">
                <a16:creationId xmlns:a16="http://schemas.microsoft.com/office/drawing/2014/main" id="{B4F9613E-0F5B-434C-829E-226578EEF9A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AD89532-9FA4-461F-9ED0-C448B6890877}" type="slidenum">
              <a:rPr lang="en-US" altLang="en-US" sz="1200"/>
              <a:pPr algn="r" eaLnBrk="1" hangingPunct="1"/>
              <a:t>66</a:t>
            </a:fld>
            <a:endParaRPr lang="en-US" altLang="en-US"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6CEFD4B9-3B93-400E-BDDE-40CD96C29724}"/>
              </a:ext>
            </a:extLst>
          </p:cNvPr>
          <p:cNvSpPr>
            <a:spLocks noGrp="1" noRot="1" noChangeAspect="1" noChangeArrowheads="1" noTextEdit="1"/>
          </p:cNvSpPr>
          <p:nvPr>
            <p:ph type="sldImg"/>
          </p:nvPr>
        </p:nvSpPr>
        <p:spPr>
          <a:solidFill>
            <a:srgbClr val="FFFFFF"/>
          </a:solidFill>
          <a:ln/>
        </p:spPr>
      </p:sp>
      <p:sp>
        <p:nvSpPr>
          <p:cNvPr id="105474" name="Notes Placeholder 2">
            <a:extLst>
              <a:ext uri="{FF2B5EF4-FFF2-40B4-BE49-F238E27FC236}">
                <a16:creationId xmlns:a16="http://schemas.microsoft.com/office/drawing/2014/main" id="{DD445A2C-81D5-496A-ACC7-5D5892A10209}"/>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E85A56DD-A566-4564-A718-01CF3A76EA4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AB8B5D0-9D55-42D0-9D4F-BAF11745E0C9}" type="slidenum">
              <a:rPr lang="en-US" altLang="en-US" sz="1200"/>
              <a:pPr algn="r" eaLnBrk="1" hangingPunct="1"/>
              <a:t>67</a:t>
            </a:fld>
            <a:endParaRPr lang="en-US" altLang="en-US"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0F506EF7-AB28-4FEE-B112-9D36F03F694D}"/>
              </a:ext>
            </a:extLst>
          </p:cNvPr>
          <p:cNvSpPr>
            <a:spLocks noGrp="1" noRot="1" noChangeAspect="1" noChangeArrowheads="1" noTextEdit="1"/>
          </p:cNvSpPr>
          <p:nvPr>
            <p:ph type="sldImg"/>
          </p:nvPr>
        </p:nvSpPr>
        <p:spPr>
          <a:solidFill>
            <a:srgbClr val="FFFFFF"/>
          </a:solidFill>
          <a:ln/>
        </p:spPr>
      </p:sp>
      <p:sp>
        <p:nvSpPr>
          <p:cNvPr id="107522" name="Notes Placeholder 2">
            <a:extLst>
              <a:ext uri="{FF2B5EF4-FFF2-40B4-BE49-F238E27FC236}">
                <a16:creationId xmlns:a16="http://schemas.microsoft.com/office/drawing/2014/main" id="{7B01CA2A-7260-4F85-A060-713A9A78CFE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7523" name="Slide Number Placeholder 3">
            <a:extLst>
              <a:ext uri="{FF2B5EF4-FFF2-40B4-BE49-F238E27FC236}">
                <a16:creationId xmlns:a16="http://schemas.microsoft.com/office/drawing/2014/main" id="{D1E90D1C-35C2-4D5E-BFB8-7DF30B203F4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60820317-3564-47F7-8439-F22C289690E1}" type="slidenum">
              <a:rPr lang="en-US" altLang="en-US" sz="1200"/>
              <a:pPr algn="r" eaLnBrk="1" hangingPunct="1"/>
              <a:t>68</a:t>
            </a:fld>
            <a:endParaRPr lang="en-US" altLang="en-US" sz="120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54F2E1BB-AC1B-4E6E-8BFE-EB7C2AF992D8}"/>
              </a:ext>
            </a:extLst>
          </p:cNvPr>
          <p:cNvSpPr>
            <a:spLocks noGrp="1" noRot="1" noChangeAspect="1" noChangeArrowheads="1" noTextEdit="1"/>
          </p:cNvSpPr>
          <p:nvPr>
            <p:ph type="sldImg"/>
          </p:nvPr>
        </p:nvSpPr>
        <p:spPr>
          <a:solidFill>
            <a:srgbClr val="FFFFFF"/>
          </a:solidFill>
          <a:ln/>
        </p:spPr>
      </p:sp>
      <p:sp>
        <p:nvSpPr>
          <p:cNvPr id="109570" name="Notes Placeholder 2">
            <a:extLst>
              <a:ext uri="{FF2B5EF4-FFF2-40B4-BE49-F238E27FC236}">
                <a16:creationId xmlns:a16="http://schemas.microsoft.com/office/drawing/2014/main" id="{FE2EFE68-C7A3-4F38-8B17-E00DCE523399}"/>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D6B5B406-855F-4C56-99EF-D70D9481773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595BAD7B-8D73-4222-8487-77272A15B3AC}" type="slidenum">
              <a:rPr lang="en-US" altLang="en-US" sz="1200"/>
              <a:pPr algn="r" eaLnBrk="1" hangingPunct="1"/>
              <a:t>69</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779264A8-B79B-4278-9655-27FC88ACA906}"/>
              </a:ext>
            </a:extLst>
          </p:cNvPr>
          <p:cNvSpPr>
            <a:spLocks noGrp="1" noRot="1" noChangeAspect="1" noChangeArrowheads="1" noTextEdit="1"/>
          </p:cNvSpPr>
          <p:nvPr>
            <p:ph type="sldImg"/>
          </p:nvPr>
        </p:nvSpPr>
        <p:spPr>
          <a:ln/>
        </p:spPr>
      </p:sp>
      <p:sp>
        <p:nvSpPr>
          <p:cNvPr id="15362" name="Notes Placeholder 2">
            <a:extLst>
              <a:ext uri="{FF2B5EF4-FFF2-40B4-BE49-F238E27FC236}">
                <a16:creationId xmlns:a16="http://schemas.microsoft.com/office/drawing/2014/main" id="{B94BDA2A-D86D-4042-BCB2-A60C38BC85B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E5B48884-EC45-4A5A-B50B-1E8F8E0BA8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C0E814F-2CE0-493A-91C6-37288D2C84F1}" type="slidenum">
              <a:rPr lang="en-US" altLang="en-US" sz="1200"/>
              <a:pPr/>
              <a:t>7</a:t>
            </a:fld>
            <a:endParaRPr lang="en-US" altLang="en-US"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6286B1B6-4075-4D28-9C55-220D579311DF}"/>
              </a:ext>
            </a:extLst>
          </p:cNvPr>
          <p:cNvSpPr>
            <a:spLocks noGrp="1" noRot="1" noChangeAspect="1" noChangeArrowheads="1" noTextEdit="1"/>
          </p:cNvSpPr>
          <p:nvPr>
            <p:ph type="sldImg"/>
          </p:nvPr>
        </p:nvSpPr>
        <p:spPr>
          <a:solidFill>
            <a:srgbClr val="FFFFFF"/>
          </a:solidFill>
          <a:ln/>
        </p:spPr>
      </p:sp>
      <p:sp>
        <p:nvSpPr>
          <p:cNvPr id="111618" name="Notes Placeholder 2">
            <a:extLst>
              <a:ext uri="{FF2B5EF4-FFF2-40B4-BE49-F238E27FC236}">
                <a16:creationId xmlns:a16="http://schemas.microsoft.com/office/drawing/2014/main" id="{052A747C-FDEC-4EFD-AE17-03FCE47B742C}"/>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1619" name="Slide Number Placeholder 3">
            <a:extLst>
              <a:ext uri="{FF2B5EF4-FFF2-40B4-BE49-F238E27FC236}">
                <a16:creationId xmlns:a16="http://schemas.microsoft.com/office/drawing/2014/main" id="{730260BD-D152-4BE9-9D78-0FC6805C553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881D822-3E10-4BDE-A3A4-44DBE6D81B9F}" type="slidenum">
              <a:rPr lang="en-US" altLang="en-US" sz="1200"/>
              <a:pPr algn="r" eaLnBrk="1" hangingPunct="1"/>
              <a:t>70</a:t>
            </a:fld>
            <a:endParaRPr lang="en-US" alt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E6AEFA5B-483C-4C58-86CF-BA19768CC3E5}"/>
              </a:ext>
            </a:extLst>
          </p:cNvPr>
          <p:cNvSpPr>
            <a:spLocks noGrp="1" noRot="1" noChangeAspect="1" noChangeArrowheads="1" noTextEdit="1"/>
          </p:cNvSpPr>
          <p:nvPr>
            <p:ph type="sldImg"/>
          </p:nvPr>
        </p:nvSpPr>
        <p:spPr>
          <a:solidFill>
            <a:srgbClr val="FFFFFF"/>
          </a:solidFill>
          <a:ln/>
        </p:spPr>
      </p:sp>
      <p:sp>
        <p:nvSpPr>
          <p:cNvPr id="113666" name="Notes Placeholder 2">
            <a:extLst>
              <a:ext uri="{FF2B5EF4-FFF2-40B4-BE49-F238E27FC236}">
                <a16:creationId xmlns:a16="http://schemas.microsoft.com/office/drawing/2014/main" id="{AC0F5C66-541E-4749-A050-6E4118CEF19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3667" name="Slide Number Placeholder 3">
            <a:extLst>
              <a:ext uri="{FF2B5EF4-FFF2-40B4-BE49-F238E27FC236}">
                <a16:creationId xmlns:a16="http://schemas.microsoft.com/office/drawing/2014/main" id="{53D8C515-88A7-413E-B1A9-FE3BB5743605}"/>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7BC483F-9900-4E60-A09D-77CEACF79861}" type="slidenum">
              <a:rPr lang="en-US" altLang="en-US" sz="1200"/>
              <a:pPr algn="r" eaLnBrk="1" hangingPunct="1"/>
              <a:t>71</a:t>
            </a:fld>
            <a:endParaRPr lang="en-US" alt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a:extLst>
              <a:ext uri="{FF2B5EF4-FFF2-40B4-BE49-F238E27FC236}">
                <a16:creationId xmlns:a16="http://schemas.microsoft.com/office/drawing/2014/main" id="{6E6B0D61-7811-466E-B65E-9E2A81BED83B}"/>
              </a:ext>
            </a:extLst>
          </p:cNvPr>
          <p:cNvSpPr>
            <a:spLocks noGrp="1" noRot="1" noChangeAspect="1" noChangeArrowheads="1" noTextEdit="1"/>
          </p:cNvSpPr>
          <p:nvPr>
            <p:ph type="sldImg"/>
          </p:nvPr>
        </p:nvSpPr>
        <p:spPr>
          <a:solidFill>
            <a:srgbClr val="FFFFFF"/>
          </a:solidFill>
          <a:ln/>
        </p:spPr>
      </p:sp>
      <p:sp>
        <p:nvSpPr>
          <p:cNvPr id="115714" name="Notes Placeholder 2">
            <a:extLst>
              <a:ext uri="{FF2B5EF4-FFF2-40B4-BE49-F238E27FC236}">
                <a16:creationId xmlns:a16="http://schemas.microsoft.com/office/drawing/2014/main" id="{D3F9B6B6-A11D-4C1A-8BD6-538F3B38EFAD}"/>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5715" name="Slide Number Placeholder 3">
            <a:extLst>
              <a:ext uri="{FF2B5EF4-FFF2-40B4-BE49-F238E27FC236}">
                <a16:creationId xmlns:a16="http://schemas.microsoft.com/office/drawing/2014/main" id="{CB8D2E6B-3B30-4D78-A90B-5D5ABCD4BC0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97B3E92-25AD-43BE-A70C-0C70B03C0086}" type="slidenum">
              <a:rPr lang="en-US" altLang="en-US" sz="1200"/>
              <a:pPr algn="r" eaLnBrk="1" hangingPunct="1"/>
              <a:t>72</a:t>
            </a:fld>
            <a:endParaRPr lang="en-US" alt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a:extLst>
              <a:ext uri="{FF2B5EF4-FFF2-40B4-BE49-F238E27FC236}">
                <a16:creationId xmlns:a16="http://schemas.microsoft.com/office/drawing/2014/main" id="{23820FE4-770C-42A1-8D7F-437AB0FD7DE8}"/>
              </a:ext>
            </a:extLst>
          </p:cNvPr>
          <p:cNvSpPr>
            <a:spLocks noGrp="1" noRot="1" noChangeAspect="1" noChangeArrowheads="1" noTextEdit="1"/>
          </p:cNvSpPr>
          <p:nvPr>
            <p:ph type="sldImg"/>
          </p:nvPr>
        </p:nvSpPr>
        <p:spPr>
          <a:solidFill>
            <a:srgbClr val="FFFFFF"/>
          </a:solidFill>
          <a:ln/>
        </p:spPr>
      </p:sp>
      <p:sp>
        <p:nvSpPr>
          <p:cNvPr id="117762" name="Notes Placeholder 2">
            <a:extLst>
              <a:ext uri="{FF2B5EF4-FFF2-40B4-BE49-F238E27FC236}">
                <a16:creationId xmlns:a16="http://schemas.microsoft.com/office/drawing/2014/main" id="{F2F22BFC-4D33-40D3-9FB4-D9529C4DBEE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7763" name="Slide Number Placeholder 3">
            <a:extLst>
              <a:ext uri="{FF2B5EF4-FFF2-40B4-BE49-F238E27FC236}">
                <a16:creationId xmlns:a16="http://schemas.microsoft.com/office/drawing/2014/main" id="{EB55FECB-1429-4D01-A0EC-87FEE2F2A26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9EAA67-6C2C-44AC-8813-B96F42CCCB97}" type="slidenum">
              <a:rPr lang="en-US" altLang="en-US" sz="1200"/>
              <a:pPr algn="r" eaLnBrk="1" hangingPunct="1"/>
              <a:t>73</a:t>
            </a:fld>
            <a:endParaRPr lang="en-US" altLang="en-US"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a:extLst>
              <a:ext uri="{FF2B5EF4-FFF2-40B4-BE49-F238E27FC236}">
                <a16:creationId xmlns:a16="http://schemas.microsoft.com/office/drawing/2014/main" id="{23820FE4-770C-42A1-8D7F-437AB0FD7DE8}"/>
              </a:ext>
            </a:extLst>
          </p:cNvPr>
          <p:cNvSpPr>
            <a:spLocks noGrp="1" noRot="1" noChangeAspect="1" noChangeArrowheads="1" noTextEdit="1"/>
          </p:cNvSpPr>
          <p:nvPr>
            <p:ph type="sldImg"/>
          </p:nvPr>
        </p:nvSpPr>
        <p:spPr>
          <a:solidFill>
            <a:srgbClr val="FFFFFF"/>
          </a:solidFill>
          <a:ln/>
        </p:spPr>
      </p:sp>
      <p:sp>
        <p:nvSpPr>
          <p:cNvPr id="117762" name="Notes Placeholder 2">
            <a:extLst>
              <a:ext uri="{FF2B5EF4-FFF2-40B4-BE49-F238E27FC236}">
                <a16:creationId xmlns:a16="http://schemas.microsoft.com/office/drawing/2014/main" id="{F2F22BFC-4D33-40D3-9FB4-D9529C4DBEE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7763" name="Slide Number Placeholder 3">
            <a:extLst>
              <a:ext uri="{FF2B5EF4-FFF2-40B4-BE49-F238E27FC236}">
                <a16:creationId xmlns:a16="http://schemas.microsoft.com/office/drawing/2014/main" id="{EB55FECB-1429-4D01-A0EC-87FEE2F2A26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9EAA67-6C2C-44AC-8813-B96F42CCCB97}" type="slidenum">
              <a:rPr lang="en-US" altLang="en-US" sz="1200"/>
              <a:pPr algn="r" eaLnBrk="1" hangingPunct="1"/>
              <a:t>74</a:t>
            </a:fld>
            <a:endParaRPr lang="en-US" altLang="en-US" sz="1200"/>
          </a:p>
        </p:txBody>
      </p:sp>
    </p:spTree>
    <p:extLst>
      <p:ext uri="{BB962C8B-B14F-4D97-AF65-F5344CB8AC3E}">
        <p14:creationId xmlns:p14="http://schemas.microsoft.com/office/powerpoint/2010/main" val="404654620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a:extLst>
              <a:ext uri="{FF2B5EF4-FFF2-40B4-BE49-F238E27FC236}">
                <a16:creationId xmlns:a16="http://schemas.microsoft.com/office/drawing/2014/main" id="{23820FE4-770C-42A1-8D7F-437AB0FD7DE8}"/>
              </a:ext>
            </a:extLst>
          </p:cNvPr>
          <p:cNvSpPr>
            <a:spLocks noGrp="1" noRot="1" noChangeAspect="1" noChangeArrowheads="1" noTextEdit="1"/>
          </p:cNvSpPr>
          <p:nvPr>
            <p:ph type="sldImg"/>
          </p:nvPr>
        </p:nvSpPr>
        <p:spPr>
          <a:solidFill>
            <a:srgbClr val="FFFFFF"/>
          </a:solidFill>
          <a:ln/>
        </p:spPr>
      </p:sp>
      <p:sp>
        <p:nvSpPr>
          <p:cNvPr id="117762" name="Notes Placeholder 2">
            <a:extLst>
              <a:ext uri="{FF2B5EF4-FFF2-40B4-BE49-F238E27FC236}">
                <a16:creationId xmlns:a16="http://schemas.microsoft.com/office/drawing/2014/main" id="{F2F22BFC-4D33-40D3-9FB4-D9529C4DBEE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17763" name="Slide Number Placeholder 3">
            <a:extLst>
              <a:ext uri="{FF2B5EF4-FFF2-40B4-BE49-F238E27FC236}">
                <a16:creationId xmlns:a16="http://schemas.microsoft.com/office/drawing/2014/main" id="{EB55FECB-1429-4D01-A0EC-87FEE2F2A26B}"/>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39EAA67-6C2C-44AC-8813-B96F42CCCB97}" type="slidenum">
              <a:rPr lang="en-US" altLang="en-US" sz="1200"/>
              <a:pPr algn="r" eaLnBrk="1" hangingPunct="1"/>
              <a:t>75</a:t>
            </a:fld>
            <a:endParaRPr lang="en-US" altLang="en-US" sz="1200"/>
          </a:p>
        </p:txBody>
      </p:sp>
    </p:spTree>
    <p:extLst>
      <p:ext uri="{BB962C8B-B14F-4D97-AF65-F5344CB8AC3E}">
        <p14:creationId xmlns:p14="http://schemas.microsoft.com/office/powerpoint/2010/main" val="42465627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23C11667-49EE-43BC-9685-147A8F267B2B}"/>
              </a:ext>
            </a:extLst>
          </p:cNvPr>
          <p:cNvSpPr>
            <a:spLocks noGrp="1" noRot="1" noChangeAspect="1" noChangeArrowheads="1" noTextEdit="1"/>
          </p:cNvSpPr>
          <p:nvPr>
            <p:ph type="sldImg"/>
          </p:nvPr>
        </p:nvSpPr>
        <p:spPr>
          <a:ln/>
        </p:spPr>
      </p:sp>
      <p:sp>
        <p:nvSpPr>
          <p:cNvPr id="119810" name="Notes Placeholder 2">
            <a:extLst>
              <a:ext uri="{FF2B5EF4-FFF2-40B4-BE49-F238E27FC236}">
                <a16:creationId xmlns:a16="http://schemas.microsoft.com/office/drawing/2014/main" id="{DCAFA6C7-352A-401C-86DF-05EAF9433E7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9811" name="Slide Number Placeholder 3">
            <a:extLst>
              <a:ext uri="{FF2B5EF4-FFF2-40B4-BE49-F238E27FC236}">
                <a16:creationId xmlns:a16="http://schemas.microsoft.com/office/drawing/2014/main" id="{B9411BA8-7347-4E8A-8DE3-E1D448EB48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8093628-5095-4E17-96E3-FDB3E03ABCC8}" type="slidenum">
              <a:rPr lang="en-US" altLang="en-US" sz="1200"/>
              <a:pPr/>
              <a:t>76</a:t>
            </a:fld>
            <a:endParaRPr lang="en-US" altLang="en-US" sz="12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FA5E97C9-2112-4E91-B3FD-5D4629D72971}"/>
              </a:ext>
            </a:extLst>
          </p:cNvPr>
          <p:cNvSpPr>
            <a:spLocks noGrp="1" noRot="1" noChangeAspect="1" noChangeArrowheads="1" noTextEdit="1"/>
          </p:cNvSpPr>
          <p:nvPr>
            <p:ph type="sldImg"/>
          </p:nvPr>
        </p:nvSpPr>
        <p:spPr>
          <a:ln/>
        </p:spPr>
      </p:sp>
      <p:sp>
        <p:nvSpPr>
          <p:cNvPr id="121858" name="Notes Placeholder 2">
            <a:extLst>
              <a:ext uri="{FF2B5EF4-FFF2-40B4-BE49-F238E27FC236}">
                <a16:creationId xmlns:a16="http://schemas.microsoft.com/office/drawing/2014/main" id="{B1023773-C265-4AB8-B627-79536630D5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1859" name="Slide Number Placeholder 3">
            <a:extLst>
              <a:ext uri="{FF2B5EF4-FFF2-40B4-BE49-F238E27FC236}">
                <a16:creationId xmlns:a16="http://schemas.microsoft.com/office/drawing/2014/main" id="{30853E9F-0E10-4602-94F6-7311785767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E0713C0-80CB-4486-8ECB-B10157E83184}" type="slidenum">
              <a:rPr lang="en-US" altLang="en-US" sz="1200"/>
              <a:pPr/>
              <a:t>77</a:t>
            </a:fld>
            <a:endParaRPr lang="en-US" altLang="en-US" sz="120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C7F4AC91-0C87-4DDE-9CC6-2663CCCD7D89}"/>
              </a:ext>
            </a:extLst>
          </p:cNvPr>
          <p:cNvSpPr>
            <a:spLocks noGrp="1" noRot="1" noChangeAspect="1" noChangeArrowheads="1" noTextEdit="1"/>
          </p:cNvSpPr>
          <p:nvPr>
            <p:ph type="sldImg"/>
          </p:nvPr>
        </p:nvSpPr>
        <p:spPr>
          <a:ln/>
        </p:spPr>
      </p:sp>
      <p:sp>
        <p:nvSpPr>
          <p:cNvPr id="123906" name="Notes Placeholder 2">
            <a:extLst>
              <a:ext uri="{FF2B5EF4-FFF2-40B4-BE49-F238E27FC236}">
                <a16:creationId xmlns:a16="http://schemas.microsoft.com/office/drawing/2014/main" id="{7E2E1188-CF42-4B6E-BB0C-DF5295317F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3907" name="Slide Number Placeholder 3">
            <a:extLst>
              <a:ext uri="{FF2B5EF4-FFF2-40B4-BE49-F238E27FC236}">
                <a16:creationId xmlns:a16="http://schemas.microsoft.com/office/drawing/2014/main" id="{6674141B-6559-4E6E-84D8-A7FEEFD531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527DC90-6867-45BE-A909-42021432FAA7}" type="slidenum">
              <a:rPr lang="en-US" altLang="en-US" sz="1200"/>
              <a:pPr/>
              <a:t>78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5F5F4C2F-F194-4DF0-8FF3-3DD5B25E0C4E}"/>
              </a:ext>
            </a:extLst>
          </p:cNvPr>
          <p:cNvSpPr>
            <a:spLocks noGrp="1" noRot="1" noChangeAspect="1" noChangeArrowheads="1" noTextEdit="1"/>
          </p:cNvSpPr>
          <p:nvPr>
            <p:ph type="sldImg"/>
          </p:nvPr>
        </p:nvSpPr>
        <p:spPr>
          <a:ln/>
        </p:spPr>
      </p:sp>
      <p:sp>
        <p:nvSpPr>
          <p:cNvPr id="17410" name="Notes Placeholder 2">
            <a:extLst>
              <a:ext uri="{FF2B5EF4-FFF2-40B4-BE49-F238E27FC236}">
                <a16:creationId xmlns:a16="http://schemas.microsoft.com/office/drawing/2014/main" id="{28F53698-BFB7-4E0C-BDE4-D80162CEB7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1" name="Slide Number Placeholder 3">
            <a:extLst>
              <a:ext uri="{FF2B5EF4-FFF2-40B4-BE49-F238E27FC236}">
                <a16:creationId xmlns:a16="http://schemas.microsoft.com/office/drawing/2014/main" id="{4E073253-94F9-4716-9E9E-506749EB85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B507FE1-FC47-4BAC-98BC-973B8328971A}" type="slidenum">
              <a:rPr lang="en-US" altLang="en-US" sz="1200"/>
              <a:pPr/>
              <a:t>8</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9D4BE30D-A7DA-437B-93CA-9505A794B0D5}"/>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A21945FF-B0F3-48DE-AE95-DA1571E9D2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419FCEB4-524E-403C-B076-392F016AA5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653060B-041B-4049-A35E-0DEA70D60DA1}" type="slidenum">
              <a:rPr lang="en-US" altLang="en-US" sz="1200"/>
              <a:pPr/>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2686649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830430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320871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3632852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89466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175340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26030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485164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6012794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3003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99659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666164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679593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60801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76346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90723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49028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9765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455137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50479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88985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774932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5BA549BD-5B71-40B3-A7AC-58299FABA87B}"/>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0CF582D2-92A8-45CE-B6A4-E7F536AF10EA}"/>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3F67A10A-7067-461F-B769-913A28EE2E1B}"/>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58A1D4E-F368-46B3-B104-8A6C4FFFB23C}"/>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1" name="Rectangle 3">
            <a:extLst>
              <a:ext uri="{FF2B5EF4-FFF2-40B4-BE49-F238E27FC236}">
                <a16:creationId xmlns:a16="http://schemas.microsoft.com/office/drawing/2014/main" id="{ED7AB211-829B-4FEF-A51F-6CB9D2E76273}"/>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2" name="Line 4">
            <a:extLst>
              <a:ext uri="{FF2B5EF4-FFF2-40B4-BE49-F238E27FC236}">
                <a16:creationId xmlns:a16="http://schemas.microsoft.com/office/drawing/2014/main" id="{136AEE9C-35BF-4535-AB30-75FE7254ED8E}"/>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3474069A-46B0-4FA4-8E59-7C2FC76E466F}"/>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4" name="Rectangle 6">
            <a:extLst>
              <a:ext uri="{FF2B5EF4-FFF2-40B4-BE49-F238E27FC236}">
                <a16:creationId xmlns:a16="http://schemas.microsoft.com/office/drawing/2014/main" id="{EC0BF5C8-F00B-4876-B8B5-09C1D205A9C2}"/>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4.xml"/><Relationship Id="rId1" Type="http://schemas.openxmlformats.org/officeDocument/2006/relationships/slideLayout" Target="../slideLayouts/slideLayout18.xml"/><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1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53.xml"/><Relationship Id="rId1" Type="http://schemas.openxmlformats.org/officeDocument/2006/relationships/slideLayout" Target="../slideLayouts/slideLayout18.xml"/><Relationship Id="rId4" Type="http://schemas.openxmlformats.org/officeDocument/2006/relationships/image" Target="../media/image45.jpeg"/></Relationships>
</file>

<file path=ppt/slides/_rels/slide5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5.xml"/><Relationship Id="rId1" Type="http://schemas.openxmlformats.org/officeDocument/2006/relationships/slideLayout" Target="../slideLayouts/slideLayout18.xml"/><Relationship Id="rId5" Type="http://schemas.openxmlformats.org/officeDocument/2006/relationships/image" Target="../media/image49.png"/><Relationship Id="rId4" Type="http://schemas.openxmlformats.org/officeDocument/2006/relationships/image" Target="../media/image48.png"/></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7.xml"/><Relationship Id="rId1" Type="http://schemas.openxmlformats.org/officeDocument/2006/relationships/slideLayout" Target="../slideLayouts/slideLayout18.xml"/><Relationship Id="rId4" Type="http://schemas.openxmlformats.org/officeDocument/2006/relationships/image" Target="../media/image52.jpeg"/></Relationships>
</file>

<file path=ppt/slides/_rels/slide5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4.xml"/><Relationship Id="rId1" Type="http://schemas.openxmlformats.org/officeDocument/2006/relationships/slideLayout" Target="../slideLayouts/slideLayout18.xml"/><Relationship Id="rId4" Type="http://schemas.openxmlformats.org/officeDocument/2006/relationships/image" Target="../media/image58.png"/></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18.xml"/><Relationship Id="rId5" Type="http://schemas.openxmlformats.org/officeDocument/2006/relationships/image" Target="../media/image64.png"/><Relationship Id="rId4" Type="http://schemas.openxmlformats.org/officeDocument/2006/relationships/image" Target="../media/image63.png"/></Relationships>
</file>

<file path=ppt/slides/_rels/slide7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74.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usic Man">
            <a:extLst>
              <a:ext uri="{FF2B5EF4-FFF2-40B4-BE49-F238E27FC236}">
                <a16:creationId xmlns:a16="http://schemas.microsoft.com/office/drawing/2014/main" id="{0697E1D4-C806-45CF-BAEA-92260E99CEC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913"/>
            <a:ext cx="914400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C54DF4BC-6B48-44E7-9E9E-96BD27995CC5}"/>
              </a:ext>
            </a:extLst>
          </p:cNvPr>
          <p:cNvSpPr txBox="1">
            <a:spLocks noChangeArrowheads="1"/>
          </p:cNvSpPr>
          <p:nvPr/>
        </p:nvSpPr>
        <p:spPr bwMode="auto">
          <a:xfrm>
            <a:off x="457200" y="3276600"/>
            <a:ext cx="81534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bg1"/>
                </a:solidFill>
                <a:latin typeface="Arial Black" panose="020B0A04020102020204" pitchFamily="34" charset="0"/>
              </a:rPr>
              <a:t>Lesson 3.4 – Tracking </a:t>
            </a:r>
          </a:p>
          <a:p>
            <a:pPr algn="ctr" eaLnBrk="1" hangingPunct="1">
              <a:spcBef>
                <a:spcPct val="50000"/>
              </a:spcBef>
            </a:pPr>
            <a:r>
              <a:rPr lang="en-US" altLang="en-US" sz="3600">
                <a:solidFill>
                  <a:schemeClr val="bg1"/>
                </a:solidFill>
                <a:latin typeface="Arial Black" panose="020B0A04020102020204" pitchFamily="34" charset="0"/>
              </a:rPr>
              <a:t>Industry Trends</a:t>
            </a:r>
            <a:endParaRPr lang="en-US" altLang="en-US" sz="3600">
              <a:latin typeface="Arial Black" panose="020B0A04020102020204" pitchFamily="34" charset="0"/>
            </a:endParaRPr>
          </a:p>
        </p:txBody>
      </p:sp>
      <p:sp>
        <p:nvSpPr>
          <p:cNvPr id="4099" name="Text Box 4">
            <a:extLst>
              <a:ext uri="{FF2B5EF4-FFF2-40B4-BE49-F238E27FC236}">
                <a16:creationId xmlns:a16="http://schemas.microsoft.com/office/drawing/2014/main" id="{CFE99049-E111-4371-A0B6-8BF453DD853C}"/>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t>Copyright </a:t>
            </a:r>
            <a:r>
              <a:rPr lang="en-US" altLang="en-US" sz="1200" dirty="0"/>
              <a:t>© </a:t>
            </a:r>
            <a:r>
              <a:rPr lang="is-IS" altLang="en-US" sz="1000" dirty="0"/>
              <a:t>2020</a:t>
            </a:r>
            <a:r>
              <a:rPr lang="en-US" altLang="en-US" sz="1000"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6ECB6245-8F4E-4DE3-8188-7786E9191345}"/>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F64A5032-0022-4693-9692-ECA6F96CE38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0487" name="Text Box 4">
              <a:extLst>
                <a:ext uri="{FF2B5EF4-FFF2-40B4-BE49-F238E27FC236}">
                  <a16:creationId xmlns:a16="http://schemas.microsoft.com/office/drawing/2014/main" id="{AB26E6C0-4CCD-4E67-8D50-1A471DF9878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0482" name="Text Box 5">
            <a:extLst>
              <a:ext uri="{FF2B5EF4-FFF2-40B4-BE49-F238E27FC236}">
                <a16:creationId xmlns:a16="http://schemas.microsoft.com/office/drawing/2014/main" id="{FB765A97-8312-4ECF-83C2-6B4B318CFCA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0" name="Rectangle 6">
            <a:extLst>
              <a:ext uri="{FF2B5EF4-FFF2-40B4-BE49-F238E27FC236}">
                <a16:creationId xmlns:a16="http://schemas.microsoft.com/office/drawing/2014/main" id="{6AEAA3EB-450A-403D-8119-B4497E585336}"/>
              </a:ext>
            </a:extLst>
          </p:cNvPr>
          <p:cNvSpPr>
            <a:spLocks noChangeArrowheads="1"/>
          </p:cNvSpPr>
          <p:nvPr/>
        </p:nvSpPr>
        <p:spPr bwMode="auto">
          <a:xfrm>
            <a:off x="304800" y="2057400"/>
            <a:ext cx="85344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FF0000"/>
                </a:solidFill>
                <a:latin typeface="Verdana" panose="020B0604030504040204" pitchFamily="34" charset="0"/>
              </a:rPr>
              <a:t>Fans crave more than just news updates and live streams, they want to engage with their favorite sports and entertainment properties in other ways </a:t>
            </a:r>
          </a:p>
          <a:p>
            <a:pPr eaLnBrk="1" hangingPunct="1"/>
            <a:endParaRPr lang="en-US" altLang="en-US">
              <a:solidFill>
                <a:srgbClr val="FF0000"/>
              </a:solidFill>
              <a:latin typeface="Verdana" panose="020B0604030504040204" pitchFamily="34" charset="0"/>
            </a:endParaRPr>
          </a:p>
          <a:p>
            <a:pPr eaLnBrk="1" hangingPunct="1"/>
            <a:r>
              <a:rPr lang="en-US" altLang="en-US">
                <a:latin typeface="Verdana" panose="020B0604030504040204" pitchFamily="34" charset="0"/>
              </a:rPr>
              <a:t>Roughly 68 percent of sports fans use mobile devices to share blooper videos and photos, while 65 percent enjoy watching nostalgic moments in sports history </a:t>
            </a:r>
          </a:p>
          <a:p>
            <a:pPr eaLnBrk="1" hangingPunct="1"/>
            <a:endParaRPr lang="en-US" altLang="en-US">
              <a:solidFill>
                <a:srgbClr val="FF0000"/>
              </a:solidFill>
              <a:latin typeface="Verdana" panose="020B0604030504040204" pitchFamily="34" charset="0"/>
            </a:endParaRPr>
          </a:p>
          <a:p>
            <a:pPr eaLnBrk="1" hangingPunct="1"/>
            <a:r>
              <a:rPr lang="en-US" altLang="en-US">
                <a:latin typeface="Verdana" panose="020B0604030504040204" pitchFamily="34" charset="0"/>
              </a:rPr>
              <a:t>As more and more consumers shift focus to tablets and mobile devices, marketers will respond by creating content available for digital distribution. </a:t>
            </a:r>
          </a:p>
        </p:txBody>
      </p:sp>
      <p:sp>
        <p:nvSpPr>
          <p:cNvPr id="20484" name="Rectangle 9">
            <a:extLst>
              <a:ext uri="{FF2B5EF4-FFF2-40B4-BE49-F238E27FC236}">
                <a16:creationId xmlns:a16="http://schemas.microsoft.com/office/drawing/2014/main" id="{7C4FCC0B-3E07-4235-B292-0EA729BF889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0485" name="AutoShape 11" descr="data:image/jpeg;base64,/9j/4AAQSkZJRgABAQAAAQABAAD/2wCEAAkGBg8PDxANDQ8QDA0OFBAMDQ0OEA4PDQ0NFBAVFBQQFRIXGyYeFxklJRISIDAgIycpLCwsFR4xNjAqNSYrLikBCQoKDgwOGg8PGDUjHyAsNS8pMC41KS0yNSo1LCwpKi8qLy41LCksLSoqLywsNSwqLC0sLCwwLCwpLCwqLCkpLv/AABEIAL4BCgMBIgACEQEDEQH/xAAcAAEAAQUBAQAAAAAAAAAAAAAABwEEBQYIAwL/xABNEAABAwEBCQkNBQUIAwAAAAABAAIDBBEFBhITFCExUpEHGDNRU3Gh0dMIFSI1QWFyc5KTsbKzMlR0gcElNDZCtBYjJGKChMLDJqK1/8QAGwEBAAIDAQEAAAAAAAAAAAAAAAMEAQIGBQf/xAA3EQACAQICBQsCBgIDAAAAAAAAAQIDBBFRBRIUMZEVITI0QVNxgbHB0QZyEyIzYaHhI/A1UoL/2gAMAwEAAhEDEQA/AJxVCV5VdU2KN0rzgsYC5xOgALnK/bdWrK6V7aeZ9LRgkRsicWPkbrvcM+fi22lAdIGZo0uA/MKmUM1m7QuQDdip+8T++l618m6tRy83vZOtAdg5QzWbtC+TVxj+YLkDvnPy0vvZOtO+M3LS+8f1oDr/ACuPWCqalmnCG1cf5fLysntv61TLZeUf7butAdfZdHrdBTLo9YdK5ByyTXf7Tkyt+u72igOvsvi1hsK+srj127Vx/lL9Z3tFUx7tY7SgOwcrj127QqZZHrt2hcf452sdpVMaeMoDsHLI9du0Jlkeu3aFx9jTxpjTxlAdg5ZHrt2hVyyPXbtC48xp40xp4ygOw8sj127QmWx67doXHeNPGUxp40B2Hl0XKN9oJl8XKM9oLjvGHjVMYUB2Jl8XKM9oJ3wh5RntBcdYwqmMKA7G74Q8ozaE74Q8ozaFxwZCqYw8aA7I74w8o3aqd8YeUbtXG5lPGvSpgmisxsckWFbg4xj2YVmmy0Z9I2oDsTvlDyjdqd8oeUbtXG7myAYRa8N8Hwi1wHhAlufz2EjjsKo8SAEkPAacBxIcA12qT5D5kB2T3yh5Vm0L1ina7O1wdzEFcW453GdqyVxL6KuikEtLPJE4EEgOJjd5nM0EIDsRFrO57fi26tEypsDJWnFTsGhsg4vMdK2ZAarunyltyK0tNhxTxb5i0rlty6i3U/E9b6p3ylcvFAfKL6AzhZM0MfF0lRTqqG8v2dhUu8fw2ubPH4ZiwEWUyGPi6SmRR8XSVHtMC9yFc5x4v4MYiymRM4ukpkbOLpKbTAchXOceL+DGIsnkbOLpKZGzi6Sm0wHIVznHi/gxqWLJZIzi6SmSM4ukptMByFc5x4v4MbYiyWSM1ekquSM1ekptMByFc5x4v4MWq2rJ5IzV6SqZIzV6Sm0wHIVznHi/gxiqHkAgaDpWTyRmr0lUyRmr0lNpgOQrnOPF/Bi7EWUyNmr0lMjZq9JTaYDkK5zjxfwYpUKy2Rx6vSUyOPV6T1ptMByFc5x4v4MSqLL5HHq9JTIo9XpPWs7TAchXOceL+DDlfKzWRR6o2lUyGPUG09abTAchXOceL+DClXdddZ82DhNYMFuL+xHnNoJcPBzHwRo0Z+Mq/wAhj1Btd1pkEWoNrutNpgOQrnOPF/B4i+WTFiN0cbmjAsBAwfBLjZggWAeG8WD+VxHlR98zzhExMLnFznONhJcbTabRnItOnyZl6974tQbXdad74tQbXdabTAchXOceL+DBSPwjaQBbZma0NGizQM3kXyrm6ETWyFrRYLAbM/lCtlPF4rFHjVabpTcJb08Cc+5xkOLrm25sON1nnwVM6hXucfs13pRfBTUskZqe6n4nrPVu+Url8hdQ7qPiis9U/wCUrmFwQHw0Zws0Vh2jOFmCqd12HU/T+6p5e5RERUzpgiIgCIiAIiIAiIgCIiAIiIAiIgCIiAIiIAiIgCIiAIiIDC3UH96eZvwVnYr26fCnmb8FaL1KfQXgfPL7rNT7n6k3dzl9mu9KL4FTSoX7nIeDXelD8CpoUhTNV3Th+yKz1UnyOXMLl1BumeKa31Mv03Ll92lAUbpCy5WJbpCyxVK67Dqfp/dU8vcoiIqh0wREQBERAEREAREQBERAEREAREQBERAEREAREQBERAEREBh7p8IeZvwVrYry6PCHmb8Far1KfQXgfPL7rNT7n6k2dzmPAr/Sh+UqZ1DXc6cHXenF8pUyqQpmsbpQ/ZNb6mX6Tly85dR7o/imt9RN9Jy5cdpQBukLLFYlukfkssVSuuw6n6f3VPL3KIiKodMEWUvWo456+jgmaJIpZ445GG0B7DbaDYpF3VbxaGkuaaqipm08sUsOE9pkJMbnFhabSc1rm7FPCi5xxTPIvNKxtav4co4/uRMi36W9mj/ssLpCBorTYcotfh/v2L0W2fZzaFHtPLhC06Rm50qUXBYmbPSlO6m6eGD7P3PRFJW5ze7c2W5lZXXQphUZNLM5zrZMMQx08by0AOAOl21alfxde5MuTm41O+mLcblOG1zQ8HAwNLjbZY/atlbtrFMrT03CFV05QfM8MTBKtivr3qqkjqYZboRumoxhmaNoLiQYnBuYEfzFp0+RSvDcu9x9zXXXbQHJGYQNolxvgy4s+BjOPzrEKGuscSW70tG2qampjzY4kMor2+q6NC+sL7mROhoyyNojcC0iQW4TrC4+byq8vNoIqi6VHTzsEsMspbIwkgObinmw2G3SBsWsqLUlHMlpaThVoSrJdHejD2KilK/E3t0D56J9C5tW2O1jmNkcxr3x2sOFjPOPIompZSRYc5FmfjW1Sg4LHEjs9Lwuan4erg3u7T3RSBuU3s0dayvdWQNqDCIMUXF4wMJspNlhGqNijajmJ8E581tq1dFqGsSQ0nCVw7drB44Y/uXKL5k0Fb7uyXu0lz3UJooG0+NFQZQ0vIfgmLBtwidGE7alOk5ptG15pKNrUjCUcce00RFRjrQDxqQ7qXsUbr2orpU8DIqtjYTNK0vLnubMIZbQTZnNpSnSc8VkZvNIRtlCTjipf0R6ikG6V7VFT3sxV76duXzsiLJyX4YdNNhAgW2ZmHi8ijqnlwhn0jNzrNSi4LEjs9KU7qo6aWD7P3PRERQHrBERAYm6XCHmb8Faq6ujwh5m/BWq9Sn0F4Hzu+6zU+5+pN3c6j+7rvTi+VTKob7nbgq704/kUyKQqGt7oviqu9RN9Jy5bcupt0PxVXfh5/pOXLDtKAN0hZcrEN0hZcqlddh1P0/uqeXuUREVQ6YzV5PjS5/4mL9VM9/bsquZden0upmBwHlsbDHUA7Q7YoYvJ8aXP/ExfqpmpHCW6l2KF2iamo3geZ8UsT/+C9C36BxenOs+S9zUJP4KH5f/AElE9FoPP+ileRhbeWGnS2xp5xdKwqKKLQef9Fm46BpobrS8H6EtXhfw3dj/AHv9ExRDSNBLrQDo0qatynEd5LoZXbkuNqcpsw7cRksWHZg59FujOo+v4luK3JzcPDPC5UH5VnHgYFmN/wBehZcXKngsjSFWFK+c57lJ4/yjAqT6Ef8AhtR6U39cFGANot486k+i/g6o9Kb+uCgtt7PW07g6VNrP2ImpYwQSRbnW17nvjeg9cfoyLVqLQef9FtO5743oPXH6Miw3/mN6cYrRbaW+Lx4s9N2Tx1P6FN9Jq1kNA0ADmUv7ov8AZ3KKjLsPvnihg2Zbg4WK/uvseBq/qobppi4WHSLLTxqS5i2sUU9B1oRm6ct73eWOJLW4fwd0+an+SZQ9Rafy6lMO4fwd0+an+SZQ9Rafy6ls/wBHyIY/8n/6LuTQVJ3dBabnejVfGFRjJoKk7ugtNzvRqvjCtbbosm09+rDw9yMIfst5gpWvEBq73rp0I8KSPKRG3SfDhErLP9WEoph+y3mClncJBBuhIXYMQFMDbmGGBKSbfJYCNq0ov/Iy3pWKdlB5Yeh5btMmT3MuZc9uawtJH+WCAR/GQbFFNKPBHntKkbugQ/K6Mng8RJgenjfD6DHsUeRiwAcQC3uX+VIpaBp41pTyXq/6PpERUTrwiIgMTdHhDzD4K1V3dHhDzD4K1Xq0+gvA+d33Wan3P1Jv7nbgq31kfyBTGod7nbga31jPkCmJblQ13dB8VV34ef6Tlyw7Suqb/wAfsuu/Dz/RcuVnIA3SFlysQ3SFlyqV12HU/T+6p5e5RERVDpjNXk+NLn/iYv1Uo09Zi77ZYzoqKFrOdzbHjoY5RdeT40uf+Ji/VbrfLWYi++jfoDhTQnmlbJF/zC9C36Bxem+s+S9zL340eJvbrYRmDKmYAf5TdYub0OChKi0Hn/RT/uu1cIuPVxiSMSOMBEYczDccojJODbaTpKgCj0Hn/RZuOgaaG60vB+hLV4X8N3Y/3v8ARMUQUsYdbaLdClPc7vquZT3Nq6G6VRicplmDow2YvdBJBGwkFjTZocPyWq37S3FZiO8mGeFyovynwh4GBZjf9ehZwbp4LIjU6dO+cqqxjrPHtzMEBZm4syk+i/g6o9Kb+uCjAG3Px51tcd/VPHcGW4xjmymQyESAR4gB1SJRnwrdHm0qC26TPZ06saMHHdj7GmUWg8/6Ladz3xvQeuP0ZFq1FoPP+izN7l120VZT1j2OlbTvMjmMsD3DFubmtzfzBav9YkpxctF4L/q/VmU3ZPHU/oU30gtYZEG6BYr+/i+Rl0q99bHG+FkjYmBkhaXAsYGnO3N5FZLe5b5kVtAwi9eTXOsMP5JU3D+DunzU/wAkyh+i0/l1Lftzq/ymuVlTaqKaVtTicHEtjcAGCQODsJw1wrG/O7txJoIxcmifR1LZGue90bWAw4DwW5nkaSzyeRSxWtSwWR51Wp+Bfuclulj5GsyaCpO7oLTc70ar4wqL8PCbbxjQt43Yb7qK6ORGimx2JE4ltjljLS4xYP22i37LtHEtLdYJos6bkpzpzjuceY0iH7LeYKU7zTk17N1KvQ6XKsA80LYW/wDthKLIPst5gpSutVRwXoxQtex0kwhw2tc0uBlqMc4EA5jZataC/PJk+l54W1KGfPwX9n3u4x46hubWjQXFtvmmgEg+korjda0HzBSzfO3Kr0aWbS6COjeT52OEDjsc5RFSO8HmJC3uV+VMr6CqYVpQzXp/rPZERUDsAiIgMVdHhDzD4K1VzdHhDzN+CtV6tPoLwPnl91mp9z9Sce524Gt9Yz5GqYlD3c7cBW+sZ9NqmFblMwF/viuu/Dz/AEXLlRy6sv7H7Mrfw8/0XLlJyAq3SFmCsM3SPyWZKp3XYdT9P7qnl7lERFTOmPqORzXNfG90UjCHMkjcWvY4aCHDOCrefHSvxk0jpnZrZJHve8geckleyKSFWUFgijc2FG4kpzXOv95y1dQ57QRszr2hiwRZbb5V6IkqspLBsUbC3oz/ABIRwfmfEkQdp2+VfGSN8+1eyLCnJLBMlnaUKktacE34ACzNxZlRzAdItVUWuPaTuEWtVrmKNYBoFiqiI3iIxUVhFYI+cU3Tgi3SvpERtveYjCMOisMSjmgiw5wvPJmcXSV6osqTW5mlShSqPGcU/FJlGMAFg0LzfStJt0cy9URTknimYqW1KpBQlFNLcUa2wAcWZeMtIDnbYD5eIr3RZjNxeKNa1rSrQ/DmuZbv6PMOmEZjbLIGOBD4hI8RPFtthbbYvilY4WgizQV7ot3WlJNMrUtGUaVWNWnimv55sOcIiKE9IIiIDE3S4Q8zfgrVXV0uEPM34K1XqU+gvA+eX3Wan3P1Jy7nbgKz1rfpsUwqH+52/d6z1o+mxTApCmYK/nxbW+on+k5coFdYX7j9m1nqJ/pOXJpKA+m6R+SzRWEac4/JZsqlddh1P0/uqeXuUREVQ6YIiIAiIgCIiAIiIAiIgCIiAIiIAiIgCIiAIiIAiIgCIiAxF0uEPM34K1VzdPhDzN+CtF6lPoLwPnl91mp9z9Sd+53/AHes9cPpRqX1EHc7fu1X67/qiUvqQpmFv0H7OrPUTfTcuSbV1vfiP2fV+pm+mVyNagPtpzjnCzpWAbpHOPis+VTuuw6n6f3VPL3KIiKmdMEREAREQBERAEREAREQBERAEREAREQBERAEREAREQBERAYa6fCnmb8FaWq6upwp5m/BWi9Sn0F4Hzy+6zU+5+pPPc7futX67/qiUvqIe52/dKr15+lCpeUhTMPfeP8AAVXqZPlK5E4l2VdGkE0MkJ0SMcw8xFi5Cu1ciWjqJKWZpbJC4sNosDm/yvHmIsP5oCytXvl8mudjepW9qWrDinvRLTrVKfQk14NouMuk1jsb1Jl0mt0N6lbotdSORJtdx3kuLLnLpNbob1Jl0mt0N6lbImpHIbXcd5Liy4y6TW6G9SZdJrdDepW6JqRyG13HeS4sucuk1uhvUqZdJrdDepW6JqRyG13HeS4suMuk1uhvUmXSa3Q3qVuiakchtdx3kuLLjL5Nbob1KnfCTX+VeC2Jt+L8WIzEHDEw0ji5wNscRcW2DBsbnwDm1M9pJKakchtdx3kuLMJ3xfr/ACp3wk1/lWxVd/skheTC0YbHRkNcALXSmUuNjbT4TnGy2zPZnQ3+P8KyCOwyRzAEtJa5hgzW4Oe3Jx7XmztSOQ2u47yXFmvCvk1+hvUmXyax2N6lW6NaZ5pJiLDIcIguLjbYBaXHSc1pPGVbJqRyG13HeS4suMuk1uhvUmXya3Q3qVtaiakchtdx3kuLLjL5Nfob1Jl8msdjepW6ompHIbXcd5Liy474Sax2N6k74S652N6lbompHIbXcd5Liy474S652N6lTvhLrnY3qVuiakchtdx3kuLLjvhLrnY3qTvhLrnY3qVuqJqRyG13HeS4s+5ZS44TjaePMvMIi33FeUnJ4t4snvudj/har17vpQqXlH24re1JRXNDp2lktS91QWOFjmNcGta0jyGxjSR5CSPIpBQwFrF9u55Q3TANQyyUZmys8GRv5j4aPMtnRARE/ue6W3waiazzvjH/AFKm98puXl96zslLyICId75TcvL71nZKu98puXm96zslLqICIt75TcvL71nYqm98puXl96zslLyICId75TcvL7xnZJvfKbl5feM7JS8iAiHe+U/Ly+8Z2Spve6f7xL7xnZKX0QEQb3un+8S+8Z2Sb3un+8S+8Z2Sl9EBD+96p/vM3tx9km96p/vM3tx9kpgRAQ/veaf7zN7cfZKm95g+9S+1H2SmFEBD295g+8y+1H2Sb3mD7zL7bOyUwogIe3vMH3mX22dkm96g+8S+2zslMKICH971T/eJfeM7JN71T8vJ7xvZKYEQEP73un5eX3jeyVd73T8vL7xvZKX0QEQb3um5aX3reyTe903LS+9HZKX0QEQb3um5aT3o7JN73TctJ70dkpfRARBveqblpfet7JZ29vcVudRyNnc11TKwhzDK7Caxw0ECwC3z2WjyEKQkQFGsAAAFgGYAaAFVEQH/2Q==">
            <a:extLst>
              <a:ext uri="{FF2B5EF4-FFF2-40B4-BE49-F238E27FC236}">
                <a16:creationId xmlns:a16="http://schemas.microsoft.com/office/drawing/2014/main" id="{0AECE5E5-AA16-45D3-B7CB-326895C4651E}"/>
              </a:ext>
            </a:extLst>
          </p:cNvPr>
          <p:cNvSpPr>
            <a:spLocks noChangeAspect="1" noChangeArrowheads="1"/>
          </p:cNvSpPr>
          <p:nvPr/>
        </p:nvSpPr>
        <p:spPr bwMode="auto">
          <a:xfrm>
            <a:off x="63500" y="-881063"/>
            <a:ext cx="2533650" cy="180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5830"/>
                                        </p:tgtEl>
                                        <p:attrNameLst>
                                          <p:attrName>style.visibility</p:attrName>
                                        </p:attrNameLst>
                                      </p:cBhvr>
                                      <p:to>
                                        <p:strVal val="visible"/>
                                      </p:to>
                                    </p:set>
                                    <p:animEffect transition="in" filter="blinds(horizontal)">
                                      <p:cBhvr>
                                        <p:cTn id="7" dur="500"/>
                                        <p:tgtEl>
                                          <p:spTgt spid="205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4C085DA0-3784-4039-85B0-3CABC7475455}"/>
              </a:ext>
            </a:extLst>
          </p:cNvPr>
          <p:cNvGrpSpPr>
            <a:grpSpLocks/>
          </p:cNvGrpSpPr>
          <p:nvPr/>
        </p:nvGrpSpPr>
        <p:grpSpPr bwMode="auto">
          <a:xfrm>
            <a:off x="0" y="0"/>
            <a:ext cx="9144000" cy="976313"/>
            <a:chOff x="0" y="0"/>
            <a:chExt cx="5760" cy="615"/>
          </a:xfrm>
        </p:grpSpPr>
        <p:sp>
          <p:nvSpPr>
            <p:cNvPr id="22536" name="Text Box 3">
              <a:extLst>
                <a:ext uri="{FF2B5EF4-FFF2-40B4-BE49-F238E27FC236}">
                  <a16:creationId xmlns:a16="http://schemas.microsoft.com/office/drawing/2014/main" id="{98B8FE77-6E8B-4B00-ADCC-83C6636B607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2537" name="Text Box 4">
              <a:extLst>
                <a:ext uri="{FF2B5EF4-FFF2-40B4-BE49-F238E27FC236}">
                  <a16:creationId xmlns:a16="http://schemas.microsoft.com/office/drawing/2014/main" id="{D78AE391-0C6C-447B-AB12-611AE81F428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2530" name="Text Box 5">
            <a:extLst>
              <a:ext uri="{FF2B5EF4-FFF2-40B4-BE49-F238E27FC236}">
                <a16:creationId xmlns:a16="http://schemas.microsoft.com/office/drawing/2014/main" id="{79D669B0-A450-41CC-8665-B1747E8A12A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0" name="Rectangle 6">
            <a:extLst>
              <a:ext uri="{FF2B5EF4-FFF2-40B4-BE49-F238E27FC236}">
                <a16:creationId xmlns:a16="http://schemas.microsoft.com/office/drawing/2014/main" id="{892E5031-E378-4DE9-801E-F98516782242}"/>
              </a:ext>
            </a:extLst>
          </p:cNvPr>
          <p:cNvSpPr>
            <a:spLocks noChangeArrowheads="1"/>
          </p:cNvSpPr>
          <p:nvPr/>
        </p:nvSpPr>
        <p:spPr bwMode="auto">
          <a:xfrm>
            <a:off x="304800" y="1581140"/>
            <a:ext cx="85344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B050"/>
                </a:solidFill>
                <a:latin typeface="Verdana" panose="020B0604030504040204" pitchFamily="34" charset="0"/>
              </a:rPr>
              <a:t>Young males spend more time-consuming media on XBOX than playing video games, according to Sean </a:t>
            </a:r>
            <a:r>
              <a:rPr lang="en-US" altLang="en-US" dirty="0" err="1">
                <a:solidFill>
                  <a:srgbClr val="00B050"/>
                </a:solidFill>
                <a:latin typeface="Verdana" panose="020B0604030504040204" pitchFamily="34" charset="0"/>
              </a:rPr>
              <a:t>Bratches</a:t>
            </a:r>
            <a:r>
              <a:rPr lang="en-US" altLang="en-US" dirty="0">
                <a:solidFill>
                  <a:srgbClr val="00B050"/>
                </a:solidFill>
                <a:latin typeface="Verdana" panose="020B0604030504040204" pitchFamily="34" charset="0"/>
              </a:rPr>
              <a:t>, ESPN Executive Vice President of Sales &amp; Marketing, creating another platform for connecting with fans of the ESPN brand. </a:t>
            </a:r>
          </a:p>
          <a:p>
            <a:pPr eaLnBrk="1" hangingPunct="1"/>
            <a:endParaRPr lang="en-US" altLang="en-US" dirty="0">
              <a:solidFill>
                <a:srgbClr val="00B050"/>
              </a:solidFill>
              <a:latin typeface="Verdana" panose="020B0604030504040204" pitchFamily="34" charset="0"/>
            </a:endParaRPr>
          </a:p>
          <a:p>
            <a:pPr eaLnBrk="1" hangingPunct="1"/>
            <a:r>
              <a:rPr lang="en-US" altLang="en-US" dirty="0">
                <a:solidFill>
                  <a:srgbClr val="00B050"/>
                </a:solidFill>
                <a:latin typeface="Verdana" panose="020B0604030504040204" pitchFamily="34" charset="0"/>
              </a:rPr>
              <a:t>As a result, WatchESPN is now available in over 83 million homes, more than double its distribution from a year ago.</a:t>
            </a:r>
          </a:p>
        </p:txBody>
      </p:sp>
      <p:sp>
        <p:nvSpPr>
          <p:cNvPr id="22532" name="Rectangle 9">
            <a:extLst>
              <a:ext uri="{FF2B5EF4-FFF2-40B4-BE49-F238E27FC236}">
                <a16:creationId xmlns:a16="http://schemas.microsoft.com/office/drawing/2014/main" id="{0C5A5EE3-DB9C-4E07-86C3-FBABD242F3F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2533" name="AutoShape 11" descr="data:image/jpeg;base64,/9j/4AAQSkZJRgABAQAAAQABAAD/2wCEAAkGBg8PDxANDQ8QDA0OFBAMDQ0OEA4PDQ0NFBAVFBQQFRIXGyYeFxklJRISIDAgIycpLCwsFR4xNjAqNSYrLikBCQoKDgwOGg8PGDUjHyAsNS8pMC41KS0yNSo1LCwpKi8qLy41LCksLSoqLywsNSwqLC0sLCwwLCwpLCwqLCkpLv/AABEIAL4BCgMBIgACEQEDEQH/xAAcAAEAAQUBAQAAAAAAAAAAAAAABwEEBQYIAwL/xABNEAABAwEBCQkNBQUIAwAAAAABAAIDBBEFBhITFCExUpEHGDNRU3Gh0dMIFSI1QWFyc5KTsbKzMlR0gcElNDZCtBYjJGKChMLDJqK1/8QAGwEBAAIDAQEAAAAAAAAAAAAAAAMEAQIGBQf/xAA3EQACAQICBQsCBgIDAAAAAAAAAQIDBBFRBRIUMZEVITI0QVNxgbHB0QZyEyIzYaHhI/A1UoL/2gAMAwEAAhEDEQA/AJxVCV5VdU2KN0rzgsYC5xOgALnK/bdWrK6V7aeZ9LRgkRsicWPkbrvcM+fi22lAdIGZo0uA/MKmUM1m7QuQDdip+8T++l618m6tRy83vZOtAdg5QzWbtC+TVxj+YLkDvnPy0vvZOtO+M3LS+8f1oDr/ACuPWCqalmnCG1cf5fLysntv61TLZeUf7butAdfZdHrdBTLo9YdK5ByyTXf7Tkyt+u72igOvsvi1hsK+srj127Vx/lL9Z3tFUx7tY7SgOwcrj127QqZZHrt2hcf452sdpVMaeMoDsHLI9du0Jlkeu3aFx9jTxpjTxlAdg5ZHrt2hVyyPXbtC48xp40xp4ygOw8sj127QmWx67doXHeNPGUxp40B2Hl0XKN9oJl8XKM9oLjvGHjVMYUB2Jl8XKM9oJ3wh5RntBcdYwqmMKA7G74Q8ozaE74Q8ozaFxwZCqYw8aA7I74w8o3aqd8YeUbtXG5lPGvSpgmisxsckWFbg4xj2YVmmy0Z9I2oDsTvlDyjdqd8oeUbtXG7myAYRa8N8Hwi1wHhAlufz2EjjsKo8SAEkPAacBxIcA12qT5D5kB2T3yh5Vm0L1ina7O1wdzEFcW453GdqyVxL6KuikEtLPJE4EEgOJjd5nM0EIDsRFrO57fi26tEypsDJWnFTsGhsg4vMdK2ZAarunyltyK0tNhxTxb5i0rlty6i3U/E9b6p3ylcvFAfKL6AzhZM0MfF0lRTqqG8v2dhUu8fw2ubPH4ZiwEWUyGPi6SmRR8XSVHtMC9yFc5x4v4MYiymRM4ukpkbOLpKbTAchXOceL+DGIsnkbOLpKZGzi6Sm0wHIVznHi/gxqWLJZIzi6SmSM4ukptMByFc5x4v4MbYiyWSM1ekquSM1ekptMByFc5x4v4MWq2rJ5IzV6SqZIzV6Sm0wHIVznHi/gxiqHkAgaDpWTyRmr0lUyRmr0lNpgOQrnOPF/Bi7EWUyNmr0lMjZq9JTaYDkK5zjxfwYpUKy2Rx6vSUyOPV6T1ptMByFc5x4v4MSqLL5HHq9JTIo9XpPWs7TAchXOceL+DDlfKzWRR6o2lUyGPUG09abTAchXOceL+DClXdddZ82DhNYMFuL+xHnNoJcPBzHwRo0Z+Mq/wAhj1Btd1pkEWoNrutNpgOQrnOPF/B4i+WTFiN0cbmjAsBAwfBLjZggWAeG8WD+VxHlR98zzhExMLnFznONhJcbTabRnItOnyZl6974tQbXdad74tQbXdabTAchXOceL+DBSPwjaQBbZma0NGizQM3kXyrm6ETWyFrRYLAbM/lCtlPF4rFHjVabpTcJb08Cc+5xkOLrm25sON1nnwVM6hXucfs13pRfBTUskZqe6n4nrPVu+Url8hdQ7qPiis9U/wCUrmFwQHw0Zws0Vh2jOFmCqd12HU/T+6p5e5RERUzpgiIgCIiAIiIAiIgCIiAIiIAiIgCIiAIiIAiIgCIiAIiIDC3UH96eZvwVnYr26fCnmb8FaL1KfQXgfPL7rNT7n6k3dzl9mu9KL4FTSoX7nIeDXelD8CpoUhTNV3Th+yKz1UnyOXMLl1BumeKa31Mv03Ll92lAUbpCy5WJbpCyxVK67Dqfp/dU8vcoiIqh0wREQBERAEREAREQBERAEREAREQBERAEREAREQBERAEREBh7p8IeZvwVrYry6PCHmb8Far1KfQXgfPL7rNT7n6k2dzmPAr/Sh+UqZ1DXc6cHXenF8pUyqQpmsbpQ/ZNb6mX6Tly85dR7o/imt9RN9Jy5cdpQBukLLFYlukfkssVSuuw6n6f3VPL3KIiKodMEWUvWo456+jgmaJIpZ445GG0B7DbaDYpF3VbxaGkuaaqipm08sUsOE9pkJMbnFhabSc1rm7FPCi5xxTPIvNKxtav4co4/uRMi36W9mj/ssLpCBorTYcotfh/v2L0W2fZzaFHtPLhC06Rm50qUXBYmbPSlO6m6eGD7P3PRFJW5ze7c2W5lZXXQphUZNLM5zrZMMQx08by0AOAOl21alfxde5MuTm41O+mLcblOG1zQ8HAwNLjbZY/atlbtrFMrT03CFV05QfM8MTBKtivr3qqkjqYZboRumoxhmaNoLiQYnBuYEfzFp0+RSvDcu9x9zXXXbQHJGYQNolxvgy4s+BjOPzrEKGuscSW70tG2qampjzY4kMor2+q6NC+sL7mROhoyyNojcC0iQW4TrC4+byq8vNoIqi6VHTzsEsMspbIwkgObinmw2G3SBsWsqLUlHMlpaThVoSrJdHejD2KilK/E3t0D56J9C5tW2O1jmNkcxr3x2sOFjPOPIompZSRYc5FmfjW1Sg4LHEjs9Lwuan4erg3u7T3RSBuU3s0dayvdWQNqDCIMUXF4wMJspNlhGqNijajmJ8E581tq1dFqGsSQ0nCVw7drB44Y/uXKL5k0Fb7uyXu0lz3UJooG0+NFQZQ0vIfgmLBtwidGE7alOk5ptG15pKNrUjCUcce00RFRjrQDxqQ7qXsUbr2orpU8DIqtjYTNK0vLnubMIZbQTZnNpSnSc8VkZvNIRtlCTjipf0R6ikG6V7VFT3sxV76duXzsiLJyX4YdNNhAgW2ZmHi8ijqnlwhn0jNzrNSi4LEjs9KU7qo6aWD7P3PRERQHrBERAYm6XCHmb8Faq6ujwh5m/BWq9Sn0F4Hzu+6zU+5+pN3c6j+7rvTi+VTKob7nbgq704/kUyKQqGt7oviqu9RN9Jy5bcupt0PxVXfh5/pOXLDtKAN0hZcrEN0hZcqlddh1P0/uqeXuUREVQ6YzV5PjS5/4mL9VM9/bsquZden0upmBwHlsbDHUA7Q7YoYvJ8aXP/ExfqpmpHCW6l2KF2iamo3geZ8UsT/+C9C36BxenOs+S9zUJP4KH5f/AElE9FoPP+ileRhbeWGnS2xp5xdKwqKKLQef9Fm46BpobrS8H6EtXhfw3dj/AHv9ExRDSNBLrQDo0qatynEd5LoZXbkuNqcpsw7cRksWHZg59FujOo+v4luK3JzcPDPC5UH5VnHgYFmN/wBehZcXKngsjSFWFK+c57lJ4/yjAqT6Ef8AhtR6U39cFGANot486k+i/g6o9Kb+uCgtt7PW07g6VNrP2ImpYwQSRbnW17nvjeg9cfoyLVqLQef9FtO5743oPXH6Miw3/mN6cYrRbaW+Lx4s9N2Tx1P6FN9Jq1kNA0ADmUv7ov8AZ3KKjLsPvnihg2Zbg4WK/uvseBq/qobppi4WHSLLTxqS5i2sUU9B1oRm6ct73eWOJLW4fwd0+an+SZQ9Rafy6lMO4fwd0+an+SZQ9Rafy6ls/wBHyIY/8n/6LuTQVJ3dBabnejVfGFRjJoKk7ugtNzvRqvjCtbbosm09+rDw9yMIfst5gpWvEBq73rp0I8KSPKRG3SfDhErLP9WEoph+y3mClncJBBuhIXYMQFMDbmGGBKSbfJYCNq0ov/Iy3pWKdlB5Yeh5btMmT3MuZc9uawtJH+WCAR/GQbFFNKPBHntKkbugQ/K6Mng8RJgenjfD6DHsUeRiwAcQC3uX+VIpaBp41pTyXq/6PpERUTrwiIgMTdHhDzD4K1V3dHhDzD4K1Xq0+gvA+d33Wan3P1Jv7nbgq31kfyBTGod7nbga31jPkCmJblQ13dB8VV34ef6Tlyw7Suqb/wAfsuu/Dz/RcuVnIA3SFlysQ3SFlyqV12HU/T+6p5e5RERVDpjNXk+NLn/iYv1Uo09Zi77ZYzoqKFrOdzbHjoY5RdeT40uf+Ji/VbrfLWYi++jfoDhTQnmlbJF/zC9C36Bxem+s+S9zL340eJvbrYRmDKmYAf5TdYub0OChKi0Hn/RT/uu1cIuPVxiSMSOMBEYczDccojJODbaTpKgCj0Hn/RZuOgaaG60vB+hLV4X8N3Y/3v8ARMUQUsYdbaLdClPc7vquZT3Nq6G6VRicplmDow2YvdBJBGwkFjTZocPyWq37S3FZiO8mGeFyovynwh4GBZjf9ehZwbp4LIjU6dO+cqqxjrPHtzMEBZm4syk+i/g6o9Kb+uCjAG3Px51tcd/VPHcGW4xjmymQyESAR4gB1SJRnwrdHm0qC26TPZ06saMHHdj7GmUWg8/6Ladz3xvQeuP0ZFq1FoPP+izN7l120VZT1j2OlbTvMjmMsD3DFubmtzfzBav9YkpxctF4L/q/VmU3ZPHU/oU30gtYZEG6BYr+/i+Rl0q99bHG+FkjYmBkhaXAsYGnO3N5FZLe5b5kVtAwi9eTXOsMP5JU3D+DunzU/wAkyh+i0/l1Lftzq/ymuVlTaqKaVtTicHEtjcAGCQODsJw1wrG/O7txJoIxcmifR1LZGue90bWAw4DwW5nkaSzyeRSxWtSwWR51Wp+Bfuclulj5GsyaCpO7oLTc70ar4wqL8PCbbxjQt43Yb7qK6ORGimx2JE4ltjljLS4xYP22i37LtHEtLdYJos6bkpzpzjuceY0iH7LeYKU7zTk17N1KvQ6XKsA80LYW/wDthKLIPst5gpSutVRwXoxQtex0kwhw2tc0uBlqMc4EA5jZataC/PJk+l54W1KGfPwX9n3u4x46hubWjQXFtvmmgEg+korjda0HzBSzfO3Kr0aWbS6COjeT52OEDjsc5RFSO8HmJC3uV+VMr6CqYVpQzXp/rPZERUDsAiIgMVdHhDzD4K1VzdHhDzN+CtV6tPoLwPnl91mp9z9Sce524Gt9Yz5GqYlD3c7cBW+sZ9NqmFblMwF/viuu/Dz/AEXLlRy6sv7H7Mrfw8/0XLlJyAq3SFmCsM3SPyWZKp3XYdT9P7qnl7lERFTOmPqORzXNfG90UjCHMkjcWvY4aCHDOCrefHSvxk0jpnZrZJHve8geckleyKSFWUFgijc2FG4kpzXOv95y1dQ57QRszr2hiwRZbb5V6IkqspLBsUbC3oz/ABIRwfmfEkQdp2+VfGSN8+1eyLCnJLBMlnaUKktacE34ACzNxZlRzAdItVUWuPaTuEWtVrmKNYBoFiqiI3iIxUVhFYI+cU3Tgi3SvpERtveYjCMOisMSjmgiw5wvPJmcXSV6osqTW5mlShSqPGcU/FJlGMAFg0LzfStJt0cy9URTknimYqW1KpBQlFNLcUa2wAcWZeMtIDnbYD5eIr3RZjNxeKNa1rSrQ/DmuZbv6PMOmEZjbLIGOBD4hI8RPFtthbbYvilY4WgizQV7ot3WlJNMrUtGUaVWNWnimv55sOcIiKE9IIiIDE3S4Q8zfgrVXV0uEPM34K1XqU+gvA+eX3Wan3P1Jy7nbgKz1rfpsUwqH+52/d6z1o+mxTApCmYK/nxbW+on+k5coFdYX7j9m1nqJ/pOXJpKA+m6R+SzRWEac4/JZsqlddh1P0/uqeXuUREVQ6YIiIAiIgCIiAIiIAiIgCIiAIiIAiIgCIiAIiIAiIgCIiAxF0uEPM34K1VzdPhDzN+CtF6lPoLwPnl91mp9z9Sd+53/AHes9cPpRqX1EHc7fu1X67/qiUvqQpmFv0H7OrPUTfTcuSbV1vfiP2fV+pm+mVyNagPtpzjnCzpWAbpHOPis+VTuuw6n6f3VPL3KIiKmdMEREAREQBERAEREAREQBERAEREAREQBERAEREAREQBERAYa6fCnmb8FaWq6upwp5m/BWi9Sn0F4Hzy+6zU+5+pPPc7futX67/qiUvqIe52/dKr15+lCpeUhTMPfeP8AAVXqZPlK5E4l2VdGkE0MkJ0SMcw8xFi5Cu1ciWjqJKWZpbJC4sNosDm/yvHmIsP5oCytXvl8mudjepW9qWrDinvRLTrVKfQk14NouMuk1jsb1Jl0mt0N6lbotdSORJtdx3kuLLnLpNbob1Jl0mt0N6lbImpHIbXcd5Liy4y6TW6G9SZdJrdDepW6JqRyG13HeS4sucuk1uhvUqZdJrdDepW6JqRyG13HeS4suMuk1uhvUmXSa3Q3qVuiakchtdx3kuLLjL5Nbob1KnfCTX+VeC2Jt+L8WIzEHDEw0ji5wNscRcW2DBsbnwDm1M9pJKakchtdx3kuLMJ3xfr/ACp3wk1/lWxVd/skheTC0YbHRkNcALXSmUuNjbT4TnGy2zPZnQ3+P8KyCOwyRzAEtJa5hgzW4Oe3Jx7XmztSOQ2u47yXFmvCvk1+hvUmXyax2N6lW6NaZ5pJiLDIcIguLjbYBaXHSc1pPGVbJqRyG13HeS4suMuk1uhvUmXya3Q3qVtaiakchtdx3kuLLjL5Nfob1Jl8msdjepW6ompHIbXcd5Liy474Sax2N6k74S652N6lbompHIbXcd5Liy474S652N6lTvhLrnY3qVuiakchtdx3kuLLjvhLrnY3qTvhLrnY3qVuqJqRyG13HeS4s+5ZS44TjaePMvMIi33FeUnJ4t4snvudj/har17vpQqXlH24re1JRXNDp2lktS91QWOFjmNcGta0jyGxjSR5CSPIpBQwFrF9u55Q3TANQyyUZmys8GRv5j4aPMtnRARE/ue6W3waiazzvjH/AFKm98puXl96zslLyICId75TcvL71nZKu98puXm96zslLqICIt75TcvL71nYqm98puXl96zslLyICId75TcvL7xnZJvfKbl5feM7JS8iAiHe+U/Ly+8Z2Spve6f7xL7xnZKX0QEQb3un+8S+8Z2Sb3un+8S+8Z2Sl9EBD+96p/vM3tx9km96p/vM3tx9kpgRAQ/veaf7zN7cfZKm95g+9S+1H2SmFEBD295g+8y+1H2Sb3mD7zL7bOyUwogIe3vMH3mX22dkm96g+8S+2zslMKICH971T/eJfeM7JN71T8vJ7xvZKYEQEP73un5eX3jeyVd73T8vL7xvZKX0QEQb3um5aX3reyTe903LS+9HZKX0QEQb3um5aT3o7JN73TctJ70dkpfRARBveqblpfet7JZ29vcVudRyNnc11TKwhzDK7Caxw0ECwC3z2WjyEKQkQFGsAAAFgGYAaAFVEQH/2Q==">
            <a:extLst>
              <a:ext uri="{FF2B5EF4-FFF2-40B4-BE49-F238E27FC236}">
                <a16:creationId xmlns:a16="http://schemas.microsoft.com/office/drawing/2014/main" id="{D5D6E9D1-25E1-45AA-A928-8CD3391A7F20}"/>
              </a:ext>
            </a:extLst>
          </p:cNvPr>
          <p:cNvSpPr>
            <a:spLocks noChangeAspect="1" noChangeArrowheads="1"/>
          </p:cNvSpPr>
          <p:nvPr/>
        </p:nvSpPr>
        <p:spPr bwMode="auto">
          <a:xfrm>
            <a:off x="63500" y="-881063"/>
            <a:ext cx="2533650" cy="180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44034" name="Picture 2" descr="http://wiki.hidemyass.com/images/Xbox42.jpg">
            <a:extLst>
              <a:ext uri="{FF2B5EF4-FFF2-40B4-BE49-F238E27FC236}">
                <a16:creationId xmlns:a16="http://schemas.microsoft.com/office/drawing/2014/main" id="{FA29E8BB-957B-4C8D-B76C-EB471F31494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12533" y="4965699"/>
            <a:ext cx="1752600" cy="147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4" descr="http://www.graham.umich.edu/images/espn-logo.jpg">
            <a:extLst>
              <a:ext uri="{FF2B5EF4-FFF2-40B4-BE49-F238E27FC236}">
                <a16:creationId xmlns:a16="http://schemas.microsoft.com/office/drawing/2014/main" id="{5EC88815-A53F-47FD-B92C-A9C0276722B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029200" y="5025230"/>
            <a:ext cx="135255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5830"/>
                                        </p:tgtEl>
                                        <p:attrNameLst>
                                          <p:attrName>style.visibility</p:attrName>
                                        </p:attrNameLst>
                                      </p:cBhvr>
                                      <p:to>
                                        <p:strVal val="visible"/>
                                      </p:to>
                                    </p:set>
                                    <p:animEffect transition="in" filter="blinds(horizontal)">
                                      <p:cBhvr>
                                        <p:cTn id="7" dur="500"/>
                                        <p:tgtEl>
                                          <p:spTgt spid="205830"/>
                                        </p:tgtEl>
                                      </p:cBhvr>
                                    </p:animEffect>
                                  </p:childTnLst>
                                </p:cTn>
                              </p:par>
                            </p:childTnLst>
                          </p:cTn>
                        </p:par>
                        <p:par>
                          <p:cTn id="8" fill="hold" nodeType="afterGroup">
                            <p:stCondLst>
                              <p:cond delay="500"/>
                            </p:stCondLst>
                            <p:childTnLst>
                              <p:par>
                                <p:cTn id="9" presetID="4" presetClass="entr" presetSubtype="16" fill="hold" nodeType="afterEffect">
                                  <p:stCondLst>
                                    <p:cond delay="0"/>
                                  </p:stCondLst>
                                  <p:childTnLst>
                                    <p:set>
                                      <p:cBhvr>
                                        <p:cTn id="10" dur="1" fill="hold">
                                          <p:stCondLst>
                                            <p:cond delay="0"/>
                                          </p:stCondLst>
                                        </p:cTn>
                                        <p:tgtEl>
                                          <p:spTgt spid="44034"/>
                                        </p:tgtEl>
                                        <p:attrNameLst>
                                          <p:attrName>style.visibility</p:attrName>
                                        </p:attrNameLst>
                                      </p:cBhvr>
                                      <p:to>
                                        <p:strVal val="visible"/>
                                      </p:to>
                                    </p:set>
                                    <p:animEffect transition="in" filter="box(in)">
                                      <p:cBhvr>
                                        <p:cTn id="11" dur="500"/>
                                        <p:tgtEl>
                                          <p:spTgt spid="44034"/>
                                        </p:tgtEl>
                                      </p:cBhvr>
                                    </p:animEffect>
                                  </p:childTnLst>
                                </p:cTn>
                              </p:par>
                            </p:childTnLst>
                          </p:cTn>
                        </p:par>
                        <p:par>
                          <p:cTn id="12" fill="hold" nodeType="afterGroup">
                            <p:stCondLst>
                              <p:cond delay="1000"/>
                            </p:stCondLst>
                            <p:childTnLst>
                              <p:par>
                                <p:cTn id="13" presetID="4" presetClass="entr" presetSubtype="16" fill="hold" nodeType="afterEffect">
                                  <p:stCondLst>
                                    <p:cond delay="0"/>
                                  </p:stCondLst>
                                  <p:childTnLst>
                                    <p:set>
                                      <p:cBhvr>
                                        <p:cTn id="14" dur="1" fill="hold">
                                          <p:stCondLst>
                                            <p:cond delay="0"/>
                                          </p:stCondLst>
                                        </p:cTn>
                                        <p:tgtEl>
                                          <p:spTgt spid="44036"/>
                                        </p:tgtEl>
                                        <p:attrNameLst>
                                          <p:attrName>style.visibility</p:attrName>
                                        </p:attrNameLst>
                                      </p:cBhvr>
                                      <p:to>
                                        <p:strVal val="visible"/>
                                      </p:to>
                                    </p:set>
                                    <p:animEffect transition="in" filter="box(in)">
                                      <p:cBhvr>
                                        <p:cTn id="15" dur="500"/>
                                        <p:tgtEl>
                                          <p:spTgt spid="4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4C085DA0-3784-4039-85B0-3CABC7475455}"/>
              </a:ext>
            </a:extLst>
          </p:cNvPr>
          <p:cNvGrpSpPr>
            <a:grpSpLocks/>
          </p:cNvGrpSpPr>
          <p:nvPr/>
        </p:nvGrpSpPr>
        <p:grpSpPr bwMode="auto">
          <a:xfrm>
            <a:off x="0" y="0"/>
            <a:ext cx="9144000" cy="976313"/>
            <a:chOff x="0" y="0"/>
            <a:chExt cx="5760" cy="615"/>
          </a:xfrm>
        </p:grpSpPr>
        <p:sp>
          <p:nvSpPr>
            <p:cNvPr id="22536" name="Text Box 3">
              <a:extLst>
                <a:ext uri="{FF2B5EF4-FFF2-40B4-BE49-F238E27FC236}">
                  <a16:creationId xmlns:a16="http://schemas.microsoft.com/office/drawing/2014/main" id="{98B8FE77-6E8B-4B00-ADCC-83C6636B607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2537" name="Text Box 4">
              <a:extLst>
                <a:ext uri="{FF2B5EF4-FFF2-40B4-BE49-F238E27FC236}">
                  <a16:creationId xmlns:a16="http://schemas.microsoft.com/office/drawing/2014/main" id="{D78AE391-0C6C-447B-AB12-611AE81F428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2530" name="Text Box 5">
            <a:extLst>
              <a:ext uri="{FF2B5EF4-FFF2-40B4-BE49-F238E27FC236}">
                <a16:creationId xmlns:a16="http://schemas.microsoft.com/office/drawing/2014/main" id="{79D669B0-A450-41CC-8665-B1747E8A12A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0" name="Rectangle 6">
            <a:extLst>
              <a:ext uri="{FF2B5EF4-FFF2-40B4-BE49-F238E27FC236}">
                <a16:creationId xmlns:a16="http://schemas.microsoft.com/office/drawing/2014/main" id="{892E5031-E378-4DE9-801E-F98516782242}"/>
              </a:ext>
            </a:extLst>
          </p:cNvPr>
          <p:cNvSpPr>
            <a:spLocks noChangeArrowheads="1"/>
          </p:cNvSpPr>
          <p:nvPr/>
        </p:nvSpPr>
        <p:spPr bwMode="auto">
          <a:xfrm>
            <a:off x="304800" y="1674674"/>
            <a:ext cx="8534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FF0000"/>
                </a:solidFill>
                <a:latin typeface="Verdana" panose="020B0604030504040204" pitchFamily="34" charset="0"/>
              </a:rPr>
              <a:t>In 2019, ESPN announced that its streaming service (ESPN+) had surpassed one million subscribers in just five months and reached two million subscribers in less than a year.  By August of 2020, that number swelled to more than 8.5 million subscribers.</a:t>
            </a:r>
          </a:p>
        </p:txBody>
      </p:sp>
      <p:sp>
        <p:nvSpPr>
          <p:cNvPr id="22532" name="Rectangle 9">
            <a:extLst>
              <a:ext uri="{FF2B5EF4-FFF2-40B4-BE49-F238E27FC236}">
                <a16:creationId xmlns:a16="http://schemas.microsoft.com/office/drawing/2014/main" id="{0C5A5EE3-DB9C-4E07-86C3-FBABD242F3F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2533" name="AutoShape 11" descr="data:image/jpeg;base64,/9j/4AAQSkZJRgABAQAAAQABAAD/2wCEAAkGBg8PDxANDQ8QDA0OFBAMDQ0OEA4PDQ0NFBAVFBQQFRIXGyYeFxklJRISIDAgIycpLCwsFR4xNjAqNSYrLikBCQoKDgwOGg8PGDUjHyAsNS8pMC41KS0yNSo1LCwpKi8qLy41LCksLSoqLywsNSwqLC0sLCwwLCwpLCwqLCkpLv/AABEIAL4BCgMBIgACEQEDEQH/xAAcAAEAAQUBAQAAAAAAAAAAAAAABwEEBQYIAwL/xABNEAABAwEBCQkNBQUIAwAAAAABAAIDBBEFBhITFCExUpEHGDNRU3Gh0dMIFSI1QWFyc5KTsbKzMlR0gcElNDZCtBYjJGKChMLDJqK1/8QAGwEBAAIDAQEAAAAAAAAAAAAAAAMEAQIGBQf/xAA3EQACAQICBQsCBgIDAAAAAAAAAQIDBBFRBRIUMZEVITI0QVNxgbHB0QZyEyIzYaHhI/A1UoL/2gAMAwEAAhEDEQA/AJxVCV5VdU2KN0rzgsYC5xOgALnK/bdWrK6V7aeZ9LRgkRsicWPkbrvcM+fi22lAdIGZo0uA/MKmUM1m7QuQDdip+8T++l618m6tRy83vZOtAdg5QzWbtC+TVxj+YLkDvnPy0vvZOtO+M3LS+8f1oDr/ACuPWCqalmnCG1cf5fLysntv61TLZeUf7butAdfZdHrdBTLo9YdK5ByyTXf7Tkyt+u72igOvsvi1hsK+srj127Vx/lL9Z3tFUx7tY7SgOwcrj127QqZZHrt2hcf452sdpVMaeMoDsHLI9du0Jlkeu3aFx9jTxpjTxlAdg5ZHrt2hVyyPXbtC48xp40xp4ygOw8sj127QmWx67doXHeNPGUxp40B2Hl0XKN9oJl8XKM9oLjvGHjVMYUB2Jl8XKM9oJ3wh5RntBcdYwqmMKA7G74Q8ozaE74Q8ozaFxwZCqYw8aA7I74w8o3aqd8YeUbtXG5lPGvSpgmisxsckWFbg4xj2YVmmy0Z9I2oDsTvlDyjdqd8oeUbtXG7myAYRa8N8Hwi1wHhAlufz2EjjsKo8SAEkPAacBxIcA12qT5D5kB2T3yh5Vm0L1ina7O1wdzEFcW453GdqyVxL6KuikEtLPJE4EEgOJjd5nM0EIDsRFrO57fi26tEypsDJWnFTsGhsg4vMdK2ZAarunyltyK0tNhxTxb5i0rlty6i3U/E9b6p3ylcvFAfKL6AzhZM0MfF0lRTqqG8v2dhUu8fw2ubPH4ZiwEWUyGPi6SmRR8XSVHtMC9yFc5x4v4MYiymRM4ukpkbOLpKbTAchXOceL+DGIsnkbOLpKZGzi6Sm0wHIVznHi/gxqWLJZIzi6SmSM4ukptMByFc5x4v4MbYiyWSM1ekquSM1ekptMByFc5x4v4MWq2rJ5IzV6SqZIzV6Sm0wHIVznHi/gxiqHkAgaDpWTyRmr0lUyRmr0lNpgOQrnOPF/Bi7EWUyNmr0lMjZq9JTaYDkK5zjxfwYpUKy2Rx6vSUyOPV6T1ptMByFc5x4v4MSqLL5HHq9JTIo9XpPWs7TAchXOceL+DDlfKzWRR6o2lUyGPUG09abTAchXOceL+DClXdddZ82DhNYMFuL+xHnNoJcPBzHwRo0Z+Mq/wAhj1Btd1pkEWoNrutNpgOQrnOPF/B4i+WTFiN0cbmjAsBAwfBLjZggWAeG8WD+VxHlR98zzhExMLnFznONhJcbTabRnItOnyZl6974tQbXdad74tQbXdabTAchXOceL+DBSPwjaQBbZma0NGizQM3kXyrm6ETWyFrRYLAbM/lCtlPF4rFHjVabpTcJb08Cc+5xkOLrm25sON1nnwVM6hXucfs13pRfBTUskZqe6n4nrPVu+Url8hdQ7qPiis9U/wCUrmFwQHw0Zws0Vh2jOFmCqd12HU/T+6p5e5RERUzpgiIgCIiAIiIAiIgCIiAIiIAiIgCIiAIiIAiIgCIiAIiIDC3UH96eZvwVnYr26fCnmb8FaL1KfQXgfPL7rNT7n6k3dzl9mu9KL4FTSoX7nIeDXelD8CpoUhTNV3Th+yKz1UnyOXMLl1BumeKa31Mv03Ll92lAUbpCy5WJbpCyxVK67Dqfp/dU8vcoiIqh0wREQBERAEREAREQBERAEREAREQBERAEREAREQBERAEREBh7p8IeZvwVrYry6PCHmb8Far1KfQXgfPL7rNT7n6k2dzmPAr/Sh+UqZ1DXc6cHXenF8pUyqQpmsbpQ/ZNb6mX6Tly85dR7o/imt9RN9Jy5cdpQBukLLFYlukfkssVSuuw6n6f3VPL3KIiKodMEWUvWo456+jgmaJIpZ445GG0B7DbaDYpF3VbxaGkuaaqipm08sUsOE9pkJMbnFhabSc1rm7FPCi5xxTPIvNKxtav4co4/uRMi36W9mj/ssLpCBorTYcotfh/v2L0W2fZzaFHtPLhC06Rm50qUXBYmbPSlO6m6eGD7P3PRFJW5ze7c2W5lZXXQphUZNLM5zrZMMQx08by0AOAOl21alfxde5MuTm41O+mLcblOG1zQ8HAwNLjbZY/atlbtrFMrT03CFV05QfM8MTBKtivr3qqkjqYZboRumoxhmaNoLiQYnBuYEfzFp0+RSvDcu9x9zXXXbQHJGYQNolxvgy4s+BjOPzrEKGuscSW70tG2qampjzY4kMor2+q6NC+sL7mROhoyyNojcC0iQW4TrC4+byq8vNoIqi6VHTzsEsMspbIwkgObinmw2G3SBsWsqLUlHMlpaThVoSrJdHejD2KilK/E3t0D56J9C5tW2O1jmNkcxr3x2sOFjPOPIompZSRYc5FmfjW1Sg4LHEjs9Lwuan4erg3u7T3RSBuU3s0dayvdWQNqDCIMUXF4wMJspNlhGqNijajmJ8E581tq1dFqGsSQ0nCVw7drB44Y/uXKL5k0Fb7uyXu0lz3UJooG0+NFQZQ0vIfgmLBtwidGE7alOk5ptG15pKNrUjCUcce00RFRjrQDxqQ7qXsUbr2orpU8DIqtjYTNK0vLnubMIZbQTZnNpSnSc8VkZvNIRtlCTjipf0R6ikG6V7VFT3sxV76duXzsiLJyX4YdNNhAgW2ZmHi8ijqnlwhn0jNzrNSi4LEjs9KU7qo6aWD7P3PRERQHrBERAYm6XCHmb8Faq6ujwh5m/BWq9Sn0F4Hzu+6zU+5+pN3c6j+7rvTi+VTKob7nbgq704/kUyKQqGt7oviqu9RN9Jy5bcupt0PxVXfh5/pOXLDtKAN0hZcrEN0hZcqlddh1P0/uqeXuUREVQ6YzV5PjS5/4mL9VM9/bsquZden0upmBwHlsbDHUA7Q7YoYvJ8aXP/ExfqpmpHCW6l2KF2iamo3geZ8UsT/+C9C36BxenOs+S9zUJP4KH5f/AElE9FoPP+ileRhbeWGnS2xp5xdKwqKKLQef9Fm46BpobrS8H6EtXhfw3dj/AHv9ExRDSNBLrQDo0qatynEd5LoZXbkuNqcpsw7cRksWHZg59FujOo+v4luK3JzcPDPC5UH5VnHgYFmN/wBehZcXKngsjSFWFK+c57lJ4/yjAqT6Ef8AhtR6U39cFGANot486k+i/g6o9Kb+uCgtt7PW07g6VNrP2ImpYwQSRbnW17nvjeg9cfoyLVqLQef9FtO5743oPXH6Miw3/mN6cYrRbaW+Lx4s9N2Tx1P6FN9Jq1kNA0ADmUv7ov8AZ3KKjLsPvnihg2Zbg4WK/uvseBq/qobppi4WHSLLTxqS5i2sUU9B1oRm6ct73eWOJLW4fwd0+an+SZQ9Rafy6lMO4fwd0+an+SZQ9Rafy6ls/wBHyIY/8n/6LuTQVJ3dBabnejVfGFRjJoKk7ugtNzvRqvjCtbbosm09+rDw9yMIfst5gpWvEBq73rp0I8KSPKRG3SfDhErLP9WEoph+y3mClncJBBuhIXYMQFMDbmGGBKSbfJYCNq0ov/Iy3pWKdlB5Yeh5btMmT3MuZc9uawtJH+WCAR/GQbFFNKPBHntKkbugQ/K6Mng8RJgenjfD6DHsUeRiwAcQC3uX+VIpaBp41pTyXq/6PpERUTrwiIgMTdHhDzD4K1V3dHhDzD4K1Xq0+gvA+d33Wan3P1Jv7nbgq31kfyBTGod7nbga31jPkCmJblQ13dB8VV34ef6Tlyw7Suqb/wAfsuu/Dz/RcuVnIA3SFlysQ3SFlyqV12HU/T+6p5e5RERVDpjNXk+NLn/iYv1Uo09Zi77ZYzoqKFrOdzbHjoY5RdeT40uf+Ji/VbrfLWYi++jfoDhTQnmlbJF/zC9C36Bxem+s+S9zL340eJvbrYRmDKmYAf5TdYub0OChKi0Hn/RT/uu1cIuPVxiSMSOMBEYczDccojJODbaTpKgCj0Hn/RZuOgaaG60vB+hLV4X8N3Y/3v8ARMUQUsYdbaLdClPc7vquZT3Nq6G6VRicplmDow2YvdBJBGwkFjTZocPyWq37S3FZiO8mGeFyovynwh4GBZjf9ehZwbp4LIjU6dO+cqqxjrPHtzMEBZm4syk+i/g6o9Kb+uCjAG3Px51tcd/VPHcGW4xjmymQyESAR4gB1SJRnwrdHm0qC26TPZ06saMHHdj7GmUWg8/6Ladz3xvQeuP0ZFq1FoPP+izN7l120VZT1j2OlbTvMjmMsD3DFubmtzfzBav9YkpxctF4L/q/VmU3ZPHU/oU30gtYZEG6BYr+/i+Rl0q99bHG+FkjYmBkhaXAsYGnO3N5FZLe5b5kVtAwi9eTXOsMP5JU3D+DunzU/wAkyh+i0/l1Lftzq/ymuVlTaqKaVtTicHEtjcAGCQODsJw1wrG/O7txJoIxcmifR1LZGue90bWAw4DwW5nkaSzyeRSxWtSwWR51Wp+Bfuclulj5GsyaCpO7oLTc70ar4wqL8PCbbxjQt43Yb7qK6ORGimx2JE4ltjljLS4xYP22i37LtHEtLdYJos6bkpzpzjuceY0iH7LeYKU7zTk17N1KvQ6XKsA80LYW/wDthKLIPst5gpSutVRwXoxQtex0kwhw2tc0uBlqMc4EA5jZataC/PJk+l54W1KGfPwX9n3u4x46hubWjQXFtvmmgEg+korjda0HzBSzfO3Kr0aWbS6COjeT52OEDjsc5RFSO8HmJC3uV+VMr6CqYVpQzXp/rPZERUDsAiIgMVdHhDzD4K1VzdHhDzN+CtV6tPoLwPnl91mp9z9Sce524Gt9Yz5GqYlD3c7cBW+sZ9NqmFblMwF/viuu/Dz/AEXLlRy6sv7H7Mrfw8/0XLlJyAq3SFmCsM3SPyWZKp3XYdT9P7qnl7lERFTOmPqORzXNfG90UjCHMkjcWvY4aCHDOCrefHSvxk0jpnZrZJHve8geckleyKSFWUFgijc2FG4kpzXOv95y1dQ57QRszr2hiwRZbb5V6IkqspLBsUbC3oz/ABIRwfmfEkQdp2+VfGSN8+1eyLCnJLBMlnaUKktacE34ACzNxZlRzAdItVUWuPaTuEWtVrmKNYBoFiqiI3iIxUVhFYI+cU3Tgi3SvpERtveYjCMOisMSjmgiw5wvPJmcXSV6osqTW5mlShSqPGcU/FJlGMAFg0LzfStJt0cy9URTknimYqW1KpBQlFNLcUa2wAcWZeMtIDnbYD5eIr3RZjNxeKNa1rSrQ/DmuZbv6PMOmEZjbLIGOBD4hI8RPFtthbbYvilY4WgizQV7ot3WlJNMrUtGUaVWNWnimv55sOcIiKE9IIiIDE3S4Q8zfgrVXV0uEPM34K1XqU+gvA+eX3Wan3P1Jy7nbgKz1rfpsUwqH+52/d6z1o+mxTApCmYK/nxbW+on+k5coFdYX7j9m1nqJ/pOXJpKA+m6R+SzRWEac4/JZsqlddh1P0/uqeXuUREVQ6YIiIAiIgCIiAIiIAiIgCIiAIiIAiIgCIiAIiIAiIgCIiAxF0uEPM34K1VzdPhDzN+CtF6lPoLwPnl91mp9z9Sd+53/AHes9cPpRqX1EHc7fu1X67/qiUvqQpmFv0H7OrPUTfTcuSbV1vfiP2fV+pm+mVyNagPtpzjnCzpWAbpHOPis+VTuuw6n6f3VPL3KIiKmdMEREAREQBERAEREAREQBERAEREAREQBERAEREAREQBERAYa6fCnmb8FaWq6upwp5m/BWi9Sn0F4Hzy+6zU+5+pPPc7futX67/qiUvqIe52/dKr15+lCpeUhTMPfeP8AAVXqZPlK5E4l2VdGkE0MkJ0SMcw8xFi5Cu1ciWjqJKWZpbJC4sNosDm/yvHmIsP5oCytXvl8mudjepW9qWrDinvRLTrVKfQk14NouMuk1jsb1Jl0mt0N6lbotdSORJtdx3kuLLnLpNbob1Jl0mt0N6lbImpHIbXcd5Liy4y6TW6G9SZdJrdDepW6JqRyG13HeS4sucuk1uhvUqZdJrdDepW6JqRyG13HeS4suMuk1uhvUmXSa3Q3qVuiakchtdx3kuLLjL5Nbob1KnfCTX+VeC2Jt+L8WIzEHDEw0ji5wNscRcW2DBsbnwDm1M9pJKakchtdx3kuLMJ3xfr/ACp3wk1/lWxVd/skheTC0YbHRkNcALXSmUuNjbT4TnGy2zPZnQ3+P8KyCOwyRzAEtJa5hgzW4Oe3Jx7XmztSOQ2u47yXFmvCvk1+hvUmXyax2N6lW6NaZ5pJiLDIcIguLjbYBaXHSc1pPGVbJqRyG13HeS4suMuk1uhvUmXya3Q3qVtaiakchtdx3kuLLjL5Nfob1Jl8msdjepW6ompHIbXcd5Liy474Sax2N6k74S652N6lbompHIbXcd5Liy474S652N6lTvhLrnY3qVuiakchtdx3kuLLjvhLrnY3qTvhLrnY3qVuqJqRyG13HeS4s+5ZS44TjaePMvMIi33FeUnJ4t4snvudj/har17vpQqXlH24re1JRXNDp2lktS91QWOFjmNcGta0jyGxjSR5CSPIpBQwFrF9u55Q3TANQyyUZmys8GRv5j4aPMtnRARE/ue6W3waiazzvjH/AFKm98puXl96zslLyICId75TcvL71nZKu98puXm96zslLqICIt75TcvL71nYqm98puXl96zslLyICId75TcvL7xnZJvfKbl5feM7JS8iAiHe+U/Ly+8Z2Spve6f7xL7xnZKX0QEQb3un+8S+8Z2Sb3un+8S+8Z2Sl9EBD+96p/vM3tx9km96p/vM3tx9kpgRAQ/veaf7zN7cfZKm95g+9S+1H2SmFEBD295g+8y+1H2Sb3mD7zL7bOyUwogIe3vMH3mX22dkm96g+8S+2zslMKICH971T/eJfeM7JN71T8vJ7xvZKYEQEP73un5eX3jeyVd73T8vL7xvZKX0QEQb3um5aX3reyTe903LS+9HZKX0QEQb3um5aT3o7JN73TctJ70dkpfRARBveqblpfet7JZ29vcVudRyNnc11TKwhzDK7Caxw0ECwC3z2WjyEKQkQFGsAAAFgGYAaAFVEQH/2Q==">
            <a:extLst>
              <a:ext uri="{FF2B5EF4-FFF2-40B4-BE49-F238E27FC236}">
                <a16:creationId xmlns:a16="http://schemas.microsoft.com/office/drawing/2014/main" id="{D5D6E9D1-25E1-45AA-A928-8CD3391A7F20}"/>
              </a:ext>
            </a:extLst>
          </p:cNvPr>
          <p:cNvSpPr>
            <a:spLocks noChangeAspect="1" noChangeArrowheads="1"/>
          </p:cNvSpPr>
          <p:nvPr/>
        </p:nvSpPr>
        <p:spPr bwMode="auto">
          <a:xfrm>
            <a:off x="63500" y="-881063"/>
            <a:ext cx="2533650" cy="1809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026" name="Picture 2" descr="Image result for espn+">
            <a:extLst>
              <a:ext uri="{FF2B5EF4-FFF2-40B4-BE49-F238E27FC236}">
                <a16:creationId xmlns:a16="http://schemas.microsoft.com/office/drawing/2014/main" id="{B3967B37-BEEC-4078-9C9C-C3CDBC2078E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788920" y="3845998"/>
            <a:ext cx="3733800" cy="2485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7075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5830"/>
                                        </p:tgtEl>
                                        <p:attrNameLst>
                                          <p:attrName>style.visibility</p:attrName>
                                        </p:attrNameLst>
                                      </p:cBhvr>
                                      <p:to>
                                        <p:strVal val="visible"/>
                                      </p:to>
                                    </p:set>
                                    <p:animEffect transition="in" filter="blinds(horizontal)">
                                      <p:cBhvr>
                                        <p:cTn id="7" dur="500"/>
                                        <p:tgtEl>
                                          <p:spTgt spid="205830"/>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026"/>
                                        </p:tgtEl>
                                        <p:attrNameLst>
                                          <p:attrName>style.visibility</p:attrName>
                                        </p:attrNameLst>
                                      </p:cBhvr>
                                      <p:to>
                                        <p:strVal val="visible"/>
                                      </p:to>
                                    </p:set>
                                    <p:animEffect transition="in" filter="randombar(horizontal)">
                                      <p:cBhvr>
                                        <p:cTn id="11"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0"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114A606C-B59A-450B-8898-5B98018A6F9A}"/>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0D5CD397-83DA-4428-B936-D5B67BFEF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4584" name="Text Box 4">
              <a:extLst>
                <a:ext uri="{FF2B5EF4-FFF2-40B4-BE49-F238E27FC236}">
                  <a16:creationId xmlns:a16="http://schemas.microsoft.com/office/drawing/2014/main" id="{83091AC2-E523-4AF0-B832-B23509932D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4578" name="Text Box 5">
            <a:extLst>
              <a:ext uri="{FF2B5EF4-FFF2-40B4-BE49-F238E27FC236}">
                <a16:creationId xmlns:a16="http://schemas.microsoft.com/office/drawing/2014/main" id="{B372714D-6460-4561-9A7F-76315CE34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79" name="Rectangle 7">
            <a:extLst>
              <a:ext uri="{FF2B5EF4-FFF2-40B4-BE49-F238E27FC236}">
                <a16:creationId xmlns:a16="http://schemas.microsoft.com/office/drawing/2014/main" id="{09222094-E1FE-4875-8B72-2D9740C2D38C}"/>
              </a:ext>
            </a:extLst>
          </p:cNvPr>
          <p:cNvSpPr>
            <a:spLocks noChangeArrowheads="1"/>
          </p:cNvSpPr>
          <p:nvPr/>
        </p:nvSpPr>
        <p:spPr bwMode="auto">
          <a:xfrm>
            <a:off x="1817409"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4580" name="Rectangle 8">
            <a:extLst>
              <a:ext uri="{FF2B5EF4-FFF2-40B4-BE49-F238E27FC236}">
                <a16:creationId xmlns:a16="http://schemas.microsoft.com/office/drawing/2014/main" id="{FF44C84D-466F-4636-BD24-8E60D51DA88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4581" name="Line 9">
            <a:extLst>
              <a:ext uri="{FF2B5EF4-FFF2-40B4-BE49-F238E27FC236}">
                <a16:creationId xmlns:a16="http://schemas.microsoft.com/office/drawing/2014/main" id="{191EFABF-A8FB-43EE-9524-DC318490436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Rectangle 4">
            <a:extLst>
              <a:ext uri="{FF2B5EF4-FFF2-40B4-BE49-F238E27FC236}">
                <a16:creationId xmlns:a16="http://schemas.microsoft.com/office/drawing/2014/main" id="{4997046F-1214-4E8B-A7DC-C96B6E58FD67}"/>
              </a:ext>
            </a:extLst>
          </p:cNvPr>
          <p:cNvSpPr>
            <a:spLocks noChangeArrowheads="1"/>
          </p:cNvSpPr>
          <p:nvPr/>
        </p:nvSpPr>
        <p:spPr bwMode="auto">
          <a:xfrm>
            <a:off x="245533" y="2619107"/>
            <a:ext cx="8229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latin typeface="Verdana" panose="020B0604030504040204" pitchFamily="34" charset="0"/>
              </a:rPr>
              <a:t>Pop-up stores </a:t>
            </a:r>
            <a:r>
              <a:rPr lang="en-US" altLang="en-US" dirty="0">
                <a:latin typeface="Verdana" panose="020B0604030504040204" pitchFamily="34" charset="0"/>
              </a:rPr>
              <a:t>are short-term sales spaces, often launched as a promotional tool to create awareness and build interest for new products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114A606C-B59A-450B-8898-5B98018A6F9A}"/>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0D5CD397-83DA-4428-B936-D5B67BFEF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4584" name="Text Box 4">
              <a:extLst>
                <a:ext uri="{FF2B5EF4-FFF2-40B4-BE49-F238E27FC236}">
                  <a16:creationId xmlns:a16="http://schemas.microsoft.com/office/drawing/2014/main" id="{83091AC2-E523-4AF0-B832-B23509932D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4578" name="Text Box 5">
            <a:extLst>
              <a:ext uri="{FF2B5EF4-FFF2-40B4-BE49-F238E27FC236}">
                <a16:creationId xmlns:a16="http://schemas.microsoft.com/office/drawing/2014/main" id="{B372714D-6460-4561-9A7F-76315CE34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79" name="Rectangle 7">
            <a:extLst>
              <a:ext uri="{FF2B5EF4-FFF2-40B4-BE49-F238E27FC236}">
                <a16:creationId xmlns:a16="http://schemas.microsoft.com/office/drawing/2014/main" id="{09222094-E1FE-4875-8B72-2D9740C2D38C}"/>
              </a:ext>
            </a:extLst>
          </p:cNvPr>
          <p:cNvSpPr>
            <a:spLocks noChangeArrowheads="1"/>
          </p:cNvSpPr>
          <p:nvPr/>
        </p:nvSpPr>
        <p:spPr bwMode="auto">
          <a:xfrm>
            <a:off x="1817409"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4580" name="Rectangle 8">
            <a:extLst>
              <a:ext uri="{FF2B5EF4-FFF2-40B4-BE49-F238E27FC236}">
                <a16:creationId xmlns:a16="http://schemas.microsoft.com/office/drawing/2014/main" id="{FF44C84D-466F-4636-BD24-8E60D51DA88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4581" name="Line 9">
            <a:extLst>
              <a:ext uri="{FF2B5EF4-FFF2-40B4-BE49-F238E27FC236}">
                <a16:creationId xmlns:a16="http://schemas.microsoft.com/office/drawing/2014/main" id="{191EFABF-A8FB-43EE-9524-DC318490436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Rectangle 4">
            <a:extLst>
              <a:ext uri="{FF2B5EF4-FFF2-40B4-BE49-F238E27FC236}">
                <a16:creationId xmlns:a16="http://schemas.microsoft.com/office/drawing/2014/main" id="{4997046F-1214-4E8B-A7DC-C96B6E58FD67}"/>
              </a:ext>
            </a:extLst>
          </p:cNvPr>
          <p:cNvSpPr>
            <a:spLocks noChangeArrowheads="1"/>
          </p:cNvSpPr>
          <p:nvPr/>
        </p:nvSpPr>
        <p:spPr bwMode="auto">
          <a:xfrm>
            <a:off x="254000" y="2743200"/>
            <a:ext cx="82296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buFont typeface="Arial" panose="020B0604020202020204" pitchFamily="34" charset="0"/>
              <a:buChar char="•"/>
            </a:pPr>
            <a:r>
              <a:rPr lang="en-US" altLang="en-US" sz="2000" dirty="0">
                <a:latin typeface="Verdana" panose="020B0604030504040204" pitchFamily="34" charset="0"/>
              </a:rPr>
              <a:t>Pop-ups are typically only open from a few days to several months and provide opportunities for consumers to physically interact with a product </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Pop-ups provide a less expensive alternative to retail because a business does not commit to a long-term lease </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According to the American Marketing Association, the pop-up concept is now estimated to be a $50 billion industry</a:t>
            </a:r>
          </a:p>
        </p:txBody>
      </p:sp>
    </p:spTree>
    <p:extLst>
      <p:ext uri="{BB962C8B-B14F-4D97-AF65-F5344CB8AC3E}">
        <p14:creationId xmlns:p14="http://schemas.microsoft.com/office/powerpoint/2010/main" val="46082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114A606C-B59A-450B-8898-5B98018A6F9A}"/>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0D5CD397-83DA-4428-B936-D5B67BFEF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4584" name="Text Box 4">
              <a:extLst>
                <a:ext uri="{FF2B5EF4-FFF2-40B4-BE49-F238E27FC236}">
                  <a16:creationId xmlns:a16="http://schemas.microsoft.com/office/drawing/2014/main" id="{83091AC2-E523-4AF0-B832-B23509932D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4578" name="Text Box 5">
            <a:extLst>
              <a:ext uri="{FF2B5EF4-FFF2-40B4-BE49-F238E27FC236}">
                <a16:creationId xmlns:a16="http://schemas.microsoft.com/office/drawing/2014/main" id="{B372714D-6460-4561-9A7F-76315CE34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79" name="Rectangle 7">
            <a:extLst>
              <a:ext uri="{FF2B5EF4-FFF2-40B4-BE49-F238E27FC236}">
                <a16:creationId xmlns:a16="http://schemas.microsoft.com/office/drawing/2014/main" id="{09222094-E1FE-4875-8B72-2D9740C2D38C}"/>
              </a:ext>
            </a:extLst>
          </p:cNvPr>
          <p:cNvSpPr>
            <a:spLocks noChangeArrowheads="1"/>
          </p:cNvSpPr>
          <p:nvPr/>
        </p:nvSpPr>
        <p:spPr bwMode="auto">
          <a:xfrm>
            <a:off x="1817409"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4580" name="Rectangle 8">
            <a:extLst>
              <a:ext uri="{FF2B5EF4-FFF2-40B4-BE49-F238E27FC236}">
                <a16:creationId xmlns:a16="http://schemas.microsoft.com/office/drawing/2014/main" id="{FF44C84D-466F-4636-BD24-8E60D51DA88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4581" name="Line 9">
            <a:extLst>
              <a:ext uri="{FF2B5EF4-FFF2-40B4-BE49-F238E27FC236}">
                <a16:creationId xmlns:a16="http://schemas.microsoft.com/office/drawing/2014/main" id="{191EFABF-A8FB-43EE-9524-DC318490436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2" name="Text Box 1037">
            <a:extLst>
              <a:ext uri="{FF2B5EF4-FFF2-40B4-BE49-F238E27FC236}">
                <a16:creationId xmlns:a16="http://schemas.microsoft.com/office/drawing/2014/main" id="{BC88FC75-9AA7-47B5-8325-1F8F1B609613}"/>
              </a:ext>
            </a:extLst>
          </p:cNvPr>
          <p:cNvSpPr txBox="1">
            <a:spLocks noChangeArrowheads="1"/>
          </p:cNvSpPr>
          <p:nvPr/>
        </p:nvSpPr>
        <p:spPr bwMode="auto">
          <a:xfrm>
            <a:off x="228600" y="2419544"/>
            <a:ext cx="8686800" cy="232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solidFill>
                  <a:srgbClr val="000099"/>
                </a:solidFill>
                <a:latin typeface="Verdana" panose="020B0604030504040204" pitchFamily="34" charset="0"/>
              </a:rPr>
              <a:t>Pop-up Stores</a:t>
            </a:r>
          </a:p>
          <a:p>
            <a:pPr algn="just" eaLnBrk="1" hangingPunct="1">
              <a:spcBef>
                <a:spcPct val="50000"/>
              </a:spcBef>
            </a:pPr>
            <a:r>
              <a:rPr lang="en-US" altLang="en-US" sz="2200" i="1" dirty="0">
                <a:latin typeface="Verdana" panose="020B0604030504040204" pitchFamily="34" charset="0"/>
              </a:rPr>
              <a:t>In 2020, Nintendo opened “Switch On The Go pop-up lounges” at several U.S. airports, including Dulles International, Tacoma International &amp; O'Hare. They were open for about six weeks and offered travelers access to charging ports along with playable Switch demos </a:t>
            </a:r>
          </a:p>
        </p:txBody>
      </p:sp>
      <p:pic>
        <p:nvPicPr>
          <p:cNvPr id="1026" name="Picture 2" descr="Nintendo features pop-up lounge at O'Hare - Chicago Tribune">
            <a:extLst>
              <a:ext uri="{FF2B5EF4-FFF2-40B4-BE49-F238E27FC236}">
                <a16:creationId xmlns:a16="http://schemas.microsoft.com/office/drawing/2014/main" id="{977E8369-8B45-436F-901D-6A2A4AC3EE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953000"/>
            <a:ext cx="2743198" cy="16001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1659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114A606C-B59A-450B-8898-5B98018A6F9A}"/>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0D5CD397-83DA-4428-B936-D5B67BFEF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4584" name="Text Box 4">
              <a:extLst>
                <a:ext uri="{FF2B5EF4-FFF2-40B4-BE49-F238E27FC236}">
                  <a16:creationId xmlns:a16="http://schemas.microsoft.com/office/drawing/2014/main" id="{83091AC2-E523-4AF0-B832-B23509932D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4578" name="Text Box 5">
            <a:extLst>
              <a:ext uri="{FF2B5EF4-FFF2-40B4-BE49-F238E27FC236}">
                <a16:creationId xmlns:a16="http://schemas.microsoft.com/office/drawing/2014/main" id="{B372714D-6460-4561-9A7F-76315CE34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79" name="Rectangle 7">
            <a:extLst>
              <a:ext uri="{FF2B5EF4-FFF2-40B4-BE49-F238E27FC236}">
                <a16:creationId xmlns:a16="http://schemas.microsoft.com/office/drawing/2014/main" id="{09222094-E1FE-4875-8B72-2D9740C2D38C}"/>
              </a:ext>
            </a:extLst>
          </p:cNvPr>
          <p:cNvSpPr>
            <a:spLocks noChangeArrowheads="1"/>
          </p:cNvSpPr>
          <p:nvPr/>
        </p:nvSpPr>
        <p:spPr bwMode="auto">
          <a:xfrm>
            <a:off x="1817409"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4580" name="Rectangle 8">
            <a:extLst>
              <a:ext uri="{FF2B5EF4-FFF2-40B4-BE49-F238E27FC236}">
                <a16:creationId xmlns:a16="http://schemas.microsoft.com/office/drawing/2014/main" id="{FF44C84D-466F-4636-BD24-8E60D51DA88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4581" name="Line 9">
            <a:extLst>
              <a:ext uri="{FF2B5EF4-FFF2-40B4-BE49-F238E27FC236}">
                <a16:creationId xmlns:a16="http://schemas.microsoft.com/office/drawing/2014/main" id="{191EFABF-A8FB-43EE-9524-DC318490436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2" name="Text Box 1037">
            <a:extLst>
              <a:ext uri="{FF2B5EF4-FFF2-40B4-BE49-F238E27FC236}">
                <a16:creationId xmlns:a16="http://schemas.microsoft.com/office/drawing/2014/main" id="{BC88FC75-9AA7-47B5-8325-1F8F1B609613}"/>
              </a:ext>
            </a:extLst>
          </p:cNvPr>
          <p:cNvSpPr txBox="1">
            <a:spLocks noChangeArrowheads="1"/>
          </p:cNvSpPr>
          <p:nvPr/>
        </p:nvSpPr>
        <p:spPr bwMode="auto">
          <a:xfrm>
            <a:off x="228600" y="2419544"/>
            <a:ext cx="86868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solidFill>
                  <a:srgbClr val="000099"/>
                </a:solidFill>
                <a:latin typeface="Verdana" panose="020B0604030504040204" pitchFamily="34" charset="0"/>
              </a:rPr>
              <a:t>Pop-up Stores</a:t>
            </a:r>
          </a:p>
          <a:p>
            <a:pPr algn="just" eaLnBrk="1" hangingPunct="1">
              <a:spcBef>
                <a:spcPct val="50000"/>
              </a:spcBef>
            </a:pPr>
            <a:r>
              <a:rPr lang="en-US" altLang="en-US" sz="2000" i="1" dirty="0">
                <a:latin typeface="Verdana" panose="020B0604030504040204" pitchFamily="34" charset="0"/>
              </a:rPr>
              <a:t>Nike has launched pop-ups around the world, including a shipping container converted into a Nike “store” in Berlin, a SNKRS-branded (a Nike app) retail experience at the Super Bowl in Atlanta, and dropped an exclusive Air-Max sneaker at a pop-up in France.</a:t>
            </a:r>
          </a:p>
          <a:p>
            <a:pPr algn="just" eaLnBrk="1" hangingPunct="1">
              <a:spcBef>
                <a:spcPct val="50000"/>
              </a:spcBef>
            </a:pPr>
            <a:r>
              <a:rPr lang="en-US" altLang="en-US" sz="2000" i="1" dirty="0">
                <a:latin typeface="Verdana" panose="020B0604030504040204" pitchFamily="34" charset="0"/>
              </a:rPr>
              <a:t>Nike sold exclusive SNKRS merchandise at its SNKRS pop-up.  The pop-up also featured a vending machine that served SNKRS and city of Atlanta-themed swag for free, such as stickers, pins and smartphone cases. To get the freebies, consumers had to scan their “Nike+ Pass”, a QR code in the profile section of the consumers’ SNKRS app.</a:t>
            </a:r>
          </a:p>
        </p:txBody>
      </p:sp>
    </p:spTree>
    <p:extLst>
      <p:ext uri="{BB962C8B-B14F-4D97-AF65-F5344CB8AC3E}">
        <p14:creationId xmlns:p14="http://schemas.microsoft.com/office/powerpoint/2010/main" val="411066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114A606C-B59A-450B-8898-5B98018A6F9A}"/>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0D5CD397-83DA-4428-B936-D5B67BFEF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4584" name="Text Box 4">
              <a:extLst>
                <a:ext uri="{FF2B5EF4-FFF2-40B4-BE49-F238E27FC236}">
                  <a16:creationId xmlns:a16="http://schemas.microsoft.com/office/drawing/2014/main" id="{83091AC2-E523-4AF0-B832-B23509932D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4578" name="Text Box 5">
            <a:extLst>
              <a:ext uri="{FF2B5EF4-FFF2-40B4-BE49-F238E27FC236}">
                <a16:creationId xmlns:a16="http://schemas.microsoft.com/office/drawing/2014/main" id="{B372714D-6460-4561-9A7F-76315CE34B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79" name="Rectangle 7">
            <a:extLst>
              <a:ext uri="{FF2B5EF4-FFF2-40B4-BE49-F238E27FC236}">
                <a16:creationId xmlns:a16="http://schemas.microsoft.com/office/drawing/2014/main" id="{09222094-E1FE-4875-8B72-2D9740C2D38C}"/>
              </a:ext>
            </a:extLst>
          </p:cNvPr>
          <p:cNvSpPr>
            <a:spLocks noChangeArrowheads="1"/>
          </p:cNvSpPr>
          <p:nvPr/>
        </p:nvSpPr>
        <p:spPr bwMode="auto">
          <a:xfrm>
            <a:off x="1817409"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4580" name="Rectangle 8">
            <a:extLst>
              <a:ext uri="{FF2B5EF4-FFF2-40B4-BE49-F238E27FC236}">
                <a16:creationId xmlns:a16="http://schemas.microsoft.com/office/drawing/2014/main" id="{FF44C84D-466F-4636-BD24-8E60D51DA88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4581" name="Line 9">
            <a:extLst>
              <a:ext uri="{FF2B5EF4-FFF2-40B4-BE49-F238E27FC236}">
                <a16:creationId xmlns:a16="http://schemas.microsoft.com/office/drawing/2014/main" id="{191EFABF-A8FB-43EE-9524-DC318490436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82" name="Text Box 1037">
            <a:extLst>
              <a:ext uri="{FF2B5EF4-FFF2-40B4-BE49-F238E27FC236}">
                <a16:creationId xmlns:a16="http://schemas.microsoft.com/office/drawing/2014/main" id="{BC88FC75-9AA7-47B5-8325-1F8F1B609613}"/>
              </a:ext>
            </a:extLst>
          </p:cNvPr>
          <p:cNvSpPr txBox="1">
            <a:spLocks noChangeArrowheads="1"/>
          </p:cNvSpPr>
          <p:nvPr/>
        </p:nvSpPr>
        <p:spPr bwMode="auto">
          <a:xfrm>
            <a:off x="228600" y="2362200"/>
            <a:ext cx="8686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solidFill>
                  <a:srgbClr val="000099"/>
                </a:solidFill>
                <a:latin typeface="Verdana" panose="020B0604030504040204" pitchFamily="34" charset="0"/>
              </a:rPr>
              <a:t>More theme parks that look like “blockbuster worlds” </a:t>
            </a:r>
          </a:p>
          <a:p>
            <a:pPr algn="just" eaLnBrk="1" hangingPunct="1">
              <a:spcBef>
                <a:spcPct val="50000"/>
              </a:spcBef>
            </a:pPr>
            <a:r>
              <a:rPr lang="en-US" altLang="en-US" i="1" dirty="0">
                <a:latin typeface="Verdana" panose="020B0604030504040204" pitchFamily="34" charset="0"/>
              </a:rPr>
              <a:t>After the success of Harry Potter’s “</a:t>
            </a:r>
            <a:r>
              <a:rPr lang="en-US" altLang="ja-JP" i="1" dirty="0">
                <a:latin typeface="Verdana" panose="020B0604030504040204" pitchFamily="34" charset="0"/>
              </a:rPr>
              <a:t>Wizarding World</a:t>
            </a:r>
            <a:r>
              <a:rPr lang="en-US" altLang="en-US" i="1" dirty="0">
                <a:latin typeface="Verdana" panose="020B0604030504040204" pitchFamily="34" charset="0"/>
              </a:rPr>
              <a:t>”</a:t>
            </a:r>
            <a:r>
              <a:rPr lang="en-US" altLang="ja-JP" i="1" dirty="0">
                <a:latin typeface="Verdana" panose="020B0604030504040204" pitchFamily="34" charset="0"/>
              </a:rPr>
              <a:t> at Universal, expect more park operators to introduce attractions that feature themes from your favorite film franchises</a:t>
            </a:r>
          </a:p>
          <a:p>
            <a:pPr algn="just" eaLnBrk="1" hangingPunct="1">
              <a:spcBef>
                <a:spcPct val="50000"/>
              </a:spcBef>
            </a:pPr>
            <a:r>
              <a:rPr lang="en-US" altLang="en-US" i="1" dirty="0">
                <a:latin typeface="Verdana" panose="020B0604030504040204" pitchFamily="34" charset="0"/>
              </a:rPr>
              <a:t>A “Frozen” themed world depicting Arendelle opened at Tokyo </a:t>
            </a:r>
            <a:r>
              <a:rPr lang="en-US" altLang="en-US" i="1" dirty="0" err="1">
                <a:latin typeface="Verdana" panose="020B0604030504040204" pitchFamily="34" charset="0"/>
              </a:rPr>
              <a:t>DisneySea</a:t>
            </a:r>
            <a:r>
              <a:rPr lang="en-US" altLang="en-US" i="1" dirty="0">
                <a:latin typeface="Verdana" panose="020B0604030504040204" pitchFamily="34" charset="0"/>
              </a:rPr>
              <a:t>, Pandora (“Avatar”) at Disney’s Animal Kingdom and Star Wars Land at Disneyland and Hollywood Studios</a:t>
            </a:r>
          </a:p>
        </p:txBody>
      </p:sp>
    </p:spTree>
    <p:extLst>
      <p:ext uri="{BB962C8B-B14F-4D97-AF65-F5344CB8AC3E}">
        <p14:creationId xmlns:p14="http://schemas.microsoft.com/office/powerpoint/2010/main" val="42351432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2B662D15-6B15-4BAB-81D9-C0A8109BCD3B}"/>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2CCB67F9-AFFE-4443-B40C-3826DF6F1D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6634" name="Text Box 4">
              <a:extLst>
                <a:ext uri="{FF2B5EF4-FFF2-40B4-BE49-F238E27FC236}">
                  <a16:creationId xmlns:a16="http://schemas.microsoft.com/office/drawing/2014/main" id="{147502E3-7DEC-4D3F-87D3-73B31EEC6D2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6626" name="Text Box 5">
            <a:extLst>
              <a:ext uri="{FF2B5EF4-FFF2-40B4-BE49-F238E27FC236}">
                <a16:creationId xmlns:a16="http://schemas.microsoft.com/office/drawing/2014/main" id="{A4BD2BA4-D566-4730-8499-D09EB2F7837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627" name="Rectangle 7">
            <a:extLst>
              <a:ext uri="{FF2B5EF4-FFF2-40B4-BE49-F238E27FC236}">
                <a16:creationId xmlns:a16="http://schemas.microsoft.com/office/drawing/2014/main" id="{CF4E589A-A795-4E46-B069-DF343C76DBD1}"/>
              </a:ext>
            </a:extLst>
          </p:cNvPr>
          <p:cNvSpPr>
            <a:spLocks noChangeArrowheads="1"/>
          </p:cNvSpPr>
          <p:nvPr/>
        </p:nvSpPr>
        <p:spPr bwMode="auto">
          <a:xfrm>
            <a:off x="1817410"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6628" name="Rectangle 8">
            <a:extLst>
              <a:ext uri="{FF2B5EF4-FFF2-40B4-BE49-F238E27FC236}">
                <a16:creationId xmlns:a16="http://schemas.microsoft.com/office/drawing/2014/main" id="{C91A7D98-BCA6-4E9E-9120-2A0CE06BE53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6629" name="Line 9">
            <a:extLst>
              <a:ext uri="{FF2B5EF4-FFF2-40B4-BE49-F238E27FC236}">
                <a16:creationId xmlns:a16="http://schemas.microsoft.com/office/drawing/2014/main" id="{0DD420CA-17A8-4A4B-BA39-3DBD910B3CA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0" name="Text Box 1037">
            <a:extLst>
              <a:ext uri="{FF2B5EF4-FFF2-40B4-BE49-F238E27FC236}">
                <a16:creationId xmlns:a16="http://schemas.microsoft.com/office/drawing/2014/main" id="{7121A2AC-CB4E-486E-B112-4B2335D157A8}"/>
              </a:ext>
            </a:extLst>
          </p:cNvPr>
          <p:cNvSpPr txBox="1">
            <a:spLocks noChangeArrowheads="1"/>
          </p:cNvSpPr>
          <p:nvPr/>
        </p:nvSpPr>
        <p:spPr bwMode="auto">
          <a:xfrm>
            <a:off x="228600" y="2403961"/>
            <a:ext cx="8610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i="1" dirty="0">
                <a:latin typeface="Verdana" panose="020B0604030504040204" pitchFamily="34" charset="0"/>
              </a:rPr>
              <a:t>In 2019, Disneyland opened its highly anticipated Star Wars: Galaxy's Edge to much fanfare, selling out its reservations in just two hours</a:t>
            </a:r>
          </a:p>
        </p:txBody>
      </p:sp>
      <p:pic>
        <p:nvPicPr>
          <p:cNvPr id="3074" name="Picture 2" descr="Image result for disney smugglers run">
            <a:extLst>
              <a:ext uri="{FF2B5EF4-FFF2-40B4-BE49-F238E27FC236}">
                <a16:creationId xmlns:a16="http://schemas.microsoft.com/office/drawing/2014/main" id="{71197481-2F38-49A7-8D81-CCE876528BF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38600" y="3781097"/>
            <a:ext cx="4572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7788663-4573-42DA-B0B8-DEE0CC301E8F}"/>
              </a:ext>
            </a:extLst>
          </p:cNvPr>
          <p:cNvSpPr/>
          <p:nvPr/>
        </p:nvSpPr>
        <p:spPr>
          <a:xfrm>
            <a:off x="228600" y="3646825"/>
            <a:ext cx="3200400" cy="2554545"/>
          </a:xfrm>
          <a:prstGeom prst="rect">
            <a:avLst/>
          </a:prstGeom>
        </p:spPr>
        <p:txBody>
          <a:bodyPr wrap="square">
            <a:spAutoFit/>
          </a:bodyPr>
          <a:lstStyle/>
          <a:p>
            <a:pPr eaLnBrk="1" hangingPunct="1">
              <a:spcBef>
                <a:spcPct val="50000"/>
              </a:spcBef>
            </a:pPr>
            <a:r>
              <a:rPr lang="en-US" altLang="en-US" sz="2000" i="1" dirty="0">
                <a:latin typeface="Verdana" panose="020B0604030504040204" pitchFamily="34" charset="0"/>
              </a:rPr>
              <a:t>It took the park just one month to announce that 1 million riders had already ridden the Millennium Falcon: Smugglers Run ride since Star Wars: Galaxy’s Edge debuted</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2B662D15-6B15-4BAB-81D9-C0A8109BCD3B}"/>
              </a:ext>
            </a:extLst>
          </p:cNvPr>
          <p:cNvGrpSpPr>
            <a:grpSpLocks/>
          </p:cNvGrpSpPr>
          <p:nvPr/>
        </p:nvGrpSpPr>
        <p:grpSpPr bwMode="auto">
          <a:xfrm>
            <a:off x="0" y="0"/>
            <a:ext cx="9144000" cy="976313"/>
            <a:chOff x="0" y="0"/>
            <a:chExt cx="5760" cy="615"/>
          </a:xfrm>
        </p:grpSpPr>
        <p:sp>
          <p:nvSpPr>
            <p:cNvPr id="26633" name="Text Box 3">
              <a:extLst>
                <a:ext uri="{FF2B5EF4-FFF2-40B4-BE49-F238E27FC236}">
                  <a16:creationId xmlns:a16="http://schemas.microsoft.com/office/drawing/2014/main" id="{2CCB67F9-AFFE-4443-B40C-3826DF6F1D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6634" name="Text Box 4">
              <a:extLst>
                <a:ext uri="{FF2B5EF4-FFF2-40B4-BE49-F238E27FC236}">
                  <a16:creationId xmlns:a16="http://schemas.microsoft.com/office/drawing/2014/main" id="{147502E3-7DEC-4D3F-87D3-73B31EEC6D2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6626" name="Text Box 5">
            <a:extLst>
              <a:ext uri="{FF2B5EF4-FFF2-40B4-BE49-F238E27FC236}">
                <a16:creationId xmlns:a16="http://schemas.microsoft.com/office/drawing/2014/main" id="{A4BD2BA4-D566-4730-8499-D09EB2F7837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627" name="Rectangle 7">
            <a:extLst>
              <a:ext uri="{FF2B5EF4-FFF2-40B4-BE49-F238E27FC236}">
                <a16:creationId xmlns:a16="http://schemas.microsoft.com/office/drawing/2014/main" id="{CF4E589A-A795-4E46-B069-DF343C76DBD1}"/>
              </a:ext>
            </a:extLst>
          </p:cNvPr>
          <p:cNvSpPr>
            <a:spLocks noChangeArrowheads="1"/>
          </p:cNvSpPr>
          <p:nvPr/>
        </p:nvSpPr>
        <p:spPr bwMode="auto">
          <a:xfrm>
            <a:off x="1817410" y="1600041"/>
            <a:ext cx="552029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Entertainment Trends to Watch </a:t>
            </a:r>
          </a:p>
        </p:txBody>
      </p:sp>
      <p:sp>
        <p:nvSpPr>
          <p:cNvPr id="26628" name="Rectangle 8">
            <a:extLst>
              <a:ext uri="{FF2B5EF4-FFF2-40B4-BE49-F238E27FC236}">
                <a16:creationId xmlns:a16="http://schemas.microsoft.com/office/drawing/2014/main" id="{C91A7D98-BCA6-4E9E-9120-2A0CE06BE53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6629" name="Line 9">
            <a:extLst>
              <a:ext uri="{FF2B5EF4-FFF2-40B4-BE49-F238E27FC236}">
                <a16:creationId xmlns:a16="http://schemas.microsoft.com/office/drawing/2014/main" id="{0DD420CA-17A8-4A4B-BA39-3DBD910B3CA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6630" name="Text Box 1037">
            <a:extLst>
              <a:ext uri="{FF2B5EF4-FFF2-40B4-BE49-F238E27FC236}">
                <a16:creationId xmlns:a16="http://schemas.microsoft.com/office/drawing/2014/main" id="{7121A2AC-CB4E-486E-B112-4B2335D157A8}"/>
              </a:ext>
            </a:extLst>
          </p:cNvPr>
          <p:cNvSpPr txBox="1">
            <a:spLocks noChangeArrowheads="1"/>
          </p:cNvSpPr>
          <p:nvPr/>
        </p:nvSpPr>
        <p:spPr bwMode="auto">
          <a:xfrm>
            <a:off x="243840" y="2312036"/>
            <a:ext cx="402336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i="1" dirty="0">
                <a:latin typeface="Verdana" panose="020B0604030504040204" pitchFamily="34" charset="0"/>
              </a:rPr>
              <a:t>Also, in 2019, popular film franchises “Hunger Games” and “Twilight” were brought to life when the Lionsgate (the studio behind the films) opened a “vertical theme park” (the park is actually a futuristic building that is ten stories high) in China</a:t>
            </a:r>
          </a:p>
        </p:txBody>
      </p:sp>
      <p:pic>
        <p:nvPicPr>
          <p:cNvPr id="2050" name="Picture 2" descr="Image result for Lionsgate Entertainment World">
            <a:extLst>
              <a:ext uri="{FF2B5EF4-FFF2-40B4-BE49-F238E27FC236}">
                <a16:creationId xmlns:a16="http://schemas.microsoft.com/office/drawing/2014/main" id="{C56F7584-C2D4-4569-AD00-76CBAC35681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602480" y="2326324"/>
            <a:ext cx="4191000" cy="4191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041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Line 2">
            <a:extLst>
              <a:ext uri="{FF2B5EF4-FFF2-40B4-BE49-F238E27FC236}">
                <a16:creationId xmlns:a16="http://schemas.microsoft.com/office/drawing/2014/main" id="{CC1C084F-39E6-4690-93E2-B050F948A7F2}"/>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 name="Rectangle 3">
            <a:extLst>
              <a:ext uri="{FF2B5EF4-FFF2-40B4-BE49-F238E27FC236}">
                <a16:creationId xmlns:a16="http://schemas.microsoft.com/office/drawing/2014/main" id="{D099BCBD-3D84-412D-BE64-66B9EFFB5F63}"/>
              </a:ext>
            </a:extLst>
          </p:cNvPr>
          <p:cNvSpPr>
            <a:spLocks noChangeArrowheads="1"/>
          </p:cNvSpPr>
          <p:nvPr/>
        </p:nvSpPr>
        <p:spPr bwMode="auto">
          <a:xfrm>
            <a:off x="2400310" y="1750368"/>
            <a:ext cx="42338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000099"/>
                </a:solidFill>
                <a:latin typeface="Verdana" panose="020B0604030504040204" pitchFamily="34" charset="0"/>
              </a:rPr>
              <a:t>What are industry trends?</a:t>
            </a:r>
          </a:p>
        </p:txBody>
      </p:sp>
      <p:sp>
        <p:nvSpPr>
          <p:cNvPr id="125956" name="Rectangle 4">
            <a:extLst>
              <a:ext uri="{FF2B5EF4-FFF2-40B4-BE49-F238E27FC236}">
                <a16:creationId xmlns:a16="http://schemas.microsoft.com/office/drawing/2014/main" id="{4B405D4E-2F10-44E4-8340-A00A9E32B770}"/>
              </a:ext>
            </a:extLst>
          </p:cNvPr>
          <p:cNvSpPr>
            <a:spLocks noChangeArrowheads="1"/>
          </p:cNvSpPr>
          <p:nvPr/>
        </p:nvSpPr>
        <p:spPr bwMode="auto">
          <a:xfrm>
            <a:off x="457200" y="2743200"/>
            <a:ext cx="8001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latin typeface="Verdana" panose="020B0604030504040204" pitchFamily="34" charset="0"/>
              </a:rPr>
              <a:t>Industry trends </a:t>
            </a:r>
            <a:r>
              <a:rPr lang="en-US" altLang="en-US" dirty="0">
                <a:latin typeface="Verdana" panose="020B0604030504040204" pitchFamily="34" charset="0"/>
              </a:rPr>
              <a:t>are patterns that occur within a specific industry. </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These patterns could relate to pricing, costs, consumer behavior, manufacturing, promotions/sales strategies, distribution channels or any function of marketing.</a:t>
            </a:r>
          </a:p>
        </p:txBody>
      </p:sp>
      <p:grpSp>
        <p:nvGrpSpPr>
          <p:cNvPr id="6148" name="Group 5">
            <a:extLst>
              <a:ext uri="{FF2B5EF4-FFF2-40B4-BE49-F238E27FC236}">
                <a16:creationId xmlns:a16="http://schemas.microsoft.com/office/drawing/2014/main" id="{F9C231F1-ADA1-42C7-B585-8BEA86FA8AD8}"/>
              </a:ext>
            </a:extLst>
          </p:cNvPr>
          <p:cNvGrpSpPr>
            <a:grpSpLocks/>
          </p:cNvGrpSpPr>
          <p:nvPr/>
        </p:nvGrpSpPr>
        <p:grpSpPr bwMode="auto">
          <a:xfrm>
            <a:off x="0" y="0"/>
            <a:ext cx="9144000" cy="976313"/>
            <a:chOff x="0" y="0"/>
            <a:chExt cx="5760" cy="615"/>
          </a:xfrm>
        </p:grpSpPr>
        <p:sp>
          <p:nvSpPr>
            <p:cNvPr id="6151" name="Text Box 6">
              <a:extLst>
                <a:ext uri="{FF2B5EF4-FFF2-40B4-BE49-F238E27FC236}">
                  <a16:creationId xmlns:a16="http://schemas.microsoft.com/office/drawing/2014/main" id="{579764D1-138A-49B1-A18A-317C42DC5D3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152" name="Text Box 7">
              <a:extLst>
                <a:ext uri="{FF2B5EF4-FFF2-40B4-BE49-F238E27FC236}">
                  <a16:creationId xmlns:a16="http://schemas.microsoft.com/office/drawing/2014/main" id="{3FE38A49-564B-4E8B-BAF5-CF1F3973E68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9" name="Rectangle 8">
            <a:extLst>
              <a:ext uri="{FF2B5EF4-FFF2-40B4-BE49-F238E27FC236}">
                <a16:creationId xmlns:a16="http://schemas.microsoft.com/office/drawing/2014/main" id="{B16A1763-AB6D-464B-A35E-42B680AE8DB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dirty="0">
                <a:solidFill>
                  <a:schemeClr val="tx2"/>
                </a:solidFill>
                <a:latin typeface="Verdana" panose="020B0604030504040204" pitchFamily="34" charset="0"/>
              </a:rPr>
              <a:t>Industry Trends</a:t>
            </a:r>
          </a:p>
        </p:txBody>
      </p:sp>
      <p:sp>
        <p:nvSpPr>
          <p:cNvPr id="6150" name="Text Box 9">
            <a:extLst>
              <a:ext uri="{FF2B5EF4-FFF2-40B4-BE49-F238E27FC236}">
                <a16:creationId xmlns:a16="http://schemas.microsoft.com/office/drawing/2014/main" id="{F3700741-673B-47A6-A640-148211F872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25956"/>
                                        </p:tgtEl>
                                        <p:attrNameLst>
                                          <p:attrName>style.visibility</p:attrName>
                                        </p:attrNameLst>
                                      </p:cBhvr>
                                      <p:to>
                                        <p:strVal val="visible"/>
                                      </p:to>
                                    </p:set>
                                    <p:animEffect transition="in" filter="wedge">
                                      <p:cBhvr>
                                        <p:cTn id="7" dur="2000"/>
                                        <p:tgtEl>
                                          <p:spTgt spid="125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7A75082A-2F80-44AB-A771-AAA018D259E0}"/>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F5B45211-001B-4075-A46F-9654B9390A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8682" name="Text Box 4">
              <a:extLst>
                <a:ext uri="{FF2B5EF4-FFF2-40B4-BE49-F238E27FC236}">
                  <a16:creationId xmlns:a16="http://schemas.microsoft.com/office/drawing/2014/main" id="{B4BC4870-26D9-42E0-8222-C2BDB5F742B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4" name="Text Box 5">
            <a:extLst>
              <a:ext uri="{FF2B5EF4-FFF2-40B4-BE49-F238E27FC236}">
                <a16:creationId xmlns:a16="http://schemas.microsoft.com/office/drawing/2014/main" id="{D28A9729-2DEB-4BC1-875E-DB9D8043FE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5" name="Rectangle 7">
            <a:extLst>
              <a:ext uri="{FF2B5EF4-FFF2-40B4-BE49-F238E27FC236}">
                <a16:creationId xmlns:a16="http://schemas.microsoft.com/office/drawing/2014/main" id="{C0622A2E-B61A-4918-97A3-38558DF6258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28676" name="Rectangle 8">
            <a:extLst>
              <a:ext uri="{FF2B5EF4-FFF2-40B4-BE49-F238E27FC236}">
                <a16:creationId xmlns:a16="http://schemas.microsoft.com/office/drawing/2014/main" id="{1447EAD2-22A2-466F-B626-9A81F3B81C95}"/>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8677" name="Line 9">
            <a:extLst>
              <a:ext uri="{FF2B5EF4-FFF2-40B4-BE49-F238E27FC236}">
                <a16:creationId xmlns:a16="http://schemas.microsoft.com/office/drawing/2014/main" id="{21FF0E58-5845-4B7D-951E-CD0A34E87B2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78" name="Text Box 9">
            <a:extLst>
              <a:ext uri="{FF2B5EF4-FFF2-40B4-BE49-F238E27FC236}">
                <a16:creationId xmlns:a16="http://schemas.microsoft.com/office/drawing/2014/main" id="{624CB56F-7F69-4365-8CD0-25153D72CA18}"/>
              </a:ext>
            </a:extLst>
          </p:cNvPr>
          <p:cNvSpPr txBox="1">
            <a:spLocks noChangeArrowheads="1"/>
          </p:cNvSpPr>
          <p:nvPr/>
        </p:nvSpPr>
        <p:spPr bwMode="auto">
          <a:xfrm>
            <a:off x="304800" y="2514600"/>
            <a:ext cx="3505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i="1" dirty="0">
                <a:cs typeface="Arial" panose="020B0604020202020204" pitchFamily="34" charset="0"/>
              </a:rPr>
              <a:t>Forbes</a:t>
            </a:r>
            <a:r>
              <a:rPr lang="en-US" altLang="en-US" dirty="0">
                <a:latin typeface="Verdana" panose="020B0604030504040204" pitchFamily="34" charset="0"/>
              </a:rPr>
              <a:t> </a:t>
            </a:r>
            <a:r>
              <a:rPr lang="en-US" altLang="en-US" dirty="0">
                <a:cs typeface="Arial" panose="020B0604020202020204" pitchFamily="34" charset="0"/>
              </a:rPr>
              <a:t>reported that sales of retro shoes, from all major brands, were up over 25% last year while Complex.com declared in 2019 that that “'70s Runners” were the best sneaker trend of the summer </a:t>
            </a:r>
          </a:p>
        </p:txBody>
      </p:sp>
      <p:pic>
        <p:nvPicPr>
          <p:cNvPr id="4098" name="Picture 2" descr="Adidas Spezial Silverbirch Spring-Summer 2019">
            <a:extLst>
              <a:ext uri="{FF2B5EF4-FFF2-40B4-BE49-F238E27FC236}">
                <a16:creationId xmlns:a16="http://schemas.microsoft.com/office/drawing/2014/main" id="{A8AB66D4-2ADF-4157-8FFA-B11CD0522A1B}"/>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714875" y="2561295"/>
            <a:ext cx="3657600" cy="3738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7A75082A-2F80-44AB-A771-AAA018D259E0}"/>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F5B45211-001B-4075-A46F-9654B9390A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8682" name="Text Box 4">
              <a:extLst>
                <a:ext uri="{FF2B5EF4-FFF2-40B4-BE49-F238E27FC236}">
                  <a16:creationId xmlns:a16="http://schemas.microsoft.com/office/drawing/2014/main" id="{B4BC4870-26D9-42E0-8222-C2BDB5F742B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4" name="Text Box 5">
            <a:extLst>
              <a:ext uri="{FF2B5EF4-FFF2-40B4-BE49-F238E27FC236}">
                <a16:creationId xmlns:a16="http://schemas.microsoft.com/office/drawing/2014/main" id="{D28A9729-2DEB-4BC1-875E-DB9D8043FE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5" name="Rectangle 7">
            <a:extLst>
              <a:ext uri="{FF2B5EF4-FFF2-40B4-BE49-F238E27FC236}">
                <a16:creationId xmlns:a16="http://schemas.microsoft.com/office/drawing/2014/main" id="{C0622A2E-B61A-4918-97A3-38558DF6258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28676" name="Rectangle 8">
            <a:extLst>
              <a:ext uri="{FF2B5EF4-FFF2-40B4-BE49-F238E27FC236}">
                <a16:creationId xmlns:a16="http://schemas.microsoft.com/office/drawing/2014/main" id="{1447EAD2-22A2-466F-B626-9A81F3B81C95}"/>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8677" name="Line 9">
            <a:extLst>
              <a:ext uri="{FF2B5EF4-FFF2-40B4-BE49-F238E27FC236}">
                <a16:creationId xmlns:a16="http://schemas.microsoft.com/office/drawing/2014/main" id="{21FF0E58-5845-4B7D-951E-CD0A34E87B2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 name="Rectangle 3">
            <a:extLst>
              <a:ext uri="{FF2B5EF4-FFF2-40B4-BE49-F238E27FC236}">
                <a16:creationId xmlns:a16="http://schemas.microsoft.com/office/drawing/2014/main" id="{85C9D85B-A303-4114-8E72-748B40041957}"/>
              </a:ext>
            </a:extLst>
          </p:cNvPr>
          <p:cNvSpPr/>
          <p:nvPr/>
        </p:nvSpPr>
        <p:spPr>
          <a:xfrm>
            <a:off x="386080" y="2526774"/>
            <a:ext cx="4338320" cy="3785652"/>
          </a:xfrm>
          <a:prstGeom prst="rect">
            <a:avLst/>
          </a:prstGeom>
        </p:spPr>
        <p:txBody>
          <a:bodyPr wrap="square">
            <a:spAutoFit/>
          </a:bodyPr>
          <a:lstStyle/>
          <a:p>
            <a:r>
              <a:rPr lang="en-US" sz="2000" dirty="0">
                <a:solidFill>
                  <a:schemeClr val="accent6">
                    <a:lumMod val="50000"/>
                  </a:schemeClr>
                </a:solidFill>
                <a:latin typeface="Verdana" panose="020B0604030504040204" pitchFamily="34" charset="0"/>
                <a:ea typeface="Verdana" panose="020B0604030504040204" pitchFamily="34" charset="0"/>
              </a:rPr>
              <a:t>According to Matt Powell, a footwear industry analyst at the research firm NPD Group:  “The 90′s retro trend is very hot right now and Fila and Champion are at the center of it.”</a:t>
            </a:r>
          </a:p>
          <a:p>
            <a:endParaRPr lang="en-US" sz="2000" dirty="0">
              <a:solidFill>
                <a:schemeClr val="accent6">
                  <a:lumMod val="50000"/>
                </a:schemeClr>
              </a:solidFill>
              <a:latin typeface="Verdana" panose="020B0604030504040204" pitchFamily="34" charset="0"/>
              <a:ea typeface="Verdana" panose="020B0604030504040204" pitchFamily="34" charset="0"/>
            </a:endParaRPr>
          </a:p>
          <a:p>
            <a:r>
              <a:rPr lang="en-US" sz="2000" dirty="0">
                <a:solidFill>
                  <a:schemeClr val="accent6">
                    <a:lumMod val="50000"/>
                  </a:schemeClr>
                </a:solidFill>
                <a:latin typeface="Verdana" panose="020B0604030504040204" pitchFamily="34" charset="0"/>
                <a:ea typeface="Verdana" panose="020B0604030504040204" pitchFamily="34" charset="0"/>
              </a:rPr>
              <a:t>In the last two years, Fila’s sales increased 205% while Champion increased sales last year by $360 million, according to CNBC</a:t>
            </a:r>
          </a:p>
        </p:txBody>
      </p:sp>
      <p:pic>
        <p:nvPicPr>
          <p:cNvPr id="2050" name="Picture 2" descr="Image result for fila logo">
            <a:extLst>
              <a:ext uri="{FF2B5EF4-FFF2-40B4-BE49-F238E27FC236}">
                <a16:creationId xmlns:a16="http://schemas.microsoft.com/office/drawing/2014/main" id="{41B628B6-7FAF-4662-89BD-05EACFD55F2C}"/>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715000" y="3026000"/>
            <a:ext cx="2479189" cy="83457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champion logo">
            <a:extLst>
              <a:ext uri="{FF2B5EF4-FFF2-40B4-BE49-F238E27FC236}">
                <a16:creationId xmlns:a16="http://schemas.microsoft.com/office/drawing/2014/main" id="{535B4C6A-58E7-448D-9F55-808C258FC88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867400" y="4428462"/>
            <a:ext cx="2241304" cy="1675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5525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7A75082A-2F80-44AB-A771-AAA018D259E0}"/>
              </a:ext>
            </a:extLst>
          </p:cNvPr>
          <p:cNvGrpSpPr>
            <a:grpSpLocks/>
          </p:cNvGrpSpPr>
          <p:nvPr/>
        </p:nvGrpSpPr>
        <p:grpSpPr bwMode="auto">
          <a:xfrm>
            <a:off x="0" y="0"/>
            <a:ext cx="9144000" cy="976313"/>
            <a:chOff x="0" y="0"/>
            <a:chExt cx="5760" cy="615"/>
          </a:xfrm>
        </p:grpSpPr>
        <p:sp>
          <p:nvSpPr>
            <p:cNvPr id="28681" name="Text Box 3">
              <a:extLst>
                <a:ext uri="{FF2B5EF4-FFF2-40B4-BE49-F238E27FC236}">
                  <a16:creationId xmlns:a16="http://schemas.microsoft.com/office/drawing/2014/main" id="{F5B45211-001B-4075-A46F-9654B9390A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28682" name="Text Box 4">
              <a:extLst>
                <a:ext uri="{FF2B5EF4-FFF2-40B4-BE49-F238E27FC236}">
                  <a16:creationId xmlns:a16="http://schemas.microsoft.com/office/drawing/2014/main" id="{B4BC4870-26D9-42E0-8222-C2BDB5F742B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4" name="Text Box 5">
            <a:extLst>
              <a:ext uri="{FF2B5EF4-FFF2-40B4-BE49-F238E27FC236}">
                <a16:creationId xmlns:a16="http://schemas.microsoft.com/office/drawing/2014/main" id="{D28A9729-2DEB-4BC1-875E-DB9D8043FE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5" name="Rectangle 7">
            <a:extLst>
              <a:ext uri="{FF2B5EF4-FFF2-40B4-BE49-F238E27FC236}">
                <a16:creationId xmlns:a16="http://schemas.microsoft.com/office/drawing/2014/main" id="{C0622A2E-B61A-4918-97A3-38558DF6258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28676" name="Rectangle 8">
            <a:extLst>
              <a:ext uri="{FF2B5EF4-FFF2-40B4-BE49-F238E27FC236}">
                <a16:creationId xmlns:a16="http://schemas.microsoft.com/office/drawing/2014/main" id="{1447EAD2-22A2-466F-B626-9A81F3B81C95}"/>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28677" name="Line 9">
            <a:extLst>
              <a:ext uri="{FF2B5EF4-FFF2-40B4-BE49-F238E27FC236}">
                <a16:creationId xmlns:a16="http://schemas.microsoft.com/office/drawing/2014/main" id="{21FF0E58-5845-4B7D-951E-CD0A34E87B2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8678" name="Text Box 9">
            <a:extLst>
              <a:ext uri="{FF2B5EF4-FFF2-40B4-BE49-F238E27FC236}">
                <a16:creationId xmlns:a16="http://schemas.microsoft.com/office/drawing/2014/main" id="{624CB56F-7F69-4365-8CD0-25153D72CA18}"/>
              </a:ext>
            </a:extLst>
          </p:cNvPr>
          <p:cNvSpPr txBox="1">
            <a:spLocks noChangeArrowheads="1"/>
          </p:cNvSpPr>
          <p:nvPr/>
        </p:nvSpPr>
        <p:spPr bwMode="auto">
          <a:xfrm>
            <a:off x="304800" y="2514600"/>
            <a:ext cx="5029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b="1" i="1" u="sng" dirty="0">
                <a:cs typeface="Arial" panose="020B0604020202020204" pitchFamily="34" charset="0"/>
              </a:rPr>
              <a:t>“Themed” Sneakers</a:t>
            </a:r>
          </a:p>
          <a:p>
            <a:pPr algn="just" eaLnBrk="1" hangingPunct="1">
              <a:spcBef>
                <a:spcPct val="50000"/>
              </a:spcBef>
            </a:pPr>
            <a:endParaRPr lang="en-US" altLang="en-US" sz="800" b="1" i="1" u="sng" dirty="0">
              <a:cs typeface="Arial" panose="020B0604020202020204" pitchFamily="34" charset="0"/>
            </a:endParaRPr>
          </a:p>
          <a:p>
            <a:pPr marL="342900" indent="-342900" eaLnBrk="1" hangingPunct="1">
              <a:spcBef>
                <a:spcPct val="50000"/>
              </a:spcBef>
              <a:buFont typeface="Wingdings" panose="05000000000000000000" pitchFamily="2" charset="2"/>
              <a:buChar char="Ø"/>
            </a:pPr>
            <a:r>
              <a:rPr lang="en-US" altLang="en-US" i="1" dirty="0">
                <a:cs typeface="Arial" panose="020B0604020202020204" pitchFamily="34" charset="0"/>
              </a:rPr>
              <a:t>Last year, adidas released a special edition Dragon Ball Z collaboration </a:t>
            </a:r>
          </a:p>
          <a:p>
            <a:pPr marL="342900" indent="-342900" eaLnBrk="1" hangingPunct="1">
              <a:spcBef>
                <a:spcPct val="50000"/>
              </a:spcBef>
              <a:buFont typeface="Wingdings" panose="05000000000000000000" pitchFamily="2" charset="2"/>
              <a:buChar char="Ø"/>
            </a:pPr>
            <a:endParaRPr lang="en-US" altLang="en-US" sz="800" i="1" dirty="0">
              <a:cs typeface="Arial" panose="020B0604020202020204" pitchFamily="34" charset="0"/>
            </a:endParaRPr>
          </a:p>
          <a:p>
            <a:pPr marL="342900" indent="-342900" eaLnBrk="1" hangingPunct="1">
              <a:spcBef>
                <a:spcPct val="50000"/>
              </a:spcBef>
              <a:buFont typeface="Wingdings" panose="05000000000000000000" pitchFamily="2" charset="2"/>
              <a:buChar char="Ø"/>
            </a:pPr>
            <a:r>
              <a:rPr lang="en-US" altLang="en-US" i="1" dirty="0">
                <a:cs typeface="Arial" panose="020B0604020202020204" pitchFamily="34" charset="0"/>
              </a:rPr>
              <a:t>Nike also once released shoes themed around "Chicken and Waffle", Krispy Kreme and Starbucks </a:t>
            </a:r>
          </a:p>
        </p:txBody>
      </p:sp>
      <p:pic>
        <p:nvPicPr>
          <p:cNvPr id="28679" name="Picture 12" descr="I:\temp\shoe.jpg">
            <a:extLst>
              <a:ext uri="{FF2B5EF4-FFF2-40B4-BE49-F238E27FC236}">
                <a16:creationId xmlns:a16="http://schemas.microsoft.com/office/drawing/2014/main" id="{42DC1719-A662-4EA5-829B-FE8212AC909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42000" y="4794568"/>
            <a:ext cx="2895600" cy="162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2" name="Picture 2" descr="Image result for adidas dragonball z">
            <a:extLst>
              <a:ext uri="{FF2B5EF4-FFF2-40B4-BE49-F238E27FC236}">
                <a16:creationId xmlns:a16="http://schemas.microsoft.com/office/drawing/2014/main" id="{843B8A0A-222E-4E18-80C2-51D456200FEA}"/>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405438" y="2332356"/>
            <a:ext cx="3433762" cy="2266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6683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DF1B4285-4D91-4FC2-88A9-D9C0BAD80CE1}"/>
              </a:ext>
            </a:extLst>
          </p:cNvPr>
          <p:cNvGrpSpPr>
            <a:grpSpLocks/>
          </p:cNvGrpSpPr>
          <p:nvPr/>
        </p:nvGrpSpPr>
        <p:grpSpPr bwMode="auto">
          <a:xfrm>
            <a:off x="0" y="0"/>
            <a:ext cx="9144000" cy="976313"/>
            <a:chOff x="0" y="0"/>
            <a:chExt cx="5760" cy="615"/>
          </a:xfrm>
        </p:grpSpPr>
        <p:sp>
          <p:nvSpPr>
            <p:cNvPr id="30728" name="Text Box 3">
              <a:extLst>
                <a:ext uri="{FF2B5EF4-FFF2-40B4-BE49-F238E27FC236}">
                  <a16:creationId xmlns:a16="http://schemas.microsoft.com/office/drawing/2014/main" id="{54924BD3-33E0-410E-B443-2174FFAB1F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0729" name="Text Box 4">
              <a:extLst>
                <a:ext uri="{FF2B5EF4-FFF2-40B4-BE49-F238E27FC236}">
                  <a16:creationId xmlns:a16="http://schemas.microsoft.com/office/drawing/2014/main" id="{6EE208C0-BF8E-4F59-BA6F-77E94F1508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Text Box 5">
            <a:extLst>
              <a:ext uri="{FF2B5EF4-FFF2-40B4-BE49-F238E27FC236}">
                <a16:creationId xmlns:a16="http://schemas.microsoft.com/office/drawing/2014/main" id="{80327FC1-AF9F-459A-9B71-8EB18EC7FF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3" name="Rectangle 7">
            <a:extLst>
              <a:ext uri="{FF2B5EF4-FFF2-40B4-BE49-F238E27FC236}">
                <a16:creationId xmlns:a16="http://schemas.microsoft.com/office/drawing/2014/main" id="{396BBD45-316E-4974-BBE1-9D198BEE1F64}"/>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0724" name="Rectangle 8">
            <a:extLst>
              <a:ext uri="{FF2B5EF4-FFF2-40B4-BE49-F238E27FC236}">
                <a16:creationId xmlns:a16="http://schemas.microsoft.com/office/drawing/2014/main" id="{A6D5A46D-AD55-41B6-A772-5C635B42C39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0725" name="Line 9">
            <a:extLst>
              <a:ext uri="{FF2B5EF4-FFF2-40B4-BE49-F238E27FC236}">
                <a16:creationId xmlns:a16="http://schemas.microsoft.com/office/drawing/2014/main" id="{DF57F67F-D2AF-4F5A-915B-A3B291EBE99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Text Box 9">
            <a:extLst>
              <a:ext uri="{FF2B5EF4-FFF2-40B4-BE49-F238E27FC236}">
                <a16:creationId xmlns:a16="http://schemas.microsoft.com/office/drawing/2014/main" id="{1B6B3FA7-11FA-438B-9201-E9493DD630D3}"/>
              </a:ext>
            </a:extLst>
          </p:cNvPr>
          <p:cNvSpPr txBox="1">
            <a:spLocks noChangeArrowheads="1"/>
          </p:cNvSpPr>
          <p:nvPr/>
        </p:nvSpPr>
        <p:spPr bwMode="auto">
          <a:xfrm>
            <a:off x="304800" y="2514600"/>
            <a:ext cx="8458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i="1" dirty="0">
                <a:cs typeface="Arial" panose="020B0604020202020204" pitchFamily="34" charset="0"/>
              </a:rPr>
              <a:t>Themed designs will continue to find their way to the marketplace not only with footwear, but also apparel. Last year, Vans’ introduced shoes and apparel that featured the work of artist Vincent Van Gogh.</a:t>
            </a:r>
            <a:endParaRPr lang="en-US" altLang="en-US" dirty="0">
              <a:cs typeface="Arial" panose="020B0604020202020204" pitchFamily="34" charset="0"/>
            </a:endParaRPr>
          </a:p>
        </p:txBody>
      </p:sp>
      <p:pic>
        <p:nvPicPr>
          <p:cNvPr id="30727" name="Picture 2">
            <a:extLst>
              <a:ext uri="{FF2B5EF4-FFF2-40B4-BE49-F238E27FC236}">
                <a16:creationId xmlns:a16="http://schemas.microsoft.com/office/drawing/2014/main" id="{A4D228D1-2BC2-414B-AB9A-82FB954102F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2667000" y="4419600"/>
            <a:ext cx="398303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DF1B4285-4D91-4FC2-88A9-D9C0BAD80CE1}"/>
              </a:ext>
            </a:extLst>
          </p:cNvPr>
          <p:cNvGrpSpPr>
            <a:grpSpLocks/>
          </p:cNvGrpSpPr>
          <p:nvPr/>
        </p:nvGrpSpPr>
        <p:grpSpPr bwMode="auto">
          <a:xfrm>
            <a:off x="0" y="0"/>
            <a:ext cx="9144000" cy="976313"/>
            <a:chOff x="0" y="0"/>
            <a:chExt cx="5760" cy="615"/>
          </a:xfrm>
        </p:grpSpPr>
        <p:sp>
          <p:nvSpPr>
            <p:cNvPr id="30728" name="Text Box 3">
              <a:extLst>
                <a:ext uri="{FF2B5EF4-FFF2-40B4-BE49-F238E27FC236}">
                  <a16:creationId xmlns:a16="http://schemas.microsoft.com/office/drawing/2014/main" id="{54924BD3-33E0-410E-B443-2174FFAB1F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0729" name="Text Box 4">
              <a:extLst>
                <a:ext uri="{FF2B5EF4-FFF2-40B4-BE49-F238E27FC236}">
                  <a16:creationId xmlns:a16="http://schemas.microsoft.com/office/drawing/2014/main" id="{6EE208C0-BF8E-4F59-BA6F-77E94F1508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Text Box 5">
            <a:extLst>
              <a:ext uri="{FF2B5EF4-FFF2-40B4-BE49-F238E27FC236}">
                <a16:creationId xmlns:a16="http://schemas.microsoft.com/office/drawing/2014/main" id="{80327FC1-AF9F-459A-9B71-8EB18EC7FF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3" name="Rectangle 7">
            <a:extLst>
              <a:ext uri="{FF2B5EF4-FFF2-40B4-BE49-F238E27FC236}">
                <a16:creationId xmlns:a16="http://schemas.microsoft.com/office/drawing/2014/main" id="{396BBD45-316E-4974-BBE1-9D198BEE1F64}"/>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0724" name="Rectangle 8">
            <a:extLst>
              <a:ext uri="{FF2B5EF4-FFF2-40B4-BE49-F238E27FC236}">
                <a16:creationId xmlns:a16="http://schemas.microsoft.com/office/drawing/2014/main" id="{A6D5A46D-AD55-41B6-A772-5C635B42C39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0725" name="Line 9">
            <a:extLst>
              <a:ext uri="{FF2B5EF4-FFF2-40B4-BE49-F238E27FC236}">
                <a16:creationId xmlns:a16="http://schemas.microsoft.com/office/drawing/2014/main" id="{DF57F67F-D2AF-4F5A-915B-A3B291EBE99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Text Box 9">
            <a:extLst>
              <a:ext uri="{FF2B5EF4-FFF2-40B4-BE49-F238E27FC236}">
                <a16:creationId xmlns:a16="http://schemas.microsoft.com/office/drawing/2014/main" id="{1B6B3FA7-11FA-438B-9201-E9493DD630D3}"/>
              </a:ext>
            </a:extLst>
          </p:cNvPr>
          <p:cNvSpPr txBox="1">
            <a:spLocks noChangeArrowheads="1"/>
          </p:cNvSpPr>
          <p:nvPr/>
        </p:nvSpPr>
        <p:spPr bwMode="auto">
          <a:xfrm>
            <a:off x="304800" y="2430691"/>
            <a:ext cx="84582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solidFill>
                  <a:srgbClr val="003300"/>
                </a:solidFill>
                <a:cs typeface="Arial" panose="020B0604020202020204" pitchFamily="34" charset="0"/>
              </a:rPr>
              <a:t>Nike, in tribute to NBA MVP Giannis Antetokounmpo’s favorite movie, released the film-themed Zoom Freak 1 'Coming to America' sneaker in 2019 </a:t>
            </a:r>
            <a:endParaRPr lang="en-US" altLang="en-US" dirty="0">
              <a:solidFill>
                <a:srgbClr val="003300"/>
              </a:solidFill>
              <a:cs typeface="Arial" panose="020B0604020202020204" pitchFamily="34" charset="0"/>
            </a:endParaRPr>
          </a:p>
        </p:txBody>
      </p:sp>
      <p:pic>
        <p:nvPicPr>
          <p:cNvPr id="11" name="Picture 10" descr="Coming to America Sneaker">
            <a:extLst>
              <a:ext uri="{FF2B5EF4-FFF2-40B4-BE49-F238E27FC236}">
                <a16:creationId xmlns:a16="http://schemas.microsoft.com/office/drawing/2014/main" id="{CE50882F-73AB-4506-9329-3BE835136D15}"/>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2000" y="3982720"/>
            <a:ext cx="3235104" cy="2308314"/>
          </a:xfrm>
          <a:prstGeom prst="rect">
            <a:avLst/>
          </a:prstGeom>
          <a:noFill/>
          <a:ln>
            <a:noFill/>
          </a:ln>
        </p:spPr>
      </p:pic>
      <p:pic>
        <p:nvPicPr>
          <p:cNvPr id="12" name="Picture 11" descr="View image on Twitter">
            <a:extLst>
              <a:ext uri="{FF2B5EF4-FFF2-40B4-BE49-F238E27FC236}">
                <a16:creationId xmlns:a16="http://schemas.microsoft.com/office/drawing/2014/main" id="{F0414B6D-3BC7-4058-9F11-D5033113E7B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4114800" y="3981628"/>
            <a:ext cx="4648200" cy="2324100"/>
          </a:xfrm>
          <a:prstGeom prst="rect">
            <a:avLst/>
          </a:prstGeom>
          <a:noFill/>
          <a:ln>
            <a:noFill/>
          </a:ln>
        </p:spPr>
      </p:pic>
    </p:spTree>
    <p:extLst>
      <p:ext uri="{BB962C8B-B14F-4D97-AF65-F5344CB8AC3E}">
        <p14:creationId xmlns:p14="http://schemas.microsoft.com/office/powerpoint/2010/main" val="7701796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DF1B4285-4D91-4FC2-88A9-D9C0BAD80CE1}"/>
              </a:ext>
            </a:extLst>
          </p:cNvPr>
          <p:cNvGrpSpPr>
            <a:grpSpLocks/>
          </p:cNvGrpSpPr>
          <p:nvPr/>
        </p:nvGrpSpPr>
        <p:grpSpPr bwMode="auto">
          <a:xfrm>
            <a:off x="0" y="0"/>
            <a:ext cx="9144000" cy="976313"/>
            <a:chOff x="0" y="0"/>
            <a:chExt cx="5760" cy="615"/>
          </a:xfrm>
        </p:grpSpPr>
        <p:sp>
          <p:nvSpPr>
            <p:cNvPr id="30728" name="Text Box 3">
              <a:extLst>
                <a:ext uri="{FF2B5EF4-FFF2-40B4-BE49-F238E27FC236}">
                  <a16:creationId xmlns:a16="http://schemas.microsoft.com/office/drawing/2014/main" id="{54924BD3-33E0-410E-B443-2174FFAB1F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0729" name="Text Box 4">
              <a:extLst>
                <a:ext uri="{FF2B5EF4-FFF2-40B4-BE49-F238E27FC236}">
                  <a16:creationId xmlns:a16="http://schemas.microsoft.com/office/drawing/2014/main" id="{6EE208C0-BF8E-4F59-BA6F-77E94F1508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Text Box 5">
            <a:extLst>
              <a:ext uri="{FF2B5EF4-FFF2-40B4-BE49-F238E27FC236}">
                <a16:creationId xmlns:a16="http://schemas.microsoft.com/office/drawing/2014/main" id="{80327FC1-AF9F-459A-9B71-8EB18EC7FF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3" name="Rectangle 7">
            <a:extLst>
              <a:ext uri="{FF2B5EF4-FFF2-40B4-BE49-F238E27FC236}">
                <a16:creationId xmlns:a16="http://schemas.microsoft.com/office/drawing/2014/main" id="{396BBD45-316E-4974-BBE1-9D198BEE1F64}"/>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0724" name="Rectangle 8">
            <a:extLst>
              <a:ext uri="{FF2B5EF4-FFF2-40B4-BE49-F238E27FC236}">
                <a16:creationId xmlns:a16="http://schemas.microsoft.com/office/drawing/2014/main" id="{A6D5A46D-AD55-41B6-A772-5C635B42C39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0725" name="Line 9">
            <a:extLst>
              <a:ext uri="{FF2B5EF4-FFF2-40B4-BE49-F238E27FC236}">
                <a16:creationId xmlns:a16="http://schemas.microsoft.com/office/drawing/2014/main" id="{DF57F67F-D2AF-4F5A-915B-A3B291EBE99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Text Box 9">
            <a:extLst>
              <a:ext uri="{FF2B5EF4-FFF2-40B4-BE49-F238E27FC236}">
                <a16:creationId xmlns:a16="http://schemas.microsoft.com/office/drawing/2014/main" id="{1B6B3FA7-11FA-438B-9201-E9493DD630D3}"/>
              </a:ext>
            </a:extLst>
          </p:cNvPr>
          <p:cNvSpPr txBox="1">
            <a:spLocks noChangeArrowheads="1"/>
          </p:cNvSpPr>
          <p:nvPr/>
        </p:nvSpPr>
        <p:spPr bwMode="auto">
          <a:xfrm>
            <a:off x="304800" y="2763390"/>
            <a:ext cx="4267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cs typeface="Arial" panose="020B0604020202020204" pitchFamily="34" charset="0"/>
              </a:rPr>
              <a:t>adidas skateboarding honored legendary artists the Beastie Boys with a collaboration in 2019 celebrating the 25th anniversary of one of the band’s most popular albums, ‘Paul’s Boutique’ </a:t>
            </a:r>
            <a:endParaRPr lang="en-US" altLang="en-US" dirty="0">
              <a:cs typeface="Arial" panose="020B0604020202020204" pitchFamily="34" charset="0"/>
            </a:endParaRPr>
          </a:p>
        </p:txBody>
      </p:sp>
      <p:pic>
        <p:nvPicPr>
          <p:cNvPr id="13" name="Picture 12">
            <a:extLst>
              <a:ext uri="{FF2B5EF4-FFF2-40B4-BE49-F238E27FC236}">
                <a16:creationId xmlns:a16="http://schemas.microsoft.com/office/drawing/2014/main" id="{62FDCBB4-1F5B-4E13-B542-8E55F07278C6}"/>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029200" y="3004978"/>
            <a:ext cx="3653666" cy="2563812"/>
          </a:xfrm>
          <a:prstGeom prst="rect">
            <a:avLst/>
          </a:prstGeom>
          <a:noFill/>
          <a:ln>
            <a:noFill/>
          </a:ln>
        </p:spPr>
      </p:pic>
    </p:spTree>
    <p:extLst>
      <p:ext uri="{BB962C8B-B14F-4D97-AF65-F5344CB8AC3E}">
        <p14:creationId xmlns:p14="http://schemas.microsoft.com/office/powerpoint/2010/main" val="4361543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DF1B4285-4D91-4FC2-88A9-D9C0BAD80CE1}"/>
              </a:ext>
            </a:extLst>
          </p:cNvPr>
          <p:cNvGrpSpPr>
            <a:grpSpLocks/>
          </p:cNvGrpSpPr>
          <p:nvPr/>
        </p:nvGrpSpPr>
        <p:grpSpPr bwMode="auto">
          <a:xfrm>
            <a:off x="0" y="0"/>
            <a:ext cx="9144000" cy="976313"/>
            <a:chOff x="0" y="0"/>
            <a:chExt cx="5760" cy="615"/>
          </a:xfrm>
        </p:grpSpPr>
        <p:sp>
          <p:nvSpPr>
            <p:cNvPr id="30728" name="Text Box 3">
              <a:extLst>
                <a:ext uri="{FF2B5EF4-FFF2-40B4-BE49-F238E27FC236}">
                  <a16:creationId xmlns:a16="http://schemas.microsoft.com/office/drawing/2014/main" id="{54924BD3-33E0-410E-B443-2174FFAB1F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0729" name="Text Box 4">
              <a:extLst>
                <a:ext uri="{FF2B5EF4-FFF2-40B4-BE49-F238E27FC236}">
                  <a16:creationId xmlns:a16="http://schemas.microsoft.com/office/drawing/2014/main" id="{6EE208C0-BF8E-4F59-BA6F-77E94F15085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Text Box 5">
            <a:extLst>
              <a:ext uri="{FF2B5EF4-FFF2-40B4-BE49-F238E27FC236}">
                <a16:creationId xmlns:a16="http://schemas.microsoft.com/office/drawing/2014/main" id="{80327FC1-AF9F-459A-9B71-8EB18EC7FF2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3" name="Rectangle 7">
            <a:extLst>
              <a:ext uri="{FF2B5EF4-FFF2-40B4-BE49-F238E27FC236}">
                <a16:creationId xmlns:a16="http://schemas.microsoft.com/office/drawing/2014/main" id="{396BBD45-316E-4974-BBE1-9D198BEE1F64}"/>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0724" name="Rectangle 8">
            <a:extLst>
              <a:ext uri="{FF2B5EF4-FFF2-40B4-BE49-F238E27FC236}">
                <a16:creationId xmlns:a16="http://schemas.microsoft.com/office/drawing/2014/main" id="{A6D5A46D-AD55-41B6-A772-5C635B42C39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0725" name="Line 9">
            <a:extLst>
              <a:ext uri="{FF2B5EF4-FFF2-40B4-BE49-F238E27FC236}">
                <a16:creationId xmlns:a16="http://schemas.microsoft.com/office/drawing/2014/main" id="{DF57F67F-D2AF-4F5A-915B-A3B291EBE99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726" name="Text Box 9">
            <a:extLst>
              <a:ext uri="{FF2B5EF4-FFF2-40B4-BE49-F238E27FC236}">
                <a16:creationId xmlns:a16="http://schemas.microsoft.com/office/drawing/2014/main" id="{1B6B3FA7-11FA-438B-9201-E9493DD630D3}"/>
              </a:ext>
            </a:extLst>
          </p:cNvPr>
          <p:cNvSpPr txBox="1">
            <a:spLocks noChangeArrowheads="1"/>
          </p:cNvSpPr>
          <p:nvPr/>
        </p:nvSpPr>
        <p:spPr bwMode="auto">
          <a:xfrm>
            <a:off x="228600" y="3130101"/>
            <a:ext cx="43434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i="1" dirty="0">
                <a:cs typeface="Arial" panose="020B0604020202020204" pitchFamily="34" charset="0"/>
              </a:rPr>
              <a:t>Converse and its Chuck 70 Sneaker, the world’s most symbolic sneakers, teamed up with Scooby-Doo’s Mystery Machine and was released (sold-out) in July of 2020 </a:t>
            </a:r>
            <a:endParaRPr lang="en-US" altLang="en-US" dirty="0">
              <a:cs typeface="Arial" panose="020B0604020202020204" pitchFamily="34" charset="0"/>
            </a:endParaRPr>
          </a:p>
        </p:txBody>
      </p:sp>
      <p:pic>
        <p:nvPicPr>
          <p:cNvPr id="11" name="Picture 10" descr="Scooby-Doo and Converse to Release Two Themed Chuck 70s">
            <a:extLst>
              <a:ext uri="{FF2B5EF4-FFF2-40B4-BE49-F238E27FC236}">
                <a16:creationId xmlns:a16="http://schemas.microsoft.com/office/drawing/2014/main" id="{63475403-5BA8-475E-A36A-9B9F278D078A}"/>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862951"/>
            <a:ext cx="4241800" cy="2729086"/>
          </a:xfrm>
          <a:prstGeom prst="rect">
            <a:avLst/>
          </a:prstGeom>
          <a:noFill/>
          <a:ln>
            <a:noFill/>
          </a:ln>
        </p:spPr>
      </p:pic>
    </p:spTree>
    <p:extLst>
      <p:ext uri="{BB962C8B-B14F-4D97-AF65-F5344CB8AC3E}">
        <p14:creationId xmlns:p14="http://schemas.microsoft.com/office/powerpoint/2010/main" val="38122924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655BB695-3FF2-4A97-9D15-B15D2C7A4A36}"/>
              </a:ext>
            </a:extLst>
          </p:cNvPr>
          <p:cNvGrpSpPr>
            <a:grpSpLocks/>
          </p:cNvGrpSpPr>
          <p:nvPr/>
        </p:nvGrpSpPr>
        <p:grpSpPr bwMode="auto">
          <a:xfrm>
            <a:off x="0" y="0"/>
            <a:ext cx="9144000" cy="976313"/>
            <a:chOff x="0" y="0"/>
            <a:chExt cx="5760" cy="615"/>
          </a:xfrm>
        </p:grpSpPr>
        <p:sp>
          <p:nvSpPr>
            <p:cNvPr id="32775" name="Text Box 3">
              <a:extLst>
                <a:ext uri="{FF2B5EF4-FFF2-40B4-BE49-F238E27FC236}">
                  <a16:creationId xmlns:a16="http://schemas.microsoft.com/office/drawing/2014/main" id="{2F0AC80A-C71E-417D-B30F-E30B4237103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2776" name="Text Box 4">
              <a:extLst>
                <a:ext uri="{FF2B5EF4-FFF2-40B4-BE49-F238E27FC236}">
                  <a16:creationId xmlns:a16="http://schemas.microsoft.com/office/drawing/2014/main" id="{8FEC547D-9AD7-4057-A2D6-815E0F784F9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2770" name="Text Box 5">
            <a:extLst>
              <a:ext uri="{FF2B5EF4-FFF2-40B4-BE49-F238E27FC236}">
                <a16:creationId xmlns:a16="http://schemas.microsoft.com/office/drawing/2014/main" id="{AA698396-49BD-4C33-BEC8-4D44806C770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71" name="Rectangle 7">
            <a:extLst>
              <a:ext uri="{FF2B5EF4-FFF2-40B4-BE49-F238E27FC236}">
                <a16:creationId xmlns:a16="http://schemas.microsoft.com/office/drawing/2014/main" id="{979E98DB-A222-4EF6-87B6-8BEEC62CD741}"/>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2772" name="Rectangle 8">
            <a:extLst>
              <a:ext uri="{FF2B5EF4-FFF2-40B4-BE49-F238E27FC236}">
                <a16:creationId xmlns:a16="http://schemas.microsoft.com/office/drawing/2014/main" id="{155BFCC7-CB70-48B9-8ABB-CC3D47E540D7}"/>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2773" name="Line 9">
            <a:extLst>
              <a:ext uri="{FF2B5EF4-FFF2-40B4-BE49-F238E27FC236}">
                <a16:creationId xmlns:a16="http://schemas.microsoft.com/office/drawing/2014/main" id="{77D709E8-D478-45D7-BB26-805DA8BCEA23}"/>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774" name="Text Box 1033">
            <a:extLst>
              <a:ext uri="{FF2B5EF4-FFF2-40B4-BE49-F238E27FC236}">
                <a16:creationId xmlns:a16="http://schemas.microsoft.com/office/drawing/2014/main" id="{A9E6E270-8CF1-4A42-BC98-2EC5FF80C6E0}"/>
              </a:ext>
            </a:extLst>
          </p:cNvPr>
          <p:cNvSpPr txBox="1">
            <a:spLocks noChangeArrowheads="1"/>
          </p:cNvSpPr>
          <p:nvPr/>
        </p:nvSpPr>
        <p:spPr bwMode="auto">
          <a:xfrm>
            <a:off x="685800" y="2514600"/>
            <a:ext cx="7772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ja-JP" dirty="0">
                <a:latin typeface="Verdana" panose="020B0604030504040204" pitchFamily="34" charset="0"/>
              </a:rPr>
              <a:t>Last year, Reebok enlisted the help of Ariana Grande, Gail Gadot, Gigi </a:t>
            </a:r>
            <a:r>
              <a:rPr lang="en-US" altLang="ja-JP" dirty="0" err="1">
                <a:latin typeface="Verdana" panose="020B0604030504040204" pitchFamily="34" charset="0"/>
              </a:rPr>
              <a:t>Hadot</a:t>
            </a:r>
            <a:r>
              <a:rPr lang="en-US" altLang="ja-JP" dirty="0">
                <a:latin typeface="Verdana" panose="020B0604030504040204" pitchFamily="34" charset="0"/>
              </a:rPr>
              <a:t> and many others to amplify the message of their “Be More Human” women’s marketing campaign </a:t>
            </a:r>
          </a:p>
          <a:p>
            <a:pPr eaLnBrk="1" hangingPunct="1">
              <a:spcBef>
                <a:spcPct val="50000"/>
              </a:spcBef>
            </a:pPr>
            <a:r>
              <a:rPr lang="en-US" altLang="ja-JP" dirty="0">
                <a:latin typeface="Verdana" panose="020B0604030504040204" pitchFamily="34" charset="0"/>
              </a:rPr>
              <a:t>As part of the campaign, Reebok created 10 different limited-edition inspirational shirts with 100 percent of proceeds benefitting The Movement Foundation and The Women’s Strength Coalition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1DCD1069-6B80-4764-AB0D-0F98CE98FAE2}"/>
              </a:ext>
            </a:extLst>
          </p:cNvPr>
          <p:cNvGrpSpPr>
            <a:grpSpLocks/>
          </p:cNvGrpSpPr>
          <p:nvPr/>
        </p:nvGrpSpPr>
        <p:grpSpPr bwMode="auto">
          <a:xfrm>
            <a:off x="0" y="0"/>
            <a:ext cx="9144000" cy="976313"/>
            <a:chOff x="0" y="0"/>
            <a:chExt cx="5760" cy="615"/>
          </a:xfrm>
        </p:grpSpPr>
        <p:sp>
          <p:nvSpPr>
            <p:cNvPr id="34820" name="Text Box 3">
              <a:extLst>
                <a:ext uri="{FF2B5EF4-FFF2-40B4-BE49-F238E27FC236}">
                  <a16:creationId xmlns:a16="http://schemas.microsoft.com/office/drawing/2014/main" id="{D93B3F97-A82C-4D28-8C88-72F32132DE4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4821" name="Text Box 4">
              <a:extLst>
                <a:ext uri="{FF2B5EF4-FFF2-40B4-BE49-F238E27FC236}">
                  <a16:creationId xmlns:a16="http://schemas.microsoft.com/office/drawing/2014/main" id="{398B0438-3EEF-4535-9DC2-6EB97E185B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4818" name="Text Box 5">
            <a:extLst>
              <a:ext uri="{FF2B5EF4-FFF2-40B4-BE49-F238E27FC236}">
                <a16:creationId xmlns:a16="http://schemas.microsoft.com/office/drawing/2014/main" id="{F6F238C1-CCF4-4832-B01F-E4ED432B579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34819" name="Picture 10">
            <a:extLst>
              <a:ext uri="{FF2B5EF4-FFF2-40B4-BE49-F238E27FC236}">
                <a16:creationId xmlns:a16="http://schemas.microsoft.com/office/drawing/2014/main" id="{1FE0A8A9-0414-448F-9DD7-B71C868CD0E3}"/>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7200" y="1066800"/>
            <a:ext cx="8191500" cy="545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A8849C0A-749B-476F-89C8-B9674CB204E7}"/>
              </a:ext>
            </a:extLst>
          </p:cNvPr>
          <p:cNvGrpSpPr>
            <a:grpSpLocks/>
          </p:cNvGrpSpPr>
          <p:nvPr/>
        </p:nvGrpSpPr>
        <p:grpSpPr bwMode="auto">
          <a:xfrm>
            <a:off x="0" y="0"/>
            <a:ext cx="9144000" cy="976313"/>
            <a:chOff x="0" y="0"/>
            <a:chExt cx="5760" cy="615"/>
          </a:xfrm>
        </p:grpSpPr>
        <p:sp>
          <p:nvSpPr>
            <p:cNvPr id="36872" name="Text Box 3">
              <a:extLst>
                <a:ext uri="{FF2B5EF4-FFF2-40B4-BE49-F238E27FC236}">
                  <a16:creationId xmlns:a16="http://schemas.microsoft.com/office/drawing/2014/main" id="{E42188B0-56F1-4987-B76E-C20D219916B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6873" name="Text Box 4">
              <a:extLst>
                <a:ext uri="{FF2B5EF4-FFF2-40B4-BE49-F238E27FC236}">
                  <a16:creationId xmlns:a16="http://schemas.microsoft.com/office/drawing/2014/main" id="{B212A8D4-7A7C-4349-AB50-79BAA1F085F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6866" name="Text Box 5">
            <a:extLst>
              <a:ext uri="{FF2B5EF4-FFF2-40B4-BE49-F238E27FC236}">
                <a16:creationId xmlns:a16="http://schemas.microsoft.com/office/drawing/2014/main" id="{5429FCBF-E4EA-478C-8AAB-6A63A45CF95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6867" name="Rectangle 7">
            <a:extLst>
              <a:ext uri="{FF2B5EF4-FFF2-40B4-BE49-F238E27FC236}">
                <a16:creationId xmlns:a16="http://schemas.microsoft.com/office/drawing/2014/main" id="{AFF79576-2518-46CC-987C-F1DA453233EB}"/>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6868" name="Rectangle 8">
            <a:extLst>
              <a:ext uri="{FF2B5EF4-FFF2-40B4-BE49-F238E27FC236}">
                <a16:creationId xmlns:a16="http://schemas.microsoft.com/office/drawing/2014/main" id="{AA8E290F-1B7F-4646-991D-AFA52E158A8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6869" name="Line 9">
            <a:extLst>
              <a:ext uri="{FF2B5EF4-FFF2-40B4-BE49-F238E27FC236}">
                <a16:creationId xmlns:a16="http://schemas.microsoft.com/office/drawing/2014/main" id="{E19B09DC-ED37-498F-BCF6-7E473C652264}"/>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70" name="Text Box 1033">
            <a:extLst>
              <a:ext uri="{FF2B5EF4-FFF2-40B4-BE49-F238E27FC236}">
                <a16:creationId xmlns:a16="http://schemas.microsoft.com/office/drawing/2014/main" id="{C04A9678-7814-4EC1-9514-9B330D657401}"/>
              </a:ext>
            </a:extLst>
          </p:cNvPr>
          <p:cNvSpPr txBox="1">
            <a:spLocks noChangeArrowheads="1"/>
          </p:cNvSpPr>
          <p:nvPr/>
        </p:nvSpPr>
        <p:spPr bwMode="auto">
          <a:xfrm>
            <a:off x="381000" y="2362200"/>
            <a:ext cx="8382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a:latin typeface="Verdana" panose="020B0604030504040204" pitchFamily="34" charset="0"/>
              </a:rPr>
              <a:t>The WWE is placing more emphasis on reaching female fans</a:t>
            </a:r>
          </a:p>
          <a:p>
            <a:pPr algn="just" eaLnBrk="1" hangingPunct="1">
              <a:spcBef>
                <a:spcPct val="50000"/>
              </a:spcBef>
            </a:pPr>
            <a:r>
              <a:rPr lang="en-US" altLang="en-US">
                <a:latin typeface="Verdana" panose="020B0604030504040204" pitchFamily="34" charset="0"/>
              </a:rPr>
              <a:t>According to USA Today: "</a:t>
            </a:r>
            <a:r>
              <a:rPr lang="en-US" altLang="en-US" i="1">
                <a:solidFill>
                  <a:srgbClr val="FF0000"/>
                </a:solidFill>
                <a:latin typeface="Verdana" panose="020B0604030504040204" pitchFamily="34" charset="0"/>
              </a:rPr>
              <a:t>WWE's TV audience continues to increase in the percentage of females, nearing 38%, according to Nielsen figures, while merchandise sales depicting female performers continue to grow</a:t>
            </a:r>
            <a:r>
              <a:rPr lang="en-US" altLang="en-US">
                <a:latin typeface="Verdana" panose="020B0604030504040204" pitchFamily="34" charset="0"/>
              </a:rPr>
              <a:t>."</a:t>
            </a:r>
          </a:p>
        </p:txBody>
      </p:sp>
      <p:pic>
        <p:nvPicPr>
          <p:cNvPr id="36871" name="Picture 2" descr="wwe_network_logo.jpg">
            <a:extLst>
              <a:ext uri="{FF2B5EF4-FFF2-40B4-BE49-F238E27FC236}">
                <a16:creationId xmlns:a16="http://schemas.microsoft.com/office/drawing/2014/main" id="{241607FE-BEC3-4474-87B8-55C4555CDD5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962400" y="5029200"/>
            <a:ext cx="44799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Line 2">
            <a:extLst>
              <a:ext uri="{FF2B5EF4-FFF2-40B4-BE49-F238E27FC236}">
                <a16:creationId xmlns:a16="http://schemas.microsoft.com/office/drawing/2014/main" id="{CC1C084F-39E6-4690-93E2-B050F948A7F2}"/>
              </a:ext>
            </a:extLst>
          </p:cNvPr>
          <p:cNvSpPr>
            <a:spLocks noChangeShapeType="1"/>
          </p:cNvSpPr>
          <p:nvPr/>
        </p:nvSpPr>
        <p:spPr bwMode="auto">
          <a:xfrm>
            <a:off x="228600" y="2438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 name="Rectangle 3">
            <a:extLst>
              <a:ext uri="{FF2B5EF4-FFF2-40B4-BE49-F238E27FC236}">
                <a16:creationId xmlns:a16="http://schemas.microsoft.com/office/drawing/2014/main" id="{D099BCBD-3D84-412D-BE64-66B9EFFB5F63}"/>
              </a:ext>
            </a:extLst>
          </p:cNvPr>
          <p:cNvSpPr>
            <a:spLocks noChangeArrowheads="1"/>
          </p:cNvSpPr>
          <p:nvPr/>
        </p:nvSpPr>
        <p:spPr bwMode="auto">
          <a:xfrm>
            <a:off x="1447800" y="1752600"/>
            <a:ext cx="6138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Shifts in industry trends could include:</a:t>
            </a:r>
          </a:p>
        </p:txBody>
      </p:sp>
      <p:sp>
        <p:nvSpPr>
          <p:cNvPr id="125956" name="Rectangle 4">
            <a:extLst>
              <a:ext uri="{FF2B5EF4-FFF2-40B4-BE49-F238E27FC236}">
                <a16:creationId xmlns:a16="http://schemas.microsoft.com/office/drawing/2014/main" id="{4B405D4E-2F10-44E4-8340-A00A9E32B770}"/>
              </a:ext>
            </a:extLst>
          </p:cNvPr>
          <p:cNvSpPr>
            <a:spLocks noChangeArrowheads="1"/>
          </p:cNvSpPr>
          <p:nvPr/>
        </p:nvSpPr>
        <p:spPr bwMode="auto">
          <a:xfrm>
            <a:off x="1752600" y="2743200"/>
            <a:ext cx="617220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6600"/>
                </a:solidFill>
                <a:latin typeface="Verdana" panose="020B0604030504040204" pitchFamily="34" charset="0"/>
              </a:rPr>
              <a:t>  Customer buying patterns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Consumer preferences / distastes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Effective marketing techniques</a:t>
            </a:r>
          </a:p>
          <a:p>
            <a:pPr eaLnBrk="1" hangingPunct="1">
              <a:buFont typeface="Wingdings" panose="05000000000000000000" pitchFamily="2" charset="2"/>
              <a:buNone/>
            </a:pPr>
            <a:r>
              <a:rPr lang="en-US" altLang="en-US">
                <a:solidFill>
                  <a:srgbClr val="006600"/>
                </a:solidFill>
                <a:latin typeface="Verdana" panose="020B0604030504040204" pitchFamily="34" charset="0"/>
              </a:rPr>
              <a:t>    (product placement for example)</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Product or service modifications</a:t>
            </a:r>
          </a:p>
          <a:p>
            <a:pPr eaLnBrk="1" hangingPunct="1">
              <a:buFont typeface="Wingdings" panose="05000000000000000000" pitchFamily="2" charset="2"/>
              <a:buNone/>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New technology</a:t>
            </a:r>
          </a:p>
          <a:p>
            <a:pPr eaLnBrk="1" hangingPunct="1">
              <a:buFont typeface="Wingdings" panose="05000000000000000000" pitchFamily="2" charset="2"/>
              <a:buChar char="Ø"/>
            </a:pPr>
            <a:endParaRPr lang="en-US" altLang="en-US" sz="12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6600"/>
                </a:solidFill>
                <a:latin typeface="Verdana" panose="020B0604030504040204" pitchFamily="34" charset="0"/>
              </a:rPr>
              <a:t>  Efficient communication tools</a:t>
            </a:r>
          </a:p>
        </p:txBody>
      </p:sp>
      <p:grpSp>
        <p:nvGrpSpPr>
          <p:cNvPr id="6148" name="Group 5">
            <a:extLst>
              <a:ext uri="{FF2B5EF4-FFF2-40B4-BE49-F238E27FC236}">
                <a16:creationId xmlns:a16="http://schemas.microsoft.com/office/drawing/2014/main" id="{F9C231F1-ADA1-42C7-B585-8BEA86FA8AD8}"/>
              </a:ext>
            </a:extLst>
          </p:cNvPr>
          <p:cNvGrpSpPr>
            <a:grpSpLocks/>
          </p:cNvGrpSpPr>
          <p:nvPr/>
        </p:nvGrpSpPr>
        <p:grpSpPr bwMode="auto">
          <a:xfrm>
            <a:off x="0" y="0"/>
            <a:ext cx="9144000" cy="976313"/>
            <a:chOff x="0" y="0"/>
            <a:chExt cx="5760" cy="615"/>
          </a:xfrm>
        </p:grpSpPr>
        <p:sp>
          <p:nvSpPr>
            <p:cNvPr id="6151" name="Text Box 6">
              <a:extLst>
                <a:ext uri="{FF2B5EF4-FFF2-40B4-BE49-F238E27FC236}">
                  <a16:creationId xmlns:a16="http://schemas.microsoft.com/office/drawing/2014/main" id="{579764D1-138A-49B1-A18A-317C42DC5D3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152" name="Text Box 7">
              <a:extLst>
                <a:ext uri="{FF2B5EF4-FFF2-40B4-BE49-F238E27FC236}">
                  <a16:creationId xmlns:a16="http://schemas.microsoft.com/office/drawing/2014/main" id="{3FE38A49-564B-4E8B-BAF5-CF1F3973E68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9" name="Rectangle 8">
            <a:extLst>
              <a:ext uri="{FF2B5EF4-FFF2-40B4-BE49-F238E27FC236}">
                <a16:creationId xmlns:a16="http://schemas.microsoft.com/office/drawing/2014/main" id="{B16A1763-AB6D-464B-A35E-42B680AE8DB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6150" name="Text Box 9">
            <a:extLst>
              <a:ext uri="{FF2B5EF4-FFF2-40B4-BE49-F238E27FC236}">
                <a16:creationId xmlns:a16="http://schemas.microsoft.com/office/drawing/2014/main" id="{F3700741-673B-47A6-A640-148211F872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extLst>
      <p:ext uri="{BB962C8B-B14F-4D97-AF65-F5344CB8AC3E}">
        <p14:creationId xmlns:p14="http://schemas.microsoft.com/office/powerpoint/2010/main" val="18346591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25956"/>
                                        </p:tgtEl>
                                        <p:attrNameLst>
                                          <p:attrName>style.visibility</p:attrName>
                                        </p:attrNameLst>
                                      </p:cBhvr>
                                      <p:to>
                                        <p:strVal val="visible"/>
                                      </p:to>
                                    </p:set>
                                    <p:animEffect transition="in" filter="wedge">
                                      <p:cBhvr>
                                        <p:cTn id="7" dur="2000"/>
                                        <p:tgtEl>
                                          <p:spTgt spid="125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ABF58F90-8C77-4CC5-94DA-74C016174D08}"/>
              </a:ext>
            </a:extLst>
          </p:cNvPr>
          <p:cNvGrpSpPr>
            <a:grpSpLocks/>
          </p:cNvGrpSpPr>
          <p:nvPr/>
        </p:nvGrpSpPr>
        <p:grpSpPr bwMode="auto">
          <a:xfrm>
            <a:off x="0" y="0"/>
            <a:ext cx="9144000" cy="976313"/>
            <a:chOff x="0" y="0"/>
            <a:chExt cx="5760" cy="615"/>
          </a:xfrm>
        </p:grpSpPr>
        <p:sp>
          <p:nvSpPr>
            <p:cNvPr id="38920" name="Text Box 3">
              <a:extLst>
                <a:ext uri="{FF2B5EF4-FFF2-40B4-BE49-F238E27FC236}">
                  <a16:creationId xmlns:a16="http://schemas.microsoft.com/office/drawing/2014/main" id="{E2060C3B-8F00-4DBB-B41D-A86B20EB05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38921" name="Text Box 4">
              <a:extLst>
                <a:ext uri="{FF2B5EF4-FFF2-40B4-BE49-F238E27FC236}">
                  <a16:creationId xmlns:a16="http://schemas.microsoft.com/office/drawing/2014/main" id="{F93071D4-D039-44C1-AD30-8223A93AC94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8914" name="Text Box 5">
            <a:extLst>
              <a:ext uri="{FF2B5EF4-FFF2-40B4-BE49-F238E27FC236}">
                <a16:creationId xmlns:a16="http://schemas.microsoft.com/office/drawing/2014/main" id="{E2ED6B4D-5CDC-45F6-A9FF-E31F0C4487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8915" name="Rectangle 7">
            <a:extLst>
              <a:ext uri="{FF2B5EF4-FFF2-40B4-BE49-F238E27FC236}">
                <a16:creationId xmlns:a16="http://schemas.microsoft.com/office/drawing/2014/main" id="{9B12ABDB-524E-4F4A-9EB5-D19A275DB515}"/>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38916" name="Rectangle 8">
            <a:extLst>
              <a:ext uri="{FF2B5EF4-FFF2-40B4-BE49-F238E27FC236}">
                <a16:creationId xmlns:a16="http://schemas.microsoft.com/office/drawing/2014/main" id="{E7AB7AFD-99A9-4CAA-B9D0-4C1A509F0884}"/>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38917" name="Line 9">
            <a:extLst>
              <a:ext uri="{FF2B5EF4-FFF2-40B4-BE49-F238E27FC236}">
                <a16:creationId xmlns:a16="http://schemas.microsoft.com/office/drawing/2014/main" id="{75EF6616-B859-4F85-B34A-35B568F1A04A}"/>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8" name="Text Box 9">
            <a:extLst>
              <a:ext uri="{FF2B5EF4-FFF2-40B4-BE49-F238E27FC236}">
                <a16:creationId xmlns:a16="http://schemas.microsoft.com/office/drawing/2014/main" id="{E02696E5-A3D2-441E-90C3-6A8069295922}"/>
              </a:ext>
            </a:extLst>
          </p:cNvPr>
          <p:cNvSpPr txBox="1">
            <a:spLocks noChangeArrowheads="1"/>
          </p:cNvSpPr>
          <p:nvPr/>
        </p:nvSpPr>
        <p:spPr bwMode="auto">
          <a:xfrm>
            <a:off x="228600" y="2514600"/>
            <a:ext cx="5715000" cy="374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Levi</a:t>
            </a:r>
            <a:r>
              <a:rPr lang="ja-JP" altLang="en-US" sz="2000">
                <a:latin typeface="Verdana" panose="020B0604030504040204" pitchFamily="34" charset="0"/>
              </a:rPr>
              <a:t>’</a:t>
            </a:r>
            <a:r>
              <a:rPr lang="en-US" altLang="ja-JP" sz="2000">
                <a:latin typeface="Verdana" panose="020B0604030504040204" pitchFamily="34" charset="0"/>
              </a:rPr>
              <a:t>s Stadium (home of the San Francisco 49ers) features a network that includes about 680 Wi-Fi access points -- one for every 100 seats in the stadium, a superfast Internet connection (allegedly 10,000 times faster than what federal regulators classify as broadband), and about 1,700 high-tech "beacons</a:t>
            </a:r>
            <a:r>
              <a:rPr lang="ja-JP" altLang="en-US" sz="2000">
                <a:latin typeface="Verdana" panose="020B0604030504040204" pitchFamily="34" charset="0"/>
              </a:rPr>
              <a:t>”</a:t>
            </a:r>
            <a:r>
              <a:rPr lang="en-US" altLang="ja-JP" sz="2000">
                <a:latin typeface="Verdana" panose="020B0604030504040204" pitchFamily="34" charset="0"/>
              </a:rPr>
              <a:t> (technology that connects a fan</a:t>
            </a:r>
            <a:r>
              <a:rPr lang="ja-JP" altLang="en-US" sz="2000">
                <a:latin typeface="Verdana" panose="020B0604030504040204" pitchFamily="34" charset="0"/>
              </a:rPr>
              <a:t>’</a:t>
            </a:r>
            <a:r>
              <a:rPr lang="en-US" altLang="ja-JP" sz="2000">
                <a:latin typeface="Verdana" panose="020B0604030504040204" pitchFamily="34" charset="0"/>
              </a:rPr>
              <a:t>s phone to a wireless headset, used to pinpoint consumers' locations inside the venue to provide them directions).</a:t>
            </a:r>
            <a:endParaRPr lang="en-US" altLang="en-US" sz="2000">
              <a:latin typeface="Verdana" panose="020B0604030504040204" pitchFamily="34" charset="0"/>
            </a:endParaRPr>
          </a:p>
        </p:txBody>
      </p:sp>
      <p:pic>
        <p:nvPicPr>
          <p:cNvPr id="38919" name="Picture 11" descr="levi">
            <a:extLst>
              <a:ext uri="{FF2B5EF4-FFF2-40B4-BE49-F238E27FC236}">
                <a16:creationId xmlns:a16="http://schemas.microsoft.com/office/drawing/2014/main" id="{CB10E29D-8CAD-4F94-B605-006E79D709A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248400" y="2971800"/>
            <a:ext cx="249555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2">
            <a:extLst>
              <a:ext uri="{FF2B5EF4-FFF2-40B4-BE49-F238E27FC236}">
                <a16:creationId xmlns:a16="http://schemas.microsoft.com/office/drawing/2014/main" id="{D4D78504-977C-4479-A631-D2088080F42D}"/>
              </a:ext>
            </a:extLst>
          </p:cNvPr>
          <p:cNvGrpSpPr>
            <a:grpSpLocks/>
          </p:cNvGrpSpPr>
          <p:nvPr/>
        </p:nvGrpSpPr>
        <p:grpSpPr bwMode="auto">
          <a:xfrm>
            <a:off x="0" y="0"/>
            <a:ext cx="9144000" cy="976313"/>
            <a:chOff x="0" y="0"/>
            <a:chExt cx="5760" cy="615"/>
          </a:xfrm>
        </p:grpSpPr>
        <p:sp>
          <p:nvSpPr>
            <p:cNvPr id="40968" name="Text Box 3">
              <a:extLst>
                <a:ext uri="{FF2B5EF4-FFF2-40B4-BE49-F238E27FC236}">
                  <a16:creationId xmlns:a16="http://schemas.microsoft.com/office/drawing/2014/main" id="{B7E00E47-4D5A-4FEB-85FA-4E633B2CC3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0969" name="Text Box 4">
              <a:extLst>
                <a:ext uri="{FF2B5EF4-FFF2-40B4-BE49-F238E27FC236}">
                  <a16:creationId xmlns:a16="http://schemas.microsoft.com/office/drawing/2014/main" id="{AC4025DD-827E-46E4-8343-9B73B912833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0962" name="Text Box 5">
            <a:extLst>
              <a:ext uri="{FF2B5EF4-FFF2-40B4-BE49-F238E27FC236}">
                <a16:creationId xmlns:a16="http://schemas.microsoft.com/office/drawing/2014/main" id="{470D7766-5AF4-4F51-857B-1CF9C3384E2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0963" name="Rectangle 7">
            <a:extLst>
              <a:ext uri="{FF2B5EF4-FFF2-40B4-BE49-F238E27FC236}">
                <a16:creationId xmlns:a16="http://schemas.microsoft.com/office/drawing/2014/main" id="{8D90FF0D-B1E7-4EAE-A0CD-44B9FDE8D44A}"/>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0964" name="Rectangle 8">
            <a:extLst>
              <a:ext uri="{FF2B5EF4-FFF2-40B4-BE49-F238E27FC236}">
                <a16:creationId xmlns:a16="http://schemas.microsoft.com/office/drawing/2014/main" id="{577961D3-E3F3-4CBB-AAE5-7498D608C6E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0965" name="Line 9">
            <a:extLst>
              <a:ext uri="{FF2B5EF4-FFF2-40B4-BE49-F238E27FC236}">
                <a16:creationId xmlns:a16="http://schemas.microsoft.com/office/drawing/2014/main" id="{92CFD1B2-8EE2-462E-BB78-DDC54616E55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0966" name="Text Box 11">
            <a:extLst>
              <a:ext uri="{FF2B5EF4-FFF2-40B4-BE49-F238E27FC236}">
                <a16:creationId xmlns:a16="http://schemas.microsoft.com/office/drawing/2014/main" id="{E051961C-F5DE-4535-824C-151E7CCE9742}"/>
              </a:ext>
            </a:extLst>
          </p:cNvPr>
          <p:cNvSpPr txBox="1">
            <a:spLocks noChangeArrowheads="1"/>
          </p:cNvSpPr>
          <p:nvPr/>
        </p:nvSpPr>
        <p:spPr bwMode="auto">
          <a:xfrm>
            <a:off x="152400" y="2209800"/>
            <a:ext cx="86868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latin typeface="Verdana" panose="020B0604030504040204" pitchFamily="34" charset="0"/>
              </a:rPr>
              <a:t>According to wired.com, when NBA’s Sacramento Kings opened their new “Golden 1 Center”, they suggested the arena was the most technologically advanced arena ever built</a:t>
            </a:r>
          </a:p>
        </p:txBody>
      </p:sp>
      <p:pic>
        <p:nvPicPr>
          <p:cNvPr id="40967" name="Picture 12" descr="I:\temp\gold.jpg">
            <a:extLst>
              <a:ext uri="{FF2B5EF4-FFF2-40B4-BE49-F238E27FC236}">
                <a16:creationId xmlns:a16="http://schemas.microsoft.com/office/drawing/2014/main" id="{CEA81644-BE52-4BE2-A70F-9374B4EFF3D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53000" y="3650163"/>
            <a:ext cx="3730609" cy="264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id="{604D2E52-7C21-4EF4-91F7-2A6B169D19BB}"/>
              </a:ext>
            </a:extLst>
          </p:cNvPr>
          <p:cNvSpPr/>
          <p:nvPr/>
        </p:nvSpPr>
        <p:spPr>
          <a:xfrm>
            <a:off x="152400" y="3386078"/>
            <a:ext cx="4572000" cy="3170099"/>
          </a:xfrm>
          <a:prstGeom prst="rect">
            <a:avLst/>
          </a:prstGeom>
        </p:spPr>
        <p:txBody>
          <a:bodyPr wrap="square">
            <a:spAutoFit/>
          </a:bodyPr>
          <a:lstStyle/>
          <a:p>
            <a:pPr eaLnBrk="1" hangingPunct="1">
              <a:spcBef>
                <a:spcPct val="50000"/>
              </a:spcBef>
            </a:pPr>
            <a:r>
              <a:rPr lang="en-US" altLang="en-US" sz="2000" dirty="0">
                <a:latin typeface="Verdana" panose="020B0604030504040204" pitchFamily="34" charset="0"/>
              </a:rPr>
              <a:t>The building is powered strictly by solar energy, enables wi-fi usage in every nook-and-cranny while allowing fans to control the temperature in their seating section by voting through an app, and boasts a scoreboard that is higher-resolution than the famous Dallas Cowboy jumbotron (32 million pixels vs 25 million)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4347BBD8-1F0E-4862-8B9D-14CFD87497E5}"/>
              </a:ext>
            </a:extLst>
          </p:cNvPr>
          <p:cNvGrpSpPr>
            <a:grpSpLocks/>
          </p:cNvGrpSpPr>
          <p:nvPr/>
        </p:nvGrpSpPr>
        <p:grpSpPr bwMode="auto">
          <a:xfrm>
            <a:off x="0" y="0"/>
            <a:ext cx="9144000" cy="976313"/>
            <a:chOff x="0" y="0"/>
            <a:chExt cx="5760" cy="615"/>
          </a:xfrm>
        </p:grpSpPr>
        <p:sp>
          <p:nvSpPr>
            <p:cNvPr id="43016" name="Text Box 3">
              <a:extLst>
                <a:ext uri="{FF2B5EF4-FFF2-40B4-BE49-F238E27FC236}">
                  <a16:creationId xmlns:a16="http://schemas.microsoft.com/office/drawing/2014/main" id="{62694BED-E279-41C6-9785-41834F76314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3017" name="Text Box 4">
              <a:extLst>
                <a:ext uri="{FF2B5EF4-FFF2-40B4-BE49-F238E27FC236}">
                  <a16:creationId xmlns:a16="http://schemas.microsoft.com/office/drawing/2014/main" id="{FC1726A9-3952-4051-BB26-5C79CBDA69B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3010" name="Text Box 5">
            <a:extLst>
              <a:ext uri="{FF2B5EF4-FFF2-40B4-BE49-F238E27FC236}">
                <a16:creationId xmlns:a16="http://schemas.microsoft.com/office/drawing/2014/main" id="{2045A74C-49BB-4157-87AA-F84791A8FC7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3011" name="Rectangle 7">
            <a:extLst>
              <a:ext uri="{FF2B5EF4-FFF2-40B4-BE49-F238E27FC236}">
                <a16:creationId xmlns:a16="http://schemas.microsoft.com/office/drawing/2014/main" id="{6FFAB91C-02CF-4E41-AD33-7FCCEB75567F}"/>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3012" name="Rectangle 8">
            <a:extLst>
              <a:ext uri="{FF2B5EF4-FFF2-40B4-BE49-F238E27FC236}">
                <a16:creationId xmlns:a16="http://schemas.microsoft.com/office/drawing/2014/main" id="{E19EFBAE-28EA-405C-83A0-DA43A94B69CB}"/>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3013" name="Line 9">
            <a:extLst>
              <a:ext uri="{FF2B5EF4-FFF2-40B4-BE49-F238E27FC236}">
                <a16:creationId xmlns:a16="http://schemas.microsoft.com/office/drawing/2014/main" id="{B411F63C-8B57-4748-9019-1D45D661F10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3014" name="Text Box 11">
            <a:extLst>
              <a:ext uri="{FF2B5EF4-FFF2-40B4-BE49-F238E27FC236}">
                <a16:creationId xmlns:a16="http://schemas.microsoft.com/office/drawing/2014/main" id="{37D0A708-90CE-4863-92FC-21C2E409340C}"/>
              </a:ext>
            </a:extLst>
          </p:cNvPr>
          <p:cNvSpPr txBox="1">
            <a:spLocks noChangeArrowheads="1"/>
          </p:cNvSpPr>
          <p:nvPr/>
        </p:nvSpPr>
        <p:spPr bwMode="auto">
          <a:xfrm>
            <a:off x="381000" y="2362200"/>
            <a:ext cx="51054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The Golden State Warriors are also due to open their new technology-savvy arena, the Chase Center, in 2019. According to cnet.com, the new facility will include floor tiles that generate electricity when people walk on them, streetlamps that transmit data to those nearby, and several virtual reality possibilities.</a:t>
            </a:r>
          </a:p>
        </p:txBody>
      </p:sp>
      <p:pic>
        <p:nvPicPr>
          <p:cNvPr id="43015" name="Picture 12" descr="I:\temp\cha.jpg">
            <a:extLst>
              <a:ext uri="{FF2B5EF4-FFF2-40B4-BE49-F238E27FC236}">
                <a16:creationId xmlns:a16="http://schemas.microsoft.com/office/drawing/2014/main" id="{D1C635DA-1F2C-469C-BC75-4E350FD5F204}"/>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562600" y="3417888"/>
            <a:ext cx="3341688"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C995789B-2019-4BC2-BCC9-E4FF71F74C0D}"/>
              </a:ext>
            </a:extLst>
          </p:cNvPr>
          <p:cNvGrpSpPr>
            <a:grpSpLocks/>
          </p:cNvGrpSpPr>
          <p:nvPr/>
        </p:nvGrpSpPr>
        <p:grpSpPr bwMode="auto">
          <a:xfrm>
            <a:off x="0" y="0"/>
            <a:ext cx="9144000" cy="976313"/>
            <a:chOff x="0" y="0"/>
            <a:chExt cx="5760" cy="615"/>
          </a:xfrm>
        </p:grpSpPr>
        <p:sp>
          <p:nvSpPr>
            <p:cNvPr id="47112" name="Text Box 3">
              <a:extLst>
                <a:ext uri="{FF2B5EF4-FFF2-40B4-BE49-F238E27FC236}">
                  <a16:creationId xmlns:a16="http://schemas.microsoft.com/office/drawing/2014/main" id="{8AE5944E-9431-4C98-A3B8-8309FB06EE9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7113" name="Text Box 4">
              <a:extLst>
                <a:ext uri="{FF2B5EF4-FFF2-40B4-BE49-F238E27FC236}">
                  <a16:creationId xmlns:a16="http://schemas.microsoft.com/office/drawing/2014/main" id="{000C4F22-FED1-4488-9CA2-26BF2A042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7106" name="Text Box 5">
            <a:extLst>
              <a:ext uri="{FF2B5EF4-FFF2-40B4-BE49-F238E27FC236}">
                <a16:creationId xmlns:a16="http://schemas.microsoft.com/office/drawing/2014/main" id="{2DCB0A93-7BD7-4AD0-B536-F284237E62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7" name="Rectangle 7">
            <a:extLst>
              <a:ext uri="{FF2B5EF4-FFF2-40B4-BE49-F238E27FC236}">
                <a16:creationId xmlns:a16="http://schemas.microsoft.com/office/drawing/2014/main" id="{DE8C068D-C7EF-479F-8CE7-D444A1C24250}"/>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7108" name="Rectangle 8">
            <a:extLst>
              <a:ext uri="{FF2B5EF4-FFF2-40B4-BE49-F238E27FC236}">
                <a16:creationId xmlns:a16="http://schemas.microsoft.com/office/drawing/2014/main" id="{652FED4C-4B5D-48F3-A38E-4D46677308B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7109" name="Line 9">
            <a:extLst>
              <a:ext uri="{FF2B5EF4-FFF2-40B4-BE49-F238E27FC236}">
                <a16:creationId xmlns:a16="http://schemas.microsoft.com/office/drawing/2014/main" id="{4EE7BF64-2E33-4AF1-AD68-E64E826B3C1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0" name="Text Box 11">
            <a:extLst>
              <a:ext uri="{FF2B5EF4-FFF2-40B4-BE49-F238E27FC236}">
                <a16:creationId xmlns:a16="http://schemas.microsoft.com/office/drawing/2014/main" id="{5286C353-D477-4E92-901D-6C43B1C4313B}"/>
              </a:ext>
            </a:extLst>
          </p:cNvPr>
          <p:cNvSpPr txBox="1">
            <a:spLocks noChangeArrowheads="1"/>
          </p:cNvSpPr>
          <p:nvPr/>
        </p:nvSpPr>
        <p:spPr bwMode="auto">
          <a:xfrm>
            <a:off x="228600" y="2401431"/>
            <a:ext cx="708660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latin typeface="Verdana" panose="020B0604030504040204" pitchFamily="34" charset="0"/>
                <a:cs typeface="Arial" panose="020B0604020202020204" pitchFamily="34" charset="0"/>
              </a:rPr>
              <a:t>As the team prepared for season ticket renewals down the stretch last year’s 2018 MLB season, the Oakland A’s announced plans to re-imagine the traditional season ticket sales model</a:t>
            </a:r>
          </a:p>
          <a:p>
            <a:pPr eaLnBrk="1" hangingPunct="1">
              <a:spcBef>
                <a:spcPct val="50000"/>
              </a:spcBef>
            </a:pPr>
            <a:r>
              <a:rPr lang="en-US" altLang="en-US" sz="2200" dirty="0">
                <a:latin typeface="Verdana" panose="020B0604030504040204" pitchFamily="34" charset="0"/>
                <a:cs typeface="Arial" panose="020B0604020202020204" pitchFamily="34" charset="0"/>
              </a:rPr>
              <a:t>According to the San Francisco Gate, the “A’s Access” program would provide “members” with general-admission access to every game, a reserved-seat plan and additional benefits including half-price concessions, 25 percent off merchandise and upgrade credits for games not included in a reserved-ticket plan</a:t>
            </a:r>
          </a:p>
          <a:p>
            <a:pPr eaLnBrk="1" hangingPunct="1">
              <a:spcBef>
                <a:spcPct val="50000"/>
              </a:spcBef>
            </a:pPr>
            <a:endParaRPr lang="en-US" altLang="en-US" sz="2200" dirty="0">
              <a:latin typeface="Verdana" panose="020B0604030504040204" pitchFamily="34" charset="0"/>
              <a:cs typeface="Arial" panose="020B0604020202020204" pitchFamily="34" charset="0"/>
            </a:endParaRPr>
          </a:p>
        </p:txBody>
      </p:sp>
      <p:pic>
        <p:nvPicPr>
          <p:cNvPr id="47111" name="Picture 1">
            <a:extLst>
              <a:ext uri="{FF2B5EF4-FFF2-40B4-BE49-F238E27FC236}">
                <a16:creationId xmlns:a16="http://schemas.microsoft.com/office/drawing/2014/main" id="{E91E8C82-7FE2-4C9B-904D-92AC0A0C156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3774" y="365760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C995789B-2019-4BC2-BCC9-E4FF71F74C0D}"/>
              </a:ext>
            </a:extLst>
          </p:cNvPr>
          <p:cNvGrpSpPr>
            <a:grpSpLocks/>
          </p:cNvGrpSpPr>
          <p:nvPr/>
        </p:nvGrpSpPr>
        <p:grpSpPr bwMode="auto">
          <a:xfrm>
            <a:off x="0" y="0"/>
            <a:ext cx="9144000" cy="976313"/>
            <a:chOff x="0" y="0"/>
            <a:chExt cx="5760" cy="615"/>
          </a:xfrm>
        </p:grpSpPr>
        <p:sp>
          <p:nvSpPr>
            <p:cNvPr id="47112" name="Text Box 3">
              <a:extLst>
                <a:ext uri="{FF2B5EF4-FFF2-40B4-BE49-F238E27FC236}">
                  <a16:creationId xmlns:a16="http://schemas.microsoft.com/office/drawing/2014/main" id="{8AE5944E-9431-4C98-A3B8-8309FB06EE9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7113" name="Text Box 4">
              <a:extLst>
                <a:ext uri="{FF2B5EF4-FFF2-40B4-BE49-F238E27FC236}">
                  <a16:creationId xmlns:a16="http://schemas.microsoft.com/office/drawing/2014/main" id="{000C4F22-FED1-4488-9CA2-26BF2A042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7106" name="Text Box 5">
            <a:extLst>
              <a:ext uri="{FF2B5EF4-FFF2-40B4-BE49-F238E27FC236}">
                <a16:creationId xmlns:a16="http://schemas.microsoft.com/office/drawing/2014/main" id="{2DCB0A93-7BD7-4AD0-B536-F284237E62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7" name="Rectangle 7">
            <a:extLst>
              <a:ext uri="{FF2B5EF4-FFF2-40B4-BE49-F238E27FC236}">
                <a16:creationId xmlns:a16="http://schemas.microsoft.com/office/drawing/2014/main" id="{DE8C068D-C7EF-479F-8CE7-D444A1C24250}"/>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7108" name="Rectangle 8">
            <a:extLst>
              <a:ext uri="{FF2B5EF4-FFF2-40B4-BE49-F238E27FC236}">
                <a16:creationId xmlns:a16="http://schemas.microsoft.com/office/drawing/2014/main" id="{652FED4C-4B5D-48F3-A38E-4D46677308B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7109" name="Line 9">
            <a:extLst>
              <a:ext uri="{FF2B5EF4-FFF2-40B4-BE49-F238E27FC236}">
                <a16:creationId xmlns:a16="http://schemas.microsoft.com/office/drawing/2014/main" id="{4EE7BF64-2E33-4AF1-AD68-E64E826B3C1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0" name="Text Box 11">
            <a:extLst>
              <a:ext uri="{FF2B5EF4-FFF2-40B4-BE49-F238E27FC236}">
                <a16:creationId xmlns:a16="http://schemas.microsoft.com/office/drawing/2014/main" id="{5286C353-D477-4E92-901D-6C43B1C4313B}"/>
              </a:ext>
            </a:extLst>
          </p:cNvPr>
          <p:cNvSpPr txBox="1">
            <a:spLocks noChangeArrowheads="1"/>
          </p:cNvSpPr>
          <p:nvPr/>
        </p:nvSpPr>
        <p:spPr bwMode="auto">
          <a:xfrm>
            <a:off x="325120" y="2463654"/>
            <a:ext cx="8534400"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The challenges of drawing fans to stadiums are not limited to Major League sports, a precipitous drop in attendance has impacted college football for several seasons</a:t>
            </a:r>
          </a:p>
          <a:p>
            <a:pPr eaLnBrk="1" hangingPunct="1">
              <a:spcBef>
                <a:spcPct val="50000"/>
              </a:spcBef>
            </a:pPr>
            <a:endParaRPr lang="en-US" altLang="en-US" dirty="0">
              <a:latin typeface="Verdana" panose="020B0604030504040204" pitchFamily="34" charset="0"/>
              <a:cs typeface="Arial" panose="020B0604020202020204" pitchFamily="34" charset="0"/>
            </a:endParaRPr>
          </a:p>
        </p:txBody>
      </p:sp>
      <p:pic>
        <p:nvPicPr>
          <p:cNvPr id="6146" name="Picture 2" descr="Image result for college football attendance">
            <a:extLst>
              <a:ext uri="{FF2B5EF4-FFF2-40B4-BE49-F238E27FC236}">
                <a16:creationId xmlns:a16="http://schemas.microsoft.com/office/drawing/2014/main" id="{75B9AA0E-4FAC-42B9-B66D-623FA2BBFCE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916804" y="4000499"/>
            <a:ext cx="3612833" cy="240855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8CF6A7F-518F-464D-ABCB-92A1E3B8E745}"/>
              </a:ext>
            </a:extLst>
          </p:cNvPr>
          <p:cNvSpPr/>
          <p:nvPr/>
        </p:nvSpPr>
        <p:spPr>
          <a:xfrm>
            <a:off x="274320" y="4373940"/>
            <a:ext cx="4572000" cy="1569660"/>
          </a:xfrm>
          <a:prstGeom prst="rect">
            <a:avLst/>
          </a:prstGeom>
        </p:spPr>
        <p:txBody>
          <a:bodyPr>
            <a:spAutoFit/>
          </a:bodyPr>
          <a:lstStyle/>
          <a:p>
            <a:pPr eaLnBrk="1" hangingPunct="1">
              <a:spcBef>
                <a:spcPct val="50000"/>
              </a:spcBef>
            </a:pPr>
            <a:r>
              <a:rPr lang="en-US" altLang="en-US" sz="2400" dirty="0">
                <a:latin typeface="Verdana" panose="020B0604030504040204" pitchFamily="34" charset="0"/>
                <a:cs typeface="Arial" panose="020B0604020202020204" pitchFamily="34" charset="0"/>
              </a:rPr>
              <a:t>According to The Athletic, college football attendance last season dipped to its lowest mark in 22 years</a:t>
            </a:r>
          </a:p>
        </p:txBody>
      </p:sp>
    </p:spTree>
    <p:extLst>
      <p:ext uri="{BB962C8B-B14F-4D97-AF65-F5344CB8AC3E}">
        <p14:creationId xmlns:p14="http://schemas.microsoft.com/office/powerpoint/2010/main" val="15507091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C995789B-2019-4BC2-BCC9-E4FF71F74C0D}"/>
              </a:ext>
            </a:extLst>
          </p:cNvPr>
          <p:cNvGrpSpPr>
            <a:grpSpLocks/>
          </p:cNvGrpSpPr>
          <p:nvPr/>
        </p:nvGrpSpPr>
        <p:grpSpPr bwMode="auto">
          <a:xfrm>
            <a:off x="0" y="0"/>
            <a:ext cx="9144000" cy="976313"/>
            <a:chOff x="0" y="0"/>
            <a:chExt cx="5760" cy="615"/>
          </a:xfrm>
        </p:grpSpPr>
        <p:sp>
          <p:nvSpPr>
            <p:cNvPr id="47112" name="Text Box 3">
              <a:extLst>
                <a:ext uri="{FF2B5EF4-FFF2-40B4-BE49-F238E27FC236}">
                  <a16:creationId xmlns:a16="http://schemas.microsoft.com/office/drawing/2014/main" id="{8AE5944E-9431-4C98-A3B8-8309FB06EE9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7113" name="Text Box 4">
              <a:extLst>
                <a:ext uri="{FF2B5EF4-FFF2-40B4-BE49-F238E27FC236}">
                  <a16:creationId xmlns:a16="http://schemas.microsoft.com/office/drawing/2014/main" id="{000C4F22-FED1-4488-9CA2-26BF2A042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7106" name="Text Box 5">
            <a:extLst>
              <a:ext uri="{FF2B5EF4-FFF2-40B4-BE49-F238E27FC236}">
                <a16:creationId xmlns:a16="http://schemas.microsoft.com/office/drawing/2014/main" id="{2DCB0A93-7BD7-4AD0-B536-F284237E62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7" name="Rectangle 7">
            <a:extLst>
              <a:ext uri="{FF2B5EF4-FFF2-40B4-BE49-F238E27FC236}">
                <a16:creationId xmlns:a16="http://schemas.microsoft.com/office/drawing/2014/main" id="{DE8C068D-C7EF-479F-8CE7-D444A1C24250}"/>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7108" name="Rectangle 8">
            <a:extLst>
              <a:ext uri="{FF2B5EF4-FFF2-40B4-BE49-F238E27FC236}">
                <a16:creationId xmlns:a16="http://schemas.microsoft.com/office/drawing/2014/main" id="{652FED4C-4B5D-48F3-A38E-4D46677308B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7109" name="Line 9">
            <a:extLst>
              <a:ext uri="{FF2B5EF4-FFF2-40B4-BE49-F238E27FC236}">
                <a16:creationId xmlns:a16="http://schemas.microsoft.com/office/drawing/2014/main" id="{4EE7BF64-2E33-4AF1-AD68-E64E826B3C1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0" name="Text Box 11">
            <a:extLst>
              <a:ext uri="{FF2B5EF4-FFF2-40B4-BE49-F238E27FC236}">
                <a16:creationId xmlns:a16="http://schemas.microsoft.com/office/drawing/2014/main" id="{5286C353-D477-4E92-901D-6C43B1C4313B}"/>
              </a:ext>
            </a:extLst>
          </p:cNvPr>
          <p:cNvSpPr txBox="1">
            <a:spLocks noChangeArrowheads="1"/>
          </p:cNvSpPr>
          <p:nvPr/>
        </p:nvSpPr>
        <p:spPr bwMode="auto">
          <a:xfrm>
            <a:off x="838200" y="2463654"/>
            <a:ext cx="802132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Those who have studied attendance at college football games suggest there are several reasons for the general drop in attendance:</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Costs associated with attending games</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Uncertainty over kickoff times</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Bleacher seats that are too uncomfortable</a:t>
            </a:r>
          </a:p>
        </p:txBody>
      </p:sp>
    </p:spTree>
    <p:extLst>
      <p:ext uri="{BB962C8B-B14F-4D97-AF65-F5344CB8AC3E}">
        <p14:creationId xmlns:p14="http://schemas.microsoft.com/office/powerpoint/2010/main" val="21986675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C995789B-2019-4BC2-BCC9-E4FF71F74C0D}"/>
              </a:ext>
            </a:extLst>
          </p:cNvPr>
          <p:cNvGrpSpPr>
            <a:grpSpLocks/>
          </p:cNvGrpSpPr>
          <p:nvPr/>
        </p:nvGrpSpPr>
        <p:grpSpPr bwMode="auto">
          <a:xfrm>
            <a:off x="0" y="0"/>
            <a:ext cx="9144000" cy="976313"/>
            <a:chOff x="0" y="0"/>
            <a:chExt cx="5760" cy="615"/>
          </a:xfrm>
        </p:grpSpPr>
        <p:sp>
          <p:nvSpPr>
            <p:cNvPr id="47112" name="Text Box 3">
              <a:extLst>
                <a:ext uri="{FF2B5EF4-FFF2-40B4-BE49-F238E27FC236}">
                  <a16:creationId xmlns:a16="http://schemas.microsoft.com/office/drawing/2014/main" id="{8AE5944E-9431-4C98-A3B8-8309FB06EE9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7113" name="Text Box 4">
              <a:extLst>
                <a:ext uri="{FF2B5EF4-FFF2-40B4-BE49-F238E27FC236}">
                  <a16:creationId xmlns:a16="http://schemas.microsoft.com/office/drawing/2014/main" id="{000C4F22-FED1-4488-9CA2-26BF2A042CD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7106" name="Text Box 5">
            <a:extLst>
              <a:ext uri="{FF2B5EF4-FFF2-40B4-BE49-F238E27FC236}">
                <a16:creationId xmlns:a16="http://schemas.microsoft.com/office/drawing/2014/main" id="{2DCB0A93-7BD7-4AD0-B536-F284237E62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7" name="Rectangle 7">
            <a:extLst>
              <a:ext uri="{FF2B5EF4-FFF2-40B4-BE49-F238E27FC236}">
                <a16:creationId xmlns:a16="http://schemas.microsoft.com/office/drawing/2014/main" id="{DE8C068D-C7EF-479F-8CE7-D444A1C24250}"/>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7108" name="Rectangle 8">
            <a:extLst>
              <a:ext uri="{FF2B5EF4-FFF2-40B4-BE49-F238E27FC236}">
                <a16:creationId xmlns:a16="http://schemas.microsoft.com/office/drawing/2014/main" id="{652FED4C-4B5D-48F3-A38E-4D46677308B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7109" name="Line 9">
            <a:extLst>
              <a:ext uri="{FF2B5EF4-FFF2-40B4-BE49-F238E27FC236}">
                <a16:creationId xmlns:a16="http://schemas.microsoft.com/office/drawing/2014/main" id="{4EE7BF64-2E33-4AF1-AD68-E64E826B3C1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0" name="Text Box 11">
            <a:extLst>
              <a:ext uri="{FF2B5EF4-FFF2-40B4-BE49-F238E27FC236}">
                <a16:creationId xmlns:a16="http://schemas.microsoft.com/office/drawing/2014/main" id="{5286C353-D477-4E92-901D-6C43B1C4313B}"/>
              </a:ext>
            </a:extLst>
          </p:cNvPr>
          <p:cNvSpPr txBox="1">
            <a:spLocks noChangeArrowheads="1"/>
          </p:cNvSpPr>
          <p:nvPr/>
        </p:nvSpPr>
        <p:spPr bwMode="auto">
          <a:xfrm>
            <a:off x="762000" y="2739253"/>
            <a:ext cx="7620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Concession areas that are too claustrophobic</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Lack of handrails that make it easier to get around</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Some fans prefer to watch at home, so they can watch more games</a:t>
            </a:r>
          </a:p>
          <a:p>
            <a:pPr marL="342900" indent="-342900" eaLnBrk="1" hangingPunct="1">
              <a:spcBef>
                <a:spcPct val="50000"/>
              </a:spcBef>
              <a:buFont typeface="Arial" panose="020B0604020202020204" pitchFamily="34" charset="0"/>
              <a:buChar char="•"/>
            </a:pPr>
            <a:r>
              <a:rPr lang="en-US" altLang="en-US" dirty="0">
                <a:latin typeface="Verdana" panose="020B0604030504040204" pitchFamily="34" charset="0"/>
                <a:cs typeface="Arial" panose="020B0604020202020204" pitchFamily="34" charset="0"/>
              </a:rPr>
              <a:t>Quality of opponent </a:t>
            </a:r>
          </a:p>
          <a:p>
            <a:pPr marL="342900" indent="-342900" eaLnBrk="1" hangingPunct="1">
              <a:spcBef>
                <a:spcPct val="50000"/>
              </a:spcBef>
              <a:buFont typeface="Arial" panose="020B0604020202020204" pitchFamily="34" charset="0"/>
              <a:buChar char="•"/>
            </a:pPr>
            <a:endParaRPr lang="en-US" altLang="en-US" dirty="0">
              <a:latin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21477387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9BC09902-319E-4104-88BC-38C456E29A94}"/>
              </a:ext>
            </a:extLst>
          </p:cNvPr>
          <p:cNvGrpSpPr>
            <a:grpSpLocks/>
          </p:cNvGrpSpPr>
          <p:nvPr/>
        </p:nvGrpSpPr>
        <p:grpSpPr bwMode="auto">
          <a:xfrm>
            <a:off x="0" y="0"/>
            <a:ext cx="9144000" cy="976313"/>
            <a:chOff x="0" y="0"/>
            <a:chExt cx="5760" cy="615"/>
          </a:xfrm>
        </p:grpSpPr>
        <p:sp>
          <p:nvSpPr>
            <p:cNvPr id="49161" name="Text Box 3">
              <a:extLst>
                <a:ext uri="{FF2B5EF4-FFF2-40B4-BE49-F238E27FC236}">
                  <a16:creationId xmlns:a16="http://schemas.microsoft.com/office/drawing/2014/main" id="{B5E18ACC-1663-4B9E-A8CA-13A51C70681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49162" name="Text Box 4">
              <a:extLst>
                <a:ext uri="{FF2B5EF4-FFF2-40B4-BE49-F238E27FC236}">
                  <a16:creationId xmlns:a16="http://schemas.microsoft.com/office/drawing/2014/main" id="{F43A7888-62E0-4943-96F7-268CEBFF744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9154" name="Text Box 5">
            <a:extLst>
              <a:ext uri="{FF2B5EF4-FFF2-40B4-BE49-F238E27FC236}">
                <a16:creationId xmlns:a16="http://schemas.microsoft.com/office/drawing/2014/main" id="{53744A2B-2111-42DE-8F10-6730034DE43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5" name="Rectangle 7">
            <a:extLst>
              <a:ext uri="{FF2B5EF4-FFF2-40B4-BE49-F238E27FC236}">
                <a16:creationId xmlns:a16="http://schemas.microsoft.com/office/drawing/2014/main" id="{B09D13F5-DB27-4EC4-91CC-1817CD064D0B}"/>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49156" name="Rectangle 8">
            <a:extLst>
              <a:ext uri="{FF2B5EF4-FFF2-40B4-BE49-F238E27FC236}">
                <a16:creationId xmlns:a16="http://schemas.microsoft.com/office/drawing/2014/main" id="{53290AD9-689F-40C3-BF13-A667FA93405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49157" name="Line 9">
            <a:extLst>
              <a:ext uri="{FF2B5EF4-FFF2-40B4-BE49-F238E27FC236}">
                <a16:creationId xmlns:a16="http://schemas.microsoft.com/office/drawing/2014/main" id="{7EC20ABD-BE51-4079-B5EB-02AF0C453A6D}"/>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0" name="Text Box 9">
            <a:extLst>
              <a:ext uri="{FF2B5EF4-FFF2-40B4-BE49-F238E27FC236}">
                <a16:creationId xmlns:a16="http://schemas.microsoft.com/office/drawing/2014/main" id="{A3DECE53-E35F-4DC2-87FC-228BECDCC051}"/>
              </a:ext>
            </a:extLst>
          </p:cNvPr>
          <p:cNvSpPr txBox="1">
            <a:spLocks noChangeArrowheads="1"/>
          </p:cNvSpPr>
          <p:nvPr/>
        </p:nvSpPr>
        <p:spPr bwMode="auto">
          <a:xfrm>
            <a:off x="457200" y="2362200"/>
            <a:ext cx="7848600" cy="1200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lvl="5" indent="0" eaLnBrk="1" hangingPunct="1">
              <a:spcBef>
                <a:spcPct val="50000"/>
              </a:spcBef>
              <a:defRPr/>
            </a:pPr>
            <a:r>
              <a:rPr lang="en-US" dirty="0">
                <a:latin typeface="Verdana" charset="0"/>
                <a:cs typeface="Arial" charset="0"/>
              </a:rPr>
              <a:t>A hot promotions trend the past few seasons features teams paying tribute to the community at large and/or the franchise’s historic roots</a:t>
            </a:r>
          </a:p>
        </p:txBody>
      </p:sp>
      <p:pic>
        <p:nvPicPr>
          <p:cNvPr id="49159" name="Picture 13" descr="I:\temp\jet.jpg">
            <a:extLst>
              <a:ext uri="{FF2B5EF4-FFF2-40B4-BE49-F238E27FC236}">
                <a16:creationId xmlns:a16="http://schemas.microsoft.com/office/drawing/2014/main" id="{E1CA4FC1-698A-4B4E-9D94-22DFD36D7C3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19800" y="4267200"/>
            <a:ext cx="2774950" cy="135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Rectangle 1">
            <a:extLst>
              <a:ext uri="{FF2B5EF4-FFF2-40B4-BE49-F238E27FC236}">
                <a16:creationId xmlns:a16="http://schemas.microsoft.com/office/drawing/2014/main" id="{0481AEA2-64A5-4A6D-809B-5B3339176CD3}"/>
              </a:ext>
            </a:extLst>
          </p:cNvPr>
          <p:cNvSpPr>
            <a:spLocks noChangeArrowheads="1"/>
          </p:cNvSpPr>
          <p:nvPr/>
        </p:nvSpPr>
        <p:spPr bwMode="auto">
          <a:xfrm>
            <a:off x="533400" y="3733800"/>
            <a:ext cx="51816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solidFill>
                  <a:srgbClr val="800000"/>
                </a:solidFill>
                <a:latin typeface="Verdana" panose="020B0604030504040204" pitchFamily="34" charset="0"/>
                <a:cs typeface="Arial" panose="020B0604020202020204" pitchFamily="34" charset="0"/>
              </a:rPr>
              <a:t>The Lancaster JetHawks offered fans </a:t>
            </a:r>
            <a:r>
              <a:rPr lang="ja-JP" altLang="en-US" sz="2000">
                <a:solidFill>
                  <a:srgbClr val="800000"/>
                </a:solidFill>
                <a:latin typeface="Verdana" panose="020B0604030504040204" pitchFamily="34" charset="0"/>
                <a:cs typeface="Arial" panose="020B0604020202020204" pitchFamily="34" charset="0"/>
              </a:rPr>
              <a:t>“</a:t>
            </a:r>
            <a:r>
              <a:rPr lang="en-US" altLang="ja-JP" sz="2000">
                <a:solidFill>
                  <a:srgbClr val="800000"/>
                </a:solidFill>
                <a:latin typeface="Verdana" panose="020B0604030504040204" pitchFamily="34" charset="0"/>
                <a:cs typeface="Arial" panose="020B0604020202020204" pitchFamily="34" charset="0"/>
              </a:rPr>
              <a:t> </a:t>
            </a:r>
            <a:r>
              <a:rPr lang="en-US" altLang="ja-JP" sz="2000">
                <a:solidFill>
                  <a:srgbClr val="800000"/>
                </a:solidFill>
                <a:latin typeface="Verdana" panose="020B0604030504040204" pitchFamily="34" charset="0"/>
              </a:rPr>
              <a:t>throwback</a:t>
            </a:r>
            <a:r>
              <a:rPr lang="ja-JP" altLang="en-US" sz="2000">
                <a:solidFill>
                  <a:srgbClr val="800000"/>
                </a:solidFill>
                <a:latin typeface="Verdana" panose="020B0604030504040204" pitchFamily="34" charset="0"/>
              </a:rPr>
              <a:t>”</a:t>
            </a:r>
            <a:r>
              <a:rPr lang="en-US" altLang="ja-JP" sz="2000">
                <a:solidFill>
                  <a:srgbClr val="800000"/>
                </a:solidFill>
                <a:latin typeface="Verdana" panose="020B0604030504040204" pitchFamily="34" charset="0"/>
              </a:rPr>
              <a:t> prices on tickets as well as t-shirt giveaways to celebrate their 20</a:t>
            </a:r>
            <a:r>
              <a:rPr lang="en-US" altLang="ja-JP" sz="2000" baseline="30000">
                <a:solidFill>
                  <a:srgbClr val="800000"/>
                </a:solidFill>
                <a:latin typeface="Verdana" panose="020B0604030504040204" pitchFamily="34" charset="0"/>
              </a:rPr>
              <a:t>th</a:t>
            </a:r>
            <a:r>
              <a:rPr lang="en-US" altLang="ja-JP" sz="2000">
                <a:solidFill>
                  <a:srgbClr val="800000"/>
                </a:solidFill>
                <a:latin typeface="Verdana" panose="020B0604030504040204" pitchFamily="34" charset="0"/>
              </a:rPr>
              <a:t> season. To recognize their </a:t>
            </a:r>
            <a:r>
              <a:rPr lang="en-US" altLang="ja-JP" sz="2000">
                <a:solidFill>
                  <a:srgbClr val="800000"/>
                </a:solidFill>
                <a:latin typeface="Verdana" panose="020B0604030504040204" pitchFamily="34" charset="0"/>
                <a:cs typeface="Arial" panose="020B0604020202020204" pitchFamily="34" charset="0"/>
              </a:rPr>
              <a:t>30</a:t>
            </a:r>
            <a:r>
              <a:rPr lang="en-US" altLang="ja-JP" sz="2000" baseline="30000">
                <a:solidFill>
                  <a:srgbClr val="800000"/>
                </a:solidFill>
                <a:latin typeface="Verdana" panose="020B0604030504040204" pitchFamily="34" charset="0"/>
                <a:cs typeface="Arial" panose="020B0604020202020204" pitchFamily="34" charset="0"/>
              </a:rPr>
              <a:t>th</a:t>
            </a:r>
            <a:r>
              <a:rPr lang="en-US" altLang="ja-JP" sz="2000">
                <a:solidFill>
                  <a:srgbClr val="800000"/>
                </a:solidFill>
                <a:latin typeface="Verdana" panose="020B0604030504040204" pitchFamily="34" charset="0"/>
                <a:cs typeface="Arial" panose="020B0604020202020204" pitchFamily="34" charset="0"/>
              </a:rPr>
              <a:t> season milestone, the Harrisburg Senators introduced life sized bobbleheads and brought back former players to help the team celebrate.</a:t>
            </a:r>
            <a:endParaRPr lang="en-US" altLang="en-US" sz="2000">
              <a:solidFill>
                <a:srgbClr val="800000"/>
              </a:solidFill>
              <a:latin typeface="Verdana" panose="020B0604030504040204" pitchFamily="34" charset="0"/>
              <a:cs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29CF1C3F-71AC-4C5F-8485-A81292644054}"/>
              </a:ext>
            </a:extLst>
          </p:cNvPr>
          <p:cNvGrpSpPr>
            <a:grpSpLocks/>
          </p:cNvGrpSpPr>
          <p:nvPr/>
        </p:nvGrpSpPr>
        <p:grpSpPr bwMode="auto">
          <a:xfrm>
            <a:off x="0" y="0"/>
            <a:ext cx="9144000" cy="976313"/>
            <a:chOff x="0" y="0"/>
            <a:chExt cx="5760" cy="615"/>
          </a:xfrm>
        </p:grpSpPr>
        <p:sp>
          <p:nvSpPr>
            <p:cNvPr id="51207" name="Text Box 3">
              <a:extLst>
                <a:ext uri="{FF2B5EF4-FFF2-40B4-BE49-F238E27FC236}">
                  <a16:creationId xmlns:a16="http://schemas.microsoft.com/office/drawing/2014/main" id="{A0F31BFB-6E18-4F12-8791-0C7A0D1D11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1208" name="Text Box 4">
              <a:extLst>
                <a:ext uri="{FF2B5EF4-FFF2-40B4-BE49-F238E27FC236}">
                  <a16:creationId xmlns:a16="http://schemas.microsoft.com/office/drawing/2014/main" id="{A6476853-B9EF-4E26-92DE-90F1F2CB6B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Text Box 5">
            <a:extLst>
              <a:ext uri="{FF2B5EF4-FFF2-40B4-BE49-F238E27FC236}">
                <a16:creationId xmlns:a16="http://schemas.microsoft.com/office/drawing/2014/main" id="{F67D7EC2-97D5-4BB1-BE38-1E32FF61BE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3" name="Rectangle 7">
            <a:extLst>
              <a:ext uri="{FF2B5EF4-FFF2-40B4-BE49-F238E27FC236}">
                <a16:creationId xmlns:a16="http://schemas.microsoft.com/office/drawing/2014/main" id="{0E360398-92D5-4442-A842-EA7255E4D0EB}"/>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51204" name="Rectangle 8">
            <a:extLst>
              <a:ext uri="{FF2B5EF4-FFF2-40B4-BE49-F238E27FC236}">
                <a16:creationId xmlns:a16="http://schemas.microsoft.com/office/drawing/2014/main" id="{1A55FE33-9E27-4E5F-817A-291C789773B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1205" name="Line 9">
            <a:extLst>
              <a:ext uri="{FF2B5EF4-FFF2-40B4-BE49-F238E27FC236}">
                <a16:creationId xmlns:a16="http://schemas.microsoft.com/office/drawing/2014/main" id="{B3110173-A756-44BC-A821-90D638CA5FD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6" name="Text Box 11">
            <a:extLst>
              <a:ext uri="{FF2B5EF4-FFF2-40B4-BE49-F238E27FC236}">
                <a16:creationId xmlns:a16="http://schemas.microsoft.com/office/drawing/2014/main" id="{AC1785ED-009C-40BF-B97C-D13D77CFD6FE}"/>
              </a:ext>
            </a:extLst>
          </p:cNvPr>
          <p:cNvSpPr txBox="1">
            <a:spLocks noChangeArrowheads="1"/>
          </p:cNvSpPr>
          <p:nvPr/>
        </p:nvSpPr>
        <p:spPr bwMode="auto">
          <a:xfrm>
            <a:off x="381000" y="2514600"/>
            <a:ext cx="83820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latin typeface="Verdana" panose="020B0604030504040204" pitchFamily="34" charset="0"/>
                <a:cs typeface="Arial" panose="020B0604020202020204" pitchFamily="34" charset="0"/>
              </a:rPr>
              <a:t>The Chicago White Sox celebrated the 100th anniversary of their World Series winning season by wearing replica jerseys for a July home game</a:t>
            </a:r>
          </a:p>
          <a:p>
            <a:pPr eaLnBrk="1" hangingPunct="1">
              <a:spcBef>
                <a:spcPct val="50000"/>
              </a:spcBef>
            </a:pPr>
            <a:r>
              <a:rPr lang="en-US" altLang="en-US" sz="2200" dirty="0">
                <a:latin typeface="Verdana" panose="020B0604030504040204" pitchFamily="34" charset="0"/>
                <a:cs typeface="Arial" panose="020B0604020202020204" pitchFamily="34" charset="0"/>
              </a:rPr>
              <a:t>In addition to the team donning throwback uniforms, the game featured old-time music and entertainment</a:t>
            </a:r>
          </a:p>
          <a:p>
            <a:pPr eaLnBrk="1" hangingPunct="1">
              <a:spcBef>
                <a:spcPct val="50000"/>
              </a:spcBef>
            </a:pPr>
            <a:r>
              <a:rPr lang="en-US" altLang="en-US" sz="2200" dirty="0">
                <a:latin typeface="Verdana" panose="020B0604030504040204" pitchFamily="34" charset="0"/>
                <a:cs typeface="Arial" panose="020B0604020202020204" pitchFamily="34" charset="0"/>
              </a:rPr>
              <a:t>Replica jerseys were given out to the first 20,000 fans in attendance while “1917 discounts” were available on food and merchandise (popcorn and White Sox programs were sold for 25 cents)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68AB0C68-90D1-4DC2-985F-F4C0A07A28B0}"/>
              </a:ext>
            </a:extLst>
          </p:cNvPr>
          <p:cNvGrpSpPr>
            <a:grpSpLocks/>
          </p:cNvGrpSpPr>
          <p:nvPr/>
        </p:nvGrpSpPr>
        <p:grpSpPr bwMode="auto">
          <a:xfrm>
            <a:off x="0" y="0"/>
            <a:ext cx="9144000" cy="976313"/>
            <a:chOff x="0" y="0"/>
            <a:chExt cx="5760" cy="615"/>
          </a:xfrm>
        </p:grpSpPr>
        <p:sp>
          <p:nvSpPr>
            <p:cNvPr id="53255" name="Text Box 3">
              <a:extLst>
                <a:ext uri="{FF2B5EF4-FFF2-40B4-BE49-F238E27FC236}">
                  <a16:creationId xmlns:a16="http://schemas.microsoft.com/office/drawing/2014/main" id="{47E06ACE-9897-4D77-B672-5E883E0615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3256" name="Text Box 4">
              <a:extLst>
                <a:ext uri="{FF2B5EF4-FFF2-40B4-BE49-F238E27FC236}">
                  <a16:creationId xmlns:a16="http://schemas.microsoft.com/office/drawing/2014/main" id="{A35E514B-C04D-4813-86F1-C37451C00EF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3250" name="Text Box 5">
            <a:extLst>
              <a:ext uri="{FF2B5EF4-FFF2-40B4-BE49-F238E27FC236}">
                <a16:creationId xmlns:a16="http://schemas.microsoft.com/office/drawing/2014/main" id="{893568CB-B78C-43B8-A5FE-B207FE2088F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51" name="Rectangle 7">
            <a:extLst>
              <a:ext uri="{FF2B5EF4-FFF2-40B4-BE49-F238E27FC236}">
                <a16:creationId xmlns:a16="http://schemas.microsoft.com/office/drawing/2014/main" id="{A4B07BE6-8072-4353-947F-7D89B9CBA6E1}"/>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53252" name="Rectangle 8">
            <a:extLst>
              <a:ext uri="{FF2B5EF4-FFF2-40B4-BE49-F238E27FC236}">
                <a16:creationId xmlns:a16="http://schemas.microsoft.com/office/drawing/2014/main" id="{E0020478-093B-417E-9017-8D8A75227590}"/>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3253" name="Line 9">
            <a:extLst>
              <a:ext uri="{FF2B5EF4-FFF2-40B4-BE49-F238E27FC236}">
                <a16:creationId xmlns:a16="http://schemas.microsoft.com/office/drawing/2014/main" id="{EEE62D6C-0CC8-4A57-A4D1-30F6B17D5CED}"/>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3254" name="Picture 1">
            <a:extLst>
              <a:ext uri="{FF2B5EF4-FFF2-40B4-BE49-F238E27FC236}">
                <a16:creationId xmlns:a16="http://schemas.microsoft.com/office/drawing/2014/main" id="{5EBD896E-F42B-4375-8C35-AFB779530908}"/>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990600" y="2438400"/>
            <a:ext cx="7112000"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2">
            <a:extLst>
              <a:ext uri="{FF2B5EF4-FFF2-40B4-BE49-F238E27FC236}">
                <a16:creationId xmlns:a16="http://schemas.microsoft.com/office/drawing/2014/main" id="{773719F1-F759-48BE-8222-8BF04405500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8194" name="Group 3">
            <a:extLst>
              <a:ext uri="{FF2B5EF4-FFF2-40B4-BE49-F238E27FC236}">
                <a16:creationId xmlns:a16="http://schemas.microsoft.com/office/drawing/2014/main" id="{68C08DB0-B28B-423D-A80B-A538B2F984B3}"/>
              </a:ext>
            </a:extLst>
          </p:cNvPr>
          <p:cNvGrpSpPr>
            <a:grpSpLocks/>
          </p:cNvGrpSpPr>
          <p:nvPr/>
        </p:nvGrpSpPr>
        <p:grpSpPr bwMode="auto">
          <a:xfrm>
            <a:off x="0" y="0"/>
            <a:ext cx="9144000" cy="976313"/>
            <a:chOff x="0" y="0"/>
            <a:chExt cx="5760" cy="615"/>
          </a:xfrm>
        </p:grpSpPr>
        <p:sp>
          <p:nvSpPr>
            <p:cNvPr id="8199" name="Text Box 4">
              <a:extLst>
                <a:ext uri="{FF2B5EF4-FFF2-40B4-BE49-F238E27FC236}">
                  <a16:creationId xmlns:a16="http://schemas.microsoft.com/office/drawing/2014/main" id="{594469AF-8241-4B8D-A274-056FADB8CA0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200" name="Text Box 5">
              <a:extLst>
                <a:ext uri="{FF2B5EF4-FFF2-40B4-BE49-F238E27FC236}">
                  <a16:creationId xmlns:a16="http://schemas.microsoft.com/office/drawing/2014/main" id="{7822DB5A-363F-4D1E-8112-0969D29A496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195" name="Rectangle 6">
            <a:extLst>
              <a:ext uri="{FF2B5EF4-FFF2-40B4-BE49-F238E27FC236}">
                <a16:creationId xmlns:a16="http://schemas.microsoft.com/office/drawing/2014/main" id="{CE706025-35FE-4077-9384-AE64C8D94457}"/>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202759" name="Text Box 7">
            <a:extLst>
              <a:ext uri="{FF2B5EF4-FFF2-40B4-BE49-F238E27FC236}">
                <a16:creationId xmlns:a16="http://schemas.microsoft.com/office/drawing/2014/main" id="{CA073224-AF15-475F-AC3E-FC4AF77DCD7A}"/>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buFont typeface="Wingdings" charset="2"/>
              <a:buNone/>
              <a:defRPr/>
            </a:pPr>
            <a:r>
              <a:rPr lang="en-US" sz="2800">
                <a:latin typeface="Verdana" charset="0"/>
                <a:ea typeface="ＭＳ Ｐゴシック" charset="-128"/>
              </a:rPr>
              <a:t> Tracking Industry Trends</a:t>
            </a:r>
          </a:p>
          <a:p>
            <a:pPr eaLnBrk="1" hangingPunct="1">
              <a:spcBef>
                <a:spcPct val="50000"/>
              </a:spcBef>
              <a:defRPr/>
            </a:pPr>
            <a:endParaRPr lang="en-US" sz="2200">
              <a:latin typeface="Arial" charset="0"/>
              <a:ea typeface="ＭＳ Ｐゴシック" charset="-128"/>
            </a:endParaRPr>
          </a:p>
        </p:txBody>
      </p:sp>
      <p:sp>
        <p:nvSpPr>
          <p:cNvPr id="202760" name="Rectangle 8">
            <a:extLst>
              <a:ext uri="{FF2B5EF4-FFF2-40B4-BE49-F238E27FC236}">
                <a16:creationId xmlns:a16="http://schemas.microsoft.com/office/drawing/2014/main" id="{62701FDB-8C5E-4BA8-ADFE-9A72454A89E4}"/>
              </a:ext>
            </a:extLst>
          </p:cNvPr>
          <p:cNvSpPr>
            <a:spLocks noChangeArrowheads="1"/>
          </p:cNvSpPr>
          <p:nvPr/>
        </p:nvSpPr>
        <p:spPr bwMode="auto">
          <a:xfrm>
            <a:off x="990600" y="2971800"/>
            <a:ext cx="7391400" cy="265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Before adjusting, marketers must be aware of changes within the industry</a:t>
            </a:r>
          </a:p>
          <a:p>
            <a:pPr eaLnBrk="1" hangingPunct="1"/>
            <a:endParaRPr lang="en-US" altLang="en-US" sz="2800">
              <a:latin typeface="Verdana" panose="020B0604030504040204" pitchFamily="34" charset="0"/>
            </a:endParaRPr>
          </a:p>
          <a:p>
            <a:pPr eaLnBrk="1" hangingPunct="1"/>
            <a:r>
              <a:rPr lang="en-US" altLang="en-US" sz="2800">
                <a:latin typeface="Verdana" panose="020B0604030504040204" pitchFamily="34" charset="0"/>
              </a:rPr>
              <a:t>How do sports and entertainment marketers effectively track industry trends?</a:t>
            </a:r>
          </a:p>
        </p:txBody>
      </p:sp>
      <p:sp>
        <p:nvSpPr>
          <p:cNvPr id="202761" name="Line 9">
            <a:extLst>
              <a:ext uri="{FF2B5EF4-FFF2-40B4-BE49-F238E27FC236}">
                <a16:creationId xmlns:a16="http://schemas.microsoft.com/office/drawing/2014/main" id="{3381E802-4FDE-4792-99F6-ADB1937636DF}"/>
              </a:ext>
            </a:extLst>
          </p:cNvPr>
          <p:cNvSpPr>
            <a:spLocks noChangeShapeType="1"/>
          </p:cNvSpPr>
          <p:nvPr/>
        </p:nvSpPr>
        <p:spPr bwMode="auto">
          <a:xfrm flipV="1">
            <a:off x="914400" y="5867400"/>
            <a:ext cx="72390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02761"/>
                                        </p:tgtEl>
                                        <p:attrNameLst>
                                          <p:attrName>style.visibility</p:attrName>
                                        </p:attrNameLst>
                                      </p:cBhvr>
                                      <p:to>
                                        <p:strVal val="visible"/>
                                      </p:to>
                                    </p:set>
                                    <p:anim calcmode="lin" valueType="num">
                                      <p:cBhvr additive="base">
                                        <p:cTn id="7" dur="1000" fill="hold"/>
                                        <p:tgtEl>
                                          <p:spTgt spid="202761"/>
                                        </p:tgtEl>
                                        <p:attrNameLst>
                                          <p:attrName>ppt_x</p:attrName>
                                        </p:attrNameLst>
                                      </p:cBhvr>
                                      <p:tavLst>
                                        <p:tav tm="0">
                                          <p:val>
                                            <p:strVal val="0-#ppt_w/2"/>
                                          </p:val>
                                        </p:tav>
                                        <p:tav tm="100000">
                                          <p:val>
                                            <p:strVal val="#ppt_x"/>
                                          </p:val>
                                        </p:tav>
                                      </p:tavLst>
                                    </p:anim>
                                    <p:anim calcmode="lin" valueType="num">
                                      <p:cBhvr additive="base">
                                        <p:cTn id="8" dur="1000" fill="hold"/>
                                        <p:tgtEl>
                                          <p:spTgt spid="202761"/>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202760"/>
                                        </p:tgtEl>
                                        <p:attrNameLst>
                                          <p:attrName>style.visibility</p:attrName>
                                        </p:attrNameLst>
                                      </p:cBhvr>
                                      <p:to>
                                        <p:strVal val="visible"/>
                                      </p:to>
                                    </p:set>
                                    <p:animEffect transition="in" filter="checkerboard(across)">
                                      <p:cBhvr>
                                        <p:cTn id="11" dur="1000"/>
                                        <p:tgtEl>
                                          <p:spTgt spid="2027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6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48C5F2BE-7E4B-409B-9E1E-D6E43A61F8AF}"/>
              </a:ext>
            </a:extLst>
          </p:cNvPr>
          <p:cNvGrpSpPr>
            <a:grpSpLocks/>
          </p:cNvGrpSpPr>
          <p:nvPr/>
        </p:nvGrpSpPr>
        <p:grpSpPr bwMode="auto">
          <a:xfrm>
            <a:off x="0" y="0"/>
            <a:ext cx="9144000" cy="976313"/>
            <a:chOff x="0" y="0"/>
            <a:chExt cx="5760" cy="615"/>
          </a:xfrm>
        </p:grpSpPr>
        <p:sp>
          <p:nvSpPr>
            <p:cNvPr id="55303" name="Text Box 3">
              <a:extLst>
                <a:ext uri="{FF2B5EF4-FFF2-40B4-BE49-F238E27FC236}">
                  <a16:creationId xmlns:a16="http://schemas.microsoft.com/office/drawing/2014/main" id="{481891F7-14A6-4A93-BFB5-873792E2112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5304" name="Text Box 4">
              <a:extLst>
                <a:ext uri="{FF2B5EF4-FFF2-40B4-BE49-F238E27FC236}">
                  <a16:creationId xmlns:a16="http://schemas.microsoft.com/office/drawing/2014/main" id="{DF4EC898-63E4-4AF5-840B-D82DC6EEABA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5298" name="Text Box 5">
            <a:extLst>
              <a:ext uri="{FF2B5EF4-FFF2-40B4-BE49-F238E27FC236}">
                <a16:creationId xmlns:a16="http://schemas.microsoft.com/office/drawing/2014/main" id="{20C4C9FC-750C-4CDF-B054-E5190010294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299" name="Rectangle 7">
            <a:extLst>
              <a:ext uri="{FF2B5EF4-FFF2-40B4-BE49-F238E27FC236}">
                <a16:creationId xmlns:a16="http://schemas.microsoft.com/office/drawing/2014/main" id="{F7F34B07-B6C7-4A6A-B37E-F2AAB29DA175}"/>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5300" name="Rectangle 8">
            <a:extLst>
              <a:ext uri="{FF2B5EF4-FFF2-40B4-BE49-F238E27FC236}">
                <a16:creationId xmlns:a16="http://schemas.microsoft.com/office/drawing/2014/main" id="{5BBC7BC3-C56E-4B23-964F-6F397B2BB7C3}"/>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5301" name="Line 9">
            <a:extLst>
              <a:ext uri="{FF2B5EF4-FFF2-40B4-BE49-F238E27FC236}">
                <a16:creationId xmlns:a16="http://schemas.microsoft.com/office/drawing/2014/main" id="{B879131C-24F6-40E3-84A8-CAFD3B12AAF7}"/>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02" name="Text Box 11">
            <a:extLst>
              <a:ext uri="{FF2B5EF4-FFF2-40B4-BE49-F238E27FC236}">
                <a16:creationId xmlns:a16="http://schemas.microsoft.com/office/drawing/2014/main" id="{E2C7BE1C-2219-4CD7-AE43-674CF486ADC7}"/>
              </a:ext>
            </a:extLst>
          </p:cNvPr>
          <p:cNvSpPr txBox="1">
            <a:spLocks noChangeArrowheads="1"/>
          </p:cNvSpPr>
          <p:nvPr/>
        </p:nvSpPr>
        <p:spPr bwMode="auto">
          <a:xfrm>
            <a:off x="381000" y="2514600"/>
            <a:ext cx="8382000" cy="4478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solidFill>
                  <a:srgbClr val="008000"/>
                </a:solidFill>
                <a:latin typeface="Verdana" panose="020B0604030504040204" pitchFamily="34" charset="0"/>
                <a:cs typeface="Arial" panose="020B0604020202020204" pitchFamily="34" charset="0"/>
              </a:rPr>
              <a:t>The Green Bay Packers launched a microsite dedicated to the team’s celebration of their 100th season, featuring one moment highlighted each day for the 100 days leading up to the regular-season opener</a:t>
            </a:r>
          </a:p>
          <a:p>
            <a:pPr algn="just" eaLnBrk="1" hangingPunct="1">
              <a:spcBef>
                <a:spcPct val="50000"/>
              </a:spcBef>
            </a:pPr>
            <a:endParaRPr lang="en-US" altLang="en-US" sz="1400" dirty="0">
              <a:solidFill>
                <a:srgbClr val="008000"/>
              </a:solidFill>
              <a:latin typeface="Verdana" panose="020B0604030504040204" pitchFamily="34" charset="0"/>
              <a:cs typeface="Arial" panose="020B0604020202020204" pitchFamily="34" charset="0"/>
            </a:endParaRPr>
          </a:p>
          <a:p>
            <a:pPr algn="just" eaLnBrk="1" hangingPunct="1">
              <a:spcBef>
                <a:spcPct val="50000"/>
              </a:spcBef>
            </a:pPr>
            <a:r>
              <a:rPr lang="en-US" altLang="en-US" dirty="0">
                <a:solidFill>
                  <a:srgbClr val="008000"/>
                </a:solidFill>
                <a:latin typeface="Verdana" panose="020B0604030504040204" pitchFamily="34" charset="0"/>
                <a:cs typeface="Arial" panose="020B0604020202020204" pitchFamily="34" charset="0"/>
              </a:rPr>
              <a:t>The team ramped up merchandising efforts as part of the celebration, offering everything from bobbleheads and coffee mugs to hoodies and iPhone cases</a:t>
            </a:r>
          </a:p>
          <a:p>
            <a:pPr algn="just" eaLnBrk="1" hangingPunct="1">
              <a:spcBef>
                <a:spcPct val="50000"/>
              </a:spcBef>
            </a:pPr>
            <a:endParaRPr lang="en-US" altLang="en-US" dirty="0">
              <a:solidFill>
                <a:srgbClr val="008000"/>
              </a:solidFill>
              <a:latin typeface="Verdana" panose="020B0604030504040204" pitchFamily="34" charset="0"/>
              <a:cs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a:extLst>
              <a:ext uri="{FF2B5EF4-FFF2-40B4-BE49-F238E27FC236}">
                <a16:creationId xmlns:a16="http://schemas.microsoft.com/office/drawing/2014/main" id="{33DBD992-3D9C-4D65-8AA7-FBE0A37CFF54}"/>
              </a:ext>
            </a:extLst>
          </p:cNvPr>
          <p:cNvGrpSpPr>
            <a:grpSpLocks/>
          </p:cNvGrpSpPr>
          <p:nvPr/>
        </p:nvGrpSpPr>
        <p:grpSpPr bwMode="auto">
          <a:xfrm>
            <a:off x="0" y="0"/>
            <a:ext cx="9144000" cy="976313"/>
            <a:chOff x="0" y="0"/>
            <a:chExt cx="5760" cy="615"/>
          </a:xfrm>
        </p:grpSpPr>
        <p:sp>
          <p:nvSpPr>
            <p:cNvPr id="57355" name="Text Box 3">
              <a:extLst>
                <a:ext uri="{FF2B5EF4-FFF2-40B4-BE49-F238E27FC236}">
                  <a16:creationId xmlns:a16="http://schemas.microsoft.com/office/drawing/2014/main" id="{2BED0593-ACAE-4C40-9CA0-17125B701C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7356" name="Text Box 4">
              <a:extLst>
                <a:ext uri="{FF2B5EF4-FFF2-40B4-BE49-F238E27FC236}">
                  <a16:creationId xmlns:a16="http://schemas.microsoft.com/office/drawing/2014/main" id="{985CD9AD-39AA-4711-90E5-2F919EE04C4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7346" name="Text Box 5">
            <a:extLst>
              <a:ext uri="{FF2B5EF4-FFF2-40B4-BE49-F238E27FC236}">
                <a16:creationId xmlns:a16="http://schemas.microsoft.com/office/drawing/2014/main" id="{3CBF3332-F368-4B1A-906E-EC11CEE2094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7347" name="Rectangle 7">
            <a:extLst>
              <a:ext uri="{FF2B5EF4-FFF2-40B4-BE49-F238E27FC236}">
                <a16:creationId xmlns:a16="http://schemas.microsoft.com/office/drawing/2014/main" id="{6CF4A5B6-1620-4CA7-8FDD-6648FE2BE151}"/>
              </a:ext>
            </a:extLst>
          </p:cNvPr>
          <p:cNvSpPr>
            <a:spLocks noChangeArrowheads="1"/>
          </p:cNvSpPr>
          <p:nvPr/>
        </p:nvSpPr>
        <p:spPr bwMode="auto">
          <a:xfrm>
            <a:off x="1816897" y="1600041"/>
            <a:ext cx="552132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7348" name="Rectangle 8">
            <a:extLst>
              <a:ext uri="{FF2B5EF4-FFF2-40B4-BE49-F238E27FC236}">
                <a16:creationId xmlns:a16="http://schemas.microsoft.com/office/drawing/2014/main" id="{DA4AAF0D-9262-4E6C-92FD-7E7CE3C95E69}"/>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7349" name="Line 9">
            <a:extLst>
              <a:ext uri="{FF2B5EF4-FFF2-40B4-BE49-F238E27FC236}">
                <a16:creationId xmlns:a16="http://schemas.microsoft.com/office/drawing/2014/main" id="{123E09E0-8562-427E-AAC3-61153B54C476}"/>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7350" name="Picture 9" descr="180601-100-seasons-2560">
            <a:extLst>
              <a:ext uri="{FF2B5EF4-FFF2-40B4-BE49-F238E27FC236}">
                <a16:creationId xmlns:a16="http://schemas.microsoft.com/office/drawing/2014/main" id="{F92A587B-6FDF-4143-89E1-1DF166F02C5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52600" y="2819400"/>
            <a:ext cx="5638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1" name="Picture 1" descr="Screen Shot 2018-08-03 at 9.24.09 AM.png">
            <a:extLst>
              <a:ext uri="{FF2B5EF4-FFF2-40B4-BE49-F238E27FC236}">
                <a16:creationId xmlns:a16="http://schemas.microsoft.com/office/drawing/2014/main" id="{0B0F581B-BB9A-46BB-91AD-FA7EF363A38A}"/>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381000" y="2514600"/>
            <a:ext cx="11557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2" name="Picture 2" descr="Screen Shot 2018-08-03 at 9.26.46 AM.png">
            <a:extLst>
              <a:ext uri="{FF2B5EF4-FFF2-40B4-BE49-F238E27FC236}">
                <a16:creationId xmlns:a16="http://schemas.microsoft.com/office/drawing/2014/main" id="{B68DA51D-EA00-4405-AACE-7E5C16FA1647}"/>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7200" y="4800600"/>
            <a:ext cx="9842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3" name="Picture 3" descr="Screen Shot 2018-08-03 at 9.27.45 AM.png">
            <a:extLst>
              <a:ext uri="{FF2B5EF4-FFF2-40B4-BE49-F238E27FC236}">
                <a16:creationId xmlns:a16="http://schemas.microsoft.com/office/drawing/2014/main" id="{8AA2DC72-D37E-4328-9970-2C2EFE2FF03C}"/>
              </a:ext>
            </a:extLst>
          </p:cNvPr>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7696200" y="2667000"/>
            <a:ext cx="1320800" cy="18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54" name="Picture 4" descr="Screen Shot 2018-08-03 at 9.29.19 AM.png">
            <a:extLst>
              <a:ext uri="{FF2B5EF4-FFF2-40B4-BE49-F238E27FC236}">
                <a16:creationId xmlns:a16="http://schemas.microsoft.com/office/drawing/2014/main" id="{71BCBAE0-228A-4202-AFC7-782C03311FEC}"/>
              </a:ext>
            </a:extLst>
          </p:cNvPr>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bwMode="auto">
          <a:xfrm>
            <a:off x="7772400" y="4953000"/>
            <a:ext cx="1223963"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29CF1C3F-71AC-4C5F-8485-A81292644054}"/>
              </a:ext>
            </a:extLst>
          </p:cNvPr>
          <p:cNvGrpSpPr>
            <a:grpSpLocks/>
          </p:cNvGrpSpPr>
          <p:nvPr/>
        </p:nvGrpSpPr>
        <p:grpSpPr bwMode="auto">
          <a:xfrm>
            <a:off x="0" y="0"/>
            <a:ext cx="9144000" cy="976313"/>
            <a:chOff x="0" y="0"/>
            <a:chExt cx="5760" cy="615"/>
          </a:xfrm>
        </p:grpSpPr>
        <p:sp>
          <p:nvSpPr>
            <p:cNvPr id="51207" name="Text Box 3">
              <a:extLst>
                <a:ext uri="{FF2B5EF4-FFF2-40B4-BE49-F238E27FC236}">
                  <a16:creationId xmlns:a16="http://schemas.microsoft.com/office/drawing/2014/main" id="{A0F31BFB-6E18-4F12-8791-0C7A0D1D11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1208" name="Text Box 4">
              <a:extLst>
                <a:ext uri="{FF2B5EF4-FFF2-40B4-BE49-F238E27FC236}">
                  <a16:creationId xmlns:a16="http://schemas.microsoft.com/office/drawing/2014/main" id="{A6476853-B9EF-4E26-92DE-90F1F2CB6B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Text Box 5">
            <a:extLst>
              <a:ext uri="{FF2B5EF4-FFF2-40B4-BE49-F238E27FC236}">
                <a16:creationId xmlns:a16="http://schemas.microsoft.com/office/drawing/2014/main" id="{F67D7EC2-97D5-4BB1-BE38-1E32FF61BE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3" name="Rectangle 7">
            <a:extLst>
              <a:ext uri="{FF2B5EF4-FFF2-40B4-BE49-F238E27FC236}">
                <a16:creationId xmlns:a16="http://schemas.microsoft.com/office/drawing/2014/main" id="{0E360398-92D5-4442-A842-EA7255E4D0EB}"/>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1204" name="Rectangle 8">
            <a:extLst>
              <a:ext uri="{FF2B5EF4-FFF2-40B4-BE49-F238E27FC236}">
                <a16:creationId xmlns:a16="http://schemas.microsoft.com/office/drawing/2014/main" id="{1A55FE33-9E27-4E5F-817A-291C789773B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1205" name="Line 9">
            <a:extLst>
              <a:ext uri="{FF2B5EF4-FFF2-40B4-BE49-F238E27FC236}">
                <a16:creationId xmlns:a16="http://schemas.microsoft.com/office/drawing/2014/main" id="{B3110173-A756-44BC-A821-90D638CA5FD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6" name="Text Box 11">
            <a:extLst>
              <a:ext uri="{FF2B5EF4-FFF2-40B4-BE49-F238E27FC236}">
                <a16:creationId xmlns:a16="http://schemas.microsoft.com/office/drawing/2014/main" id="{AC1785ED-009C-40BF-B97C-D13D77CFD6FE}"/>
              </a:ext>
            </a:extLst>
          </p:cNvPr>
          <p:cNvSpPr txBox="1">
            <a:spLocks noChangeArrowheads="1"/>
          </p:cNvSpPr>
          <p:nvPr/>
        </p:nvSpPr>
        <p:spPr bwMode="auto">
          <a:xfrm>
            <a:off x="595658" y="2601248"/>
            <a:ext cx="5334000" cy="3647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solidFill>
                  <a:srgbClr val="0070C0"/>
                </a:solidFill>
                <a:latin typeface="Verdana" panose="020B0604030504040204" pitchFamily="34" charset="0"/>
                <a:cs typeface="Arial" panose="020B0604020202020204" pitchFamily="34" charset="0"/>
              </a:rPr>
              <a:t>The Charlotte Hornets’ organized numerous promotional activities surrounding the franchises’ 30th anniversary, including a new court featuring the team’s original logos and colors, </a:t>
            </a:r>
          </a:p>
          <a:p>
            <a:pPr eaLnBrk="1" hangingPunct="1">
              <a:spcBef>
                <a:spcPct val="50000"/>
              </a:spcBef>
            </a:pPr>
            <a:r>
              <a:rPr lang="en-US" altLang="en-US" sz="2200" dirty="0">
                <a:solidFill>
                  <a:srgbClr val="0070C0"/>
                </a:solidFill>
                <a:latin typeface="Verdana" panose="020B0604030504040204" pitchFamily="34" charset="0"/>
                <a:cs typeface="Arial" panose="020B0604020202020204" pitchFamily="34" charset="0"/>
              </a:rPr>
              <a:t>The franchise connected the celebration with a sponsor, selling “title sponsorship” rights to Spectrum </a:t>
            </a:r>
          </a:p>
        </p:txBody>
      </p:sp>
      <p:pic>
        <p:nvPicPr>
          <p:cNvPr id="3" name="Picture 2">
            <a:extLst>
              <a:ext uri="{FF2B5EF4-FFF2-40B4-BE49-F238E27FC236}">
                <a16:creationId xmlns:a16="http://schemas.microsoft.com/office/drawing/2014/main" id="{A3AE36BA-8811-42D2-AC6B-7AF1A36DDB40}"/>
              </a:ext>
            </a:extLst>
          </p:cNvPr>
          <p:cNvPicPr>
            <a:picLocks noChangeAspect="1"/>
          </p:cNvPicPr>
          <p:nvPr/>
        </p:nvPicPr>
        <p:blipFill>
          <a:blip r:embed="rId3"/>
          <a:stretch>
            <a:fillRect/>
          </a:stretch>
        </p:blipFill>
        <p:spPr>
          <a:xfrm>
            <a:off x="6096000" y="2359024"/>
            <a:ext cx="1752600" cy="4131828"/>
          </a:xfrm>
          <a:prstGeom prst="rect">
            <a:avLst/>
          </a:prstGeom>
        </p:spPr>
      </p:pic>
    </p:spTree>
    <p:extLst>
      <p:ext uri="{BB962C8B-B14F-4D97-AF65-F5344CB8AC3E}">
        <p14:creationId xmlns:p14="http://schemas.microsoft.com/office/powerpoint/2010/main" val="25972303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29CF1C3F-71AC-4C5F-8485-A81292644054}"/>
              </a:ext>
            </a:extLst>
          </p:cNvPr>
          <p:cNvGrpSpPr>
            <a:grpSpLocks/>
          </p:cNvGrpSpPr>
          <p:nvPr/>
        </p:nvGrpSpPr>
        <p:grpSpPr bwMode="auto">
          <a:xfrm>
            <a:off x="0" y="0"/>
            <a:ext cx="9144000" cy="976313"/>
            <a:chOff x="0" y="0"/>
            <a:chExt cx="5760" cy="615"/>
          </a:xfrm>
        </p:grpSpPr>
        <p:sp>
          <p:nvSpPr>
            <p:cNvPr id="51207" name="Text Box 3">
              <a:extLst>
                <a:ext uri="{FF2B5EF4-FFF2-40B4-BE49-F238E27FC236}">
                  <a16:creationId xmlns:a16="http://schemas.microsoft.com/office/drawing/2014/main" id="{A0F31BFB-6E18-4F12-8791-0C7A0D1D11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1208" name="Text Box 4">
              <a:extLst>
                <a:ext uri="{FF2B5EF4-FFF2-40B4-BE49-F238E27FC236}">
                  <a16:creationId xmlns:a16="http://schemas.microsoft.com/office/drawing/2014/main" id="{A6476853-B9EF-4E26-92DE-90F1F2CB6B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Text Box 5">
            <a:extLst>
              <a:ext uri="{FF2B5EF4-FFF2-40B4-BE49-F238E27FC236}">
                <a16:creationId xmlns:a16="http://schemas.microsoft.com/office/drawing/2014/main" id="{F67D7EC2-97D5-4BB1-BE38-1E32FF61BE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3" name="Rectangle 7">
            <a:extLst>
              <a:ext uri="{FF2B5EF4-FFF2-40B4-BE49-F238E27FC236}">
                <a16:creationId xmlns:a16="http://schemas.microsoft.com/office/drawing/2014/main" id="{0E360398-92D5-4442-A842-EA7255E4D0EB}"/>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1204" name="Rectangle 8">
            <a:extLst>
              <a:ext uri="{FF2B5EF4-FFF2-40B4-BE49-F238E27FC236}">
                <a16:creationId xmlns:a16="http://schemas.microsoft.com/office/drawing/2014/main" id="{1A55FE33-9E27-4E5F-817A-291C789773B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1205" name="Line 9">
            <a:extLst>
              <a:ext uri="{FF2B5EF4-FFF2-40B4-BE49-F238E27FC236}">
                <a16:creationId xmlns:a16="http://schemas.microsoft.com/office/drawing/2014/main" id="{B3110173-A756-44BC-A821-90D638CA5FD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2" name="Picture 1">
            <a:extLst>
              <a:ext uri="{FF2B5EF4-FFF2-40B4-BE49-F238E27FC236}">
                <a16:creationId xmlns:a16="http://schemas.microsoft.com/office/drawing/2014/main" id="{9ECF15E5-5A53-49CE-A6CA-3BC981FA6E21}"/>
              </a:ext>
            </a:extLst>
          </p:cNvPr>
          <p:cNvPicPr>
            <a:picLocks noChangeAspect="1"/>
          </p:cNvPicPr>
          <p:nvPr/>
        </p:nvPicPr>
        <p:blipFill>
          <a:blip r:embed="rId3"/>
          <a:stretch>
            <a:fillRect/>
          </a:stretch>
        </p:blipFill>
        <p:spPr>
          <a:xfrm>
            <a:off x="438046" y="2301599"/>
            <a:ext cx="8267908" cy="4210325"/>
          </a:xfrm>
          <a:prstGeom prst="rect">
            <a:avLst/>
          </a:prstGeom>
        </p:spPr>
      </p:pic>
    </p:spTree>
    <p:extLst>
      <p:ext uri="{BB962C8B-B14F-4D97-AF65-F5344CB8AC3E}">
        <p14:creationId xmlns:p14="http://schemas.microsoft.com/office/powerpoint/2010/main" val="6794572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29CF1C3F-71AC-4C5F-8485-A81292644054}"/>
              </a:ext>
            </a:extLst>
          </p:cNvPr>
          <p:cNvGrpSpPr>
            <a:grpSpLocks/>
          </p:cNvGrpSpPr>
          <p:nvPr/>
        </p:nvGrpSpPr>
        <p:grpSpPr bwMode="auto">
          <a:xfrm>
            <a:off x="0" y="0"/>
            <a:ext cx="9144000" cy="976313"/>
            <a:chOff x="0" y="0"/>
            <a:chExt cx="5760" cy="615"/>
          </a:xfrm>
        </p:grpSpPr>
        <p:sp>
          <p:nvSpPr>
            <p:cNvPr id="51207" name="Text Box 3">
              <a:extLst>
                <a:ext uri="{FF2B5EF4-FFF2-40B4-BE49-F238E27FC236}">
                  <a16:creationId xmlns:a16="http://schemas.microsoft.com/office/drawing/2014/main" id="{A0F31BFB-6E18-4F12-8791-0C7A0D1D11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1208" name="Text Box 4">
              <a:extLst>
                <a:ext uri="{FF2B5EF4-FFF2-40B4-BE49-F238E27FC236}">
                  <a16:creationId xmlns:a16="http://schemas.microsoft.com/office/drawing/2014/main" id="{A6476853-B9EF-4E26-92DE-90F1F2CB6B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Text Box 5">
            <a:extLst>
              <a:ext uri="{FF2B5EF4-FFF2-40B4-BE49-F238E27FC236}">
                <a16:creationId xmlns:a16="http://schemas.microsoft.com/office/drawing/2014/main" id="{F67D7EC2-97D5-4BB1-BE38-1E32FF61BEB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3" name="Rectangle 7">
            <a:extLst>
              <a:ext uri="{FF2B5EF4-FFF2-40B4-BE49-F238E27FC236}">
                <a16:creationId xmlns:a16="http://schemas.microsoft.com/office/drawing/2014/main" id="{0E360398-92D5-4442-A842-EA7255E4D0EB}"/>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1204" name="Rectangle 8">
            <a:extLst>
              <a:ext uri="{FF2B5EF4-FFF2-40B4-BE49-F238E27FC236}">
                <a16:creationId xmlns:a16="http://schemas.microsoft.com/office/drawing/2014/main" id="{1A55FE33-9E27-4E5F-817A-291C789773BE}"/>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1205" name="Line 9">
            <a:extLst>
              <a:ext uri="{FF2B5EF4-FFF2-40B4-BE49-F238E27FC236}">
                <a16:creationId xmlns:a16="http://schemas.microsoft.com/office/drawing/2014/main" id="{B3110173-A756-44BC-A821-90D638CA5FD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6" name="Text Box 11">
            <a:extLst>
              <a:ext uri="{FF2B5EF4-FFF2-40B4-BE49-F238E27FC236}">
                <a16:creationId xmlns:a16="http://schemas.microsoft.com/office/drawing/2014/main" id="{AC1785ED-009C-40BF-B97C-D13D77CFD6FE}"/>
              </a:ext>
            </a:extLst>
          </p:cNvPr>
          <p:cNvSpPr txBox="1">
            <a:spLocks noChangeArrowheads="1"/>
          </p:cNvSpPr>
          <p:nvPr/>
        </p:nvSpPr>
        <p:spPr bwMode="auto">
          <a:xfrm>
            <a:off x="685800" y="2873374"/>
            <a:ext cx="4128742"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dirty="0">
                <a:solidFill>
                  <a:srgbClr val="FF3300"/>
                </a:solidFill>
                <a:latin typeface="Verdana" panose="020B0604030504040204" pitchFamily="34" charset="0"/>
                <a:cs typeface="Arial" panose="020B0604020202020204" pitchFamily="34" charset="0"/>
              </a:rPr>
              <a:t>In 2020, nearly a dozen MiLB teams honored anniversaries with local communities, including the Pawtucket Red Sox 50-year tribute with "Celebrate Rhode Island" by thanking fans for "50 years together"</a:t>
            </a:r>
          </a:p>
        </p:txBody>
      </p:sp>
      <p:pic>
        <p:nvPicPr>
          <p:cNvPr id="7170" name="Picture 2" descr="Image result for pawtucket red sox 50 year anniversary">
            <a:extLst>
              <a:ext uri="{FF2B5EF4-FFF2-40B4-BE49-F238E27FC236}">
                <a16:creationId xmlns:a16="http://schemas.microsoft.com/office/drawing/2014/main" id="{5328665D-C2B6-41B4-B317-6B96E82A975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672138" y="2873374"/>
            <a:ext cx="28575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5290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0FC5D2A9-5F8B-4016-A0D3-2B5DED43839A}"/>
              </a:ext>
            </a:extLst>
          </p:cNvPr>
          <p:cNvGrpSpPr>
            <a:grpSpLocks/>
          </p:cNvGrpSpPr>
          <p:nvPr/>
        </p:nvGrpSpPr>
        <p:grpSpPr bwMode="auto">
          <a:xfrm>
            <a:off x="0" y="0"/>
            <a:ext cx="9144000" cy="976313"/>
            <a:chOff x="0" y="0"/>
            <a:chExt cx="5760" cy="615"/>
          </a:xfrm>
        </p:grpSpPr>
        <p:sp>
          <p:nvSpPr>
            <p:cNvPr id="59401" name="Text Box 3">
              <a:extLst>
                <a:ext uri="{FF2B5EF4-FFF2-40B4-BE49-F238E27FC236}">
                  <a16:creationId xmlns:a16="http://schemas.microsoft.com/office/drawing/2014/main" id="{E7C9DCA2-39EF-4308-880C-B8ECC42C675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59402" name="Text Box 4">
              <a:extLst>
                <a:ext uri="{FF2B5EF4-FFF2-40B4-BE49-F238E27FC236}">
                  <a16:creationId xmlns:a16="http://schemas.microsoft.com/office/drawing/2014/main" id="{37363815-ED76-4D58-8873-2E176DD5737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9394" name="Text Box 5">
            <a:extLst>
              <a:ext uri="{FF2B5EF4-FFF2-40B4-BE49-F238E27FC236}">
                <a16:creationId xmlns:a16="http://schemas.microsoft.com/office/drawing/2014/main" id="{26F928FB-C5D1-4A8A-B9DF-7B2CA825A59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9395" name="Rectangle 7">
            <a:extLst>
              <a:ext uri="{FF2B5EF4-FFF2-40B4-BE49-F238E27FC236}">
                <a16:creationId xmlns:a16="http://schemas.microsoft.com/office/drawing/2014/main" id="{4AD8FC24-BCAB-4750-92E7-08B480839CC1}"/>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59396" name="Rectangle 8">
            <a:extLst>
              <a:ext uri="{FF2B5EF4-FFF2-40B4-BE49-F238E27FC236}">
                <a16:creationId xmlns:a16="http://schemas.microsoft.com/office/drawing/2014/main" id="{A61BBD92-836B-44BA-85F3-A123715938E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59397" name="Line 9">
            <a:extLst>
              <a:ext uri="{FF2B5EF4-FFF2-40B4-BE49-F238E27FC236}">
                <a16:creationId xmlns:a16="http://schemas.microsoft.com/office/drawing/2014/main" id="{098742EE-F2CF-40C0-AB7B-33166D31DDF4}"/>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398" name="Rectangle 1">
            <a:extLst>
              <a:ext uri="{FF2B5EF4-FFF2-40B4-BE49-F238E27FC236}">
                <a16:creationId xmlns:a16="http://schemas.microsoft.com/office/drawing/2014/main" id="{1532EA64-F8CB-4868-81B8-83A434D9CCAB}"/>
              </a:ext>
            </a:extLst>
          </p:cNvPr>
          <p:cNvSpPr>
            <a:spLocks noChangeArrowheads="1"/>
          </p:cNvSpPr>
          <p:nvPr/>
        </p:nvSpPr>
        <p:spPr bwMode="auto">
          <a:xfrm>
            <a:off x="228600" y="2438400"/>
            <a:ext cx="86106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To celebrate community, many minor league teams create promotions in which the team undergoes a name change for one game</a:t>
            </a:r>
          </a:p>
          <a:p>
            <a:pPr algn="just" eaLnBrk="1" hangingPunct="1"/>
            <a:endParaRPr lang="en-US" altLang="en-US" sz="800">
              <a:latin typeface="Verdana" panose="020B0604030504040204" pitchFamily="34" charset="0"/>
            </a:endParaRPr>
          </a:p>
        </p:txBody>
      </p:sp>
      <p:sp>
        <p:nvSpPr>
          <p:cNvPr id="59399" name="Rectangle 2">
            <a:extLst>
              <a:ext uri="{FF2B5EF4-FFF2-40B4-BE49-F238E27FC236}">
                <a16:creationId xmlns:a16="http://schemas.microsoft.com/office/drawing/2014/main" id="{F51C32FB-38B5-48EC-943A-6352DB7E9841}"/>
              </a:ext>
            </a:extLst>
          </p:cNvPr>
          <p:cNvSpPr>
            <a:spLocks noChangeArrowheads="1"/>
          </p:cNvSpPr>
          <p:nvPr/>
        </p:nvSpPr>
        <p:spPr bwMode="auto">
          <a:xfrm>
            <a:off x="228600" y="3810000"/>
            <a:ext cx="6019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000" dirty="0">
                <a:solidFill>
                  <a:srgbClr val="008000"/>
                </a:solidFill>
                <a:latin typeface="Verdana" panose="020B0604030504040204" pitchFamily="34" charset="0"/>
              </a:rPr>
              <a:t>While Minor League Baseball has a history of food-themed marketing stunts, the practice really took off in 2016 when teams like the Lehigh Valley IronPigs (Bacon), Toledo Mud Hens (Eggs) and Fresno Grizzlies (Tacos) took the promotions to another level, donning themed uniforms along with other promotional activities</a:t>
            </a:r>
          </a:p>
        </p:txBody>
      </p:sp>
      <p:pic>
        <p:nvPicPr>
          <p:cNvPr id="59400" name="Picture 5">
            <a:extLst>
              <a:ext uri="{FF2B5EF4-FFF2-40B4-BE49-F238E27FC236}">
                <a16:creationId xmlns:a16="http://schemas.microsoft.com/office/drawing/2014/main" id="{3E7F95C3-DEF3-48EB-B375-BB12B637072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324600" y="3886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2">
            <a:extLst>
              <a:ext uri="{FF2B5EF4-FFF2-40B4-BE49-F238E27FC236}">
                <a16:creationId xmlns:a16="http://schemas.microsoft.com/office/drawing/2014/main" id="{4E592C2D-C9BF-43A7-9B18-0A6771175977}"/>
              </a:ext>
            </a:extLst>
          </p:cNvPr>
          <p:cNvGrpSpPr>
            <a:grpSpLocks/>
          </p:cNvGrpSpPr>
          <p:nvPr/>
        </p:nvGrpSpPr>
        <p:grpSpPr bwMode="auto">
          <a:xfrm>
            <a:off x="0" y="0"/>
            <a:ext cx="9144000" cy="976313"/>
            <a:chOff x="0" y="0"/>
            <a:chExt cx="5760" cy="615"/>
          </a:xfrm>
        </p:grpSpPr>
        <p:sp>
          <p:nvSpPr>
            <p:cNvPr id="61449" name="Text Box 3">
              <a:extLst>
                <a:ext uri="{FF2B5EF4-FFF2-40B4-BE49-F238E27FC236}">
                  <a16:creationId xmlns:a16="http://schemas.microsoft.com/office/drawing/2014/main" id="{019EA10C-B725-4B45-AA78-A44E50F1BF8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1450" name="Text Box 4">
              <a:extLst>
                <a:ext uri="{FF2B5EF4-FFF2-40B4-BE49-F238E27FC236}">
                  <a16:creationId xmlns:a16="http://schemas.microsoft.com/office/drawing/2014/main" id="{6B3AF47A-2668-4677-87BB-0289362A0B9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42" name="Text Box 5">
            <a:extLst>
              <a:ext uri="{FF2B5EF4-FFF2-40B4-BE49-F238E27FC236}">
                <a16:creationId xmlns:a16="http://schemas.microsoft.com/office/drawing/2014/main" id="{F90DC653-2D13-4A3A-B54E-69ED6E2C54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1443" name="Rectangle 7">
            <a:extLst>
              <a:ext uri="{FF2B5EF4-FFF2-40B4-BE49-F238E27FC236}">
                <a16:creationId xmlns:a16="http://schemas.microsoft.com/office/drawing/2014/main" id="{C0C7929D-C2F7-4A23-BB89-449C8B6B5671}"/>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61444" name="Rectangle 8">
            <a:extLst>
              <a:ext uri="{FF2B5EF4-FFF2-40B4-BE49-F238E27FC236}">
                <a16:creationId xmlns:a16="http://schemas.microsoft.com/office/drawing/2014/main" id="{CE154A73-33F3-425A-9647-CE18F207222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61445" name="Line 9">
            <a:extLst>
              <a:ext uri="{FF2B5EF4-FFF2-40B4-BE49-F238E27FC236}">
                <a16:creationId xmlns:a16="http://schemas.microsoft.com/office/drawing/2014/main" id="{F6B0D10E-46FC-4240-9053-015A7376C7E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 name="Rectangle 2">
            <a:extLst>
              <a:ext uri="{FF2B5EF4-FFF2-40B4-BE49-F238E27FC236}">
                <a16:creationId xmlns:a16="http://schemas.microsoft.com/office/drawing/2014/main" id="{A8D400E0-33DC-4D7A-8F83-3ABF3339866D}"/>
              </a:ext>
            </a:extLst>
          </p:cNvPr>
          <p:cNvSpPr>
            <a:spLocks noChangeArrowheads="1"/>
          </p:cNvSpPr>
          <p:nvPr/>
        </p:nvSpPr>
        <p:spPr bwMode="auto">
          <a:xfrm>
            <a:off x="228600" y="2438400"/>
            <a:ext cx="86106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To pay tribute to Maryland’s “most hallowed pastime of picking steamed crabs”, the Aberdeen IronBirds changed their team name to the “Steamed Crabs” for a game last season</a:t>
            </a:r>
          </a:p>
          <a:p>
            <a:pPr algn="just" eaLnBrk="1" hangingPunct="1"/>
            <a:endParaRPr lang="en-US" altLang="en-US" sz="800">
              <a:latin typeface="Verdana" panose="020B0604030504040204" pitchFamily="34" charset="0"/>
            </a:endParaRPr>
          </a:p>
          <a:p>
            <a:pPr algn="just" eaLnBrk="1" hangingPunct="1"/>
            <a:endParaRPr lang="en-US" altLang="en-US">
              <a:latin typeface="Verdana" panose="020B0604030504040204" pitchFamily="34" charset="0"/>
            </a:endParaRPr>
          </a:p>
        </p:txBody>
      </p:sp>
      <p:pic>
        <p:nvPicPr>
          <p:cNvPr id="61447" name="Picture 1">
            <a:extLst>
              <a:ext uri="{FF2B5EF4-FFF2-40B4-BE49-F238E27FC236}">
                <a16:creationId xmlns:a16="http://schemas.microsoft.com/office/drawing/2014/main" id="{4AFCEBC0-6202-49A4-8573-6C4E43FF55AB}"/>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4957763" y="4038600"/>
            <a:ext cx="4192587"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8" name="Rectangle 2">
            <a:extLst>
              <a:ext uri="{FF2B5EF4-FFF2-40B4-BE49-F238E27FC236}">
                <a16:creationId xmlns:a16="http://schemas.microsoft.com/office/drawing/2014/main" id="{37F6ACB4-57BF-4046-9557-3BC0907837C4}"/>
              </a:ext>
            </a:extLst>
          </p:cNvPr>
          <p:cNvSpPr>
            <a:spLocks noChangeArrowheads="1"/>
          </p:cNvSpPr>
          <p:nvPr/>
        </p:nvSpPr>
        <p:spPr bwMode="auto">
          <a:xfrm>
            <a:off x="304800" y="4267200"/>
            <a:ext cx="45720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a:solidFill>
                  <a:srgbClr val="FF0000"/>
                </a:solidFill>
                <a:latin typeface="Verdana" panose="020B0604030504040204" pitchFamily="34" charset="0"/>
              </a:rPr>
              <a:t>The franchise promoted the event through social media, on its website and also launched a microsite at www.aberdeensteamedcrabs.com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BF99D12B-60C7-46F8-8DA0-950B53A4D747}"/>
              </a:ext>
            </a:extLst>
          </p:cNvPr>
          <p:cNvGrpSpPr>
            <a:grpSpLocks/>
          </p:cNvGrpSpPr>
          <p:nvPr/>
        </p:nvGrpSpPr>
        <p:grpSpPr bwMode="auto">
          <a:xfrm>
            <a:off x="0" y="0"/>
            <a:ext cx="9144000" cy="976313"/>
            <a:chOff x="0" y="0"/>
            <a:chExt cx="5760" cy="615"/>
          </a:xfrm>
        </p:grpSpPr>
        <p:sp>
          <p:nvSpPr>
            <p:cNvPr id="63492" name="Text Box 3">
              <a:extLst>
                <a:ext uri="{FF2B5EF4-FFF2-40B4-BE49-F238E27FC236}">
                  <a16:creationId xmlns:a16="http://schemas.microsoft.com/office/drawing/2014/main" id="{707F1EC3-285C-4968-8694-E71AAD583FF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3493" name="Text Box 4">
              <a:extLst>
                <a:ext uri="{FF2B5EF4-FFF2-40B4-BE49-F238E27FC236}">
                  <a16:creationId xmlns:a16="http://schemas.microsoft.com/office/drawing/2014/main" id="{384009F4-B79E-435E-AE1A-547C12B81C4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0" name="Text Box 5">
            <a:extLst>
              <a:ext uri="{FF2B5EF4-FFF2-40B4-BE49-F238E27FC236}">
                <a16:creationId xmlns:a16="http://schemas.microsoft.com/office/drawing/2014/main" id="{ADDB9EDE-983F-4E98-A821-76034D64262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3491" name="Picture 9">
            <a:extLst>
              <a:ext uri="{FF2B5EF4-FFF2-40B4-BE49-F238E27FC236}">
                <a16:creationId xmlns:a16="http://schemas.microsoft.com/office/drawing/2014/main" id="{59B6A51B-C23E-4B56-BCA0-B57212FA334A}"/>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l="21541" r="16910" b="3331"/>
          <a:stretch>
            <a:fillRect/>
          </a:stretch>
        </p:blipFill>
        <p:spPr bwMode="auto">
          <a:xfrm>
            <a:off x="1181100" y="990600"/>
            <a:ext cx="7086600" cy="562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9D0B43F5-A9C8-4869-8811-39909674484E}"/>
              </a:ext>
            </a:extLst>
          </p:cNvPr>
          <p:cNvGrpSpPr>
            <a:grpSpLocks/>
          </p:cNvGrpSpPr>
          <p:nvPr/>
        </p:nvGrpSpPr>
        <p:grpSpPr bwMode="auto">
          <a:xfrm>
            <a:off x="0" y="0"/>
            <a:ext cx="9144000" cy="976313"/>
            <a:chOff x="0" y="0"/>
            <a:chExt cx="5760" cy="615"/>
          </a:xfrm>
        </p:grpSpPr>
        <p:sp>
          <p:nvSpPr>
            <p:cNvPr id="65543" name="Text Box 3">
              <a:extLst>
                <a:ext uri="{FF2B5EF4-FFF2-40B4-BE49-F238E27FC236}">
                  <a16:creationId xmlns:a16="http://schemas.microsoft.com/office/drawing/2014/main" id="{0D7266FD-E964-4215-8B90-1EA1D6CA27D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5544" name="Text Box 4">
              <a:extLst>
                <a:ext uri="{FF2B5EF4-FFF2-40B4-BE49-F238E27FC236}">
                  <a16:creationId xmlns:a16="http://schemas.microsoft.com/office/drawing/2014/main" id="{0A507304-6A00-42B3-81BE-D8EF7C3D039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5538" name="Text Box 5">
            <a:extLst>
              <a:ext uri="{FF2B5EF4-FFF2-40B4-BE49-F238E27FC236}">
                <a16:creationId xmlns:a16="http://schemas.microsoft.com/office/drawing/2014/main" id="{C51AEDEE-8050-41D2-B706-55F751E3566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5539" name="Rectangle 7">
            <a:extLst>
              <a:ext uri="{FF2B5EF4-FFF2-40B4-BE49-F238E27FC236}">
                <a16:creationId xmlns:a16="http://schemas.microsoft.com/office/drawing/2014/main" id="{DF435094-82E0-45FF-84B4-57C4254B4EF3}"/>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65540" name="Rectangle 8">
            <a:extLst>
              <a:ext uri="{FF2B5EF4-FFF2-40B4-BE49-F238E27FC236}">
                <a16:creationId xmlns:a16="http://schemas.microsoft.com/office/drawing/2014/main" id="{14B7543D-2244-4AA8-8B73-C9486C25C49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65541" name="Line 9">
            <a:extLst>
              <a:ext uri="{FF2B5EF4-FFF2-40B4-BE49-F238E27FC236}">
                <a16:creationId xmlns:a16="http://schemas.microsoft.com/office/drawing/2014/main" id="{C2665FE4-58B8-4B3D-8260-88E8F76E525F}"/>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2" name="Rectangle 1">
            <a:extLst>
              <a:ext uri="{FF2B5EF4-FFF2-40B4-BE49-F238E27FC236}">
                <a16:creationId xmlns:a16="http://schemas.microsoft.com/office/drawing/2014/main" id="{E409ACFE-1616-4CB3-9B55-A37DC3F661A2}"/>
              </a:ext>
            </a:extLst>
          </p:cNvPr>
          <p:cNvSpPr>
            <a:spLocks noChangeArrowheads="1"/>
          </p:cNvSpPr>
          <p:nvPr/>
        </p:nvSpPr>
        <p:spPr bwMode="auto">
          <a:xfrm>
            <a:off x="228600" y="2438400"/>
            <a:ext cx="8610600" cy="449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a:latin typeface="Verdana" panose="020B0604030504040204" pitchFamily="34" charset="0"/>
              </a:rPr>
              <a:t>For one game, MiLB’s Albuquerque Isotopes became the Green Chile Cheeseburgers. Taking the food theme even further, Albuquerque’s opponent of the evening was the Fresno Grizzlies, who became the Fresno Tacos for the game.</a:t>
            </a:r>
          </a:p>
          <a:p>
            <a:pPr algn="just" eaLnBrk="1" hangingPunct="1"/>
            <a:endParaRPr lang="en-US" altLang="en-US" sz="2200">
              <a:latin typeface="Verdana" panose="020B0604030504040204" pitchFamily="34" charset="0"/>
            </a:endParaRPr>
          </a:p>
          <a:p>
            <a:pPr algn="just" eaLnBrk="1" hangingPunct="1"/>
            <a:r>
              <a:rPr lang="en-US" altLang="en-US" sz="2200">
                <a:latin typeface="Verdana" panose="020B0604030504040204" pitchFamily="34" charset="0"/>
              </a:rPr>
              <a:t>Green chiles are an iconic food in the Albuquerque (and New Mexico) area so the team wanted to pay tribute with a special promotion that the community could rally behind  </a:t>
            </a:r>
          </a:p>
          <a:p>
            <a:pPr algn="just" eaLnBrk="1" hangingPunct="1"/>
            <a:r>
              <a:rPr lang="en-US" altLang="en-US" sz="2200">
                <a:latin typeface="Verdana" panose="020B0604030504040204" pitchFamily="34" charset="0"/>
              </a:rPr>
              <a:t>Green chiles were roasted around the concourse and the team’s ballpark (often referred to as “The Lab”) was renamed “The Grill” for the evening </a:t>
            </a:r>
          </a:p>
          <a:p>
            <a:pPr algn="just" eaLnBrk="1" hangingPunct="1"/>
            <a:endParaRPr lang="en-US" altLang="en-US" sz="2200">
              <a:latin typeface="Verdana" panose="020B060403050404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08E61EC0-D9EE-4613-89BD-C1E44D8D6A0A}"/>
              </a:ext>
            </a:extLst>
          </p:cNvPr>
          <p:cNvGrpSpPr>
            <a:grpSpLocks/>
          </p:cNvGrpSpPr>
          <p:nvPr/>
        </p:nvGrpSpPr>
        <p:grpSpPr bwMode="auto">
          <a:xfrm>
            <a:off x="0" y="0"/>
            <a:ext cx="9144000" cy="976313"/>
            <a:chOff x="0" y="0"/>
            <a:chExt cx="5760" cy="615"/>
          </a:xfrm>
        </p:grpSpPr>
        <p:sp>
          <p:nvSpPr>
            <p:cNvPr id="67593" name="Text Box 3">
              <a:extLst>
                <a:ext uri="{FF2B5EF4-FFF2-40B4-BE49-F238E27FC236}">
                  <a16:creationId xmlns:a16="http://schemas.microsoft.com/office/drawing/2014/main" id="{09A3EE46-F33D-4B8D-B7C9-534A7ABCF61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7594" name="Text Box 4">
              <a:extLst>
                <a:ext uri="{FF2B5EF4-FFF2-40B4-BE49-F238E27FC236}">
                  <a16:creationId xmlns:a16="http://schemas.microsoft.com/office/drawing/2014/main" id="{0307A5D3-4BE3-4A19-8D5C-8FBC76251FB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7586" name="Text Box 5">
            <a:extLst>
              <a:ext uri="{FF2B5EF4-FFF2-40B4-BE49-F238E27FC236}">
                <a16:creationId xmlns:a16="http://schemas.microsoft.com/office/drawing/2014/main" id="{4225F2E1-CA66-4E84-9B9D-13104293C25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7587" name="Rectangle 7">
            <a:extLst>
              <a:ext uri="{FF2B5EF4-FFF2-40B4-BE49-F238E27FC236}">
                <a16:creationId xmlns:a16="http://schemas.microsoft.com/office/drawing/2014/main" id="{9F4FE771-7390-4CC6-850A-9DE19CCC3CD7}"/>
              </a:ext>
            </a:extLst>
          </p:cNvPr>
          <p:cNvSpPr>
            <a:spLocks noChangeArrowheads="1"/>
          </p:cNvSpPr>
          <p:nvPr/>
        </p:nvSpPr>
        <p:spPr bwMode="auto">
          <a:xfrm>
            <a:off x="1816897" y="1600041"/>
            <a:ext cx="5521319"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a:t>
            </a:r>
          </a:p>
        </p:txBody>
      </p:sp>
      <p:sp>
        <p:nvSpPr>
          <p:cNvPr id="67588" name="Rectangle 8">
            <a:extLst>
              <a:ext uri="{FF2B5EF4-FFF2-40B4-BE49-F238E27FC236}">
                <a16:creationId xmlns:a16="http://schemas.microsoft.com/office/drawing/2014/main" id="{366729F2-54F6-43BF-9A38-B343AF9B8EF0}"/>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67589" name="Line 9">
            <a:extLst>
              <a:ext uri="{FF2B5EF4-FFF2-40B4-BE49-F238E27FC236}">
                <a16:creationId xmlns:a16="http://schemas.microsoft.com/office/drawing/2014/main" id="{F309F01D-AD11-4487-8449-F32DB9F86B6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0" name="Rectangle 1">
            <a:extLst>
              <a:ext uri="{FF2B5EF4-FFF2-40B4-BE49-F238E27FC236}">
                <a16:creationId xmlns:a16="http://schemas.microsoft.com/office/drawing/2014/main" id="{8788E4DE-FED8-420A-AC19-61F1E4D3F79D}"/>
              </a:ext>
            </a:extLst>
          </p:cNvPr>
          <p:cNvSpPr>
            <a:spLocks noChangeArrowheads="1"/>
          </p:cNvSpPr>
          <p:nvPr/>
        </p:nvSpPr>
        <p:spPr bwMode="auto">
          <a:xfrm>
            <a:off x="228600" y="2286000"/>
            <a:ext cx="86106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a:latin typeface="Verdana" panose="020B0604030504040204" pitchFamily="34" charset="0"/>
              </a:rPr>
              <a:t>To further engage fans, the team launched a microsite at www.BringingTheHeatABQ.com encouraging fans to vote for their favorite style of green chile (hot or mild) by tagging posts on social media with the hashtags #HOTABQ or #MILDABQ</a:t>
            </a:r>
          </a:p>
        </p:txBody>
      </p:sp>
      <p:pic>
        <p:nvPicPr>
          <p:cNvPr id="67591" name="Picture 9">
            <a:extLst>
              <a:ext uri="{FF2B5EF4-FFF2-40B4-BE49-F238E27FC236}">
                <a16:creationId xmlns:a16="http://schemas.microsoft.com/office/drawing/2014/main" id="{7BC4B4DB-DCA9-42FA-95EE-163BC2A78E52}"/>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7200" y="4191000"/>
            <a:ext cx="3870325" cy="209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10" descr="Image result for Albuquerque Green Chile Cheeseburgers">
            <a:extLst>
              <a:ext uri="{FF2B5EF4-FFF2-40B4-BE49-F238E27FC236}">
                <a16:creationId xmlns:a16="http://schemas.microsoft.com/office/drawing/2014/main" id="{DF205E8A-0111-4175-86EA-C8C3AE91BE0B}"/>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05400" y="3886200"/>
            <a:ext cx="2857500"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Line 2">
            <a:extLst>
              <a:ext uri="{FF2B5EF4-FFF2-40B4-BE49-F238E27FC236}">
                <a16:creationId xmlns:a16="http://schemas.microsoft.com/office/drawing/2014/main" id="{1D2B095D-C6B0-4A02-A673-F257C008F4E6}"/>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2" name="Rectangle 3">
            <a:extLst>
              <a:ext uri="{FF2B5EF4-FFF2-40B4-BE49-F238E27FC236}">
                <a16:creationId xmlns:a16="http://schemas.microsoft.com/office/drawing/2014/main" id="{5E6D5E84-D2E1-4BF1-9F2F-18C04EB11487}"/>
              </a:ext>
            </a:extLst>
          </p:cNvPr>
          <p:cNvSpPr>
            <a:spLocks noChangeArrowheads="1"/>
          </p:cNvSpPr>
          <p:nvPr/>
        </p:nvSpPr>
        <p:spPr bwMode="auto">
          <a:xfrm>
            <a:off x="304800" y="1600200"/>
            <a:ext cx="8509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a:solidFill>
                  <a:srgbClr val="000099"/>
                </a:solidFill>
                <a:latin typeface="Verdana" panose="020B0604030504040204" pitchFamily="34" charset="0"/>
              </a:rPr>
              <a:t>Marketers Must Effectively Track Changing Trends</a:t>
            </a:r>
          </a:p>
        </p:txBody>
      </p:sp>
      <p:sp>
        <p:nvSpPr>
          <p:cNvPr id="126980" name="Rectangle 4">
            <a:extLst>
              <a:ext uri="{FF2B5EF4-FFF2-40B4-BE49-F238E27FC236}">
                <a16:creationId xmlns:a16="http://schemas.microsoft.com/office/drawing/2014/main" id="{D6166EBA-EAD4-435E-BFEC-0B8C455BC0A5}"/>
              </a:ext>
            </a:extLst>
          </p:cNvPr>
          <p:cNvSpPr>
            <a:spLocks noChangeArrowheads="1"/>
          </p:cNvSpPr>
          <p:nvPr/>
        </p:nvSpPr>
        <p:spPr bwMode="auto">
          <a:xfrm>
            <a:off x="304800" y="2590800"/>
            <a:ext cx="8610600"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sz="2800" dirty="0">
                <a:solidFill>
                  <a:srgbClr val="006600"/>
                </a:solidFill>
                <a:latin typeface="Verdana" panose="020B0604030504040204" pitchFamily="34" charset="0"/>
              </a:rPr>
              <a:t>  	Monitor sports and entertainment news 	online</a:t>
            </a:r>
          </a:p>
          <a:p>
            <a:pPr eaLnBrk="1" hangingPunct="1">
              <a:buFont typeface="Wingdings" panose="05000000000000000000" pitchFamily="2" charset="2"/>
              <a:buNone/>
            </a:pPr>
            <a:endParaRPr lang="en-US" altLang="en-US" sz="2800" dirty="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dirty="0">
                <a:solidFill>
                  <a:srgbClr val="006600"/>
                </a:solidFill>
                <a:latin typeface="Verdana" panose="020B0604030504040204" pitchFamily="34" charset="0"/>
              </a:rPr>
              <a:t>  	Read trade or business magazines, </a:t>
            </a:r>
          </a:p>
          <a:p>
            <a:pPr eaLnBrk="1" hangingPunct="1"/>
            <a:r>
              <a:rPr lang="en-US" altLang="en-US" sz="2800" dirty="0">
                <a:solidFill>
                  <a:srgbClr val="006600"/>
                </a:solidFill>
                <a:latin typeface="Verdana" panose="020B0604030504040204" pitchFamily="34" charset="0"/>
              </a:rPr>
              <a:t>	websites, 	journals or newsletters</a:t>
            </a:r>
          </a:p>
          <a:p>
            <a:pPr eaLnBrk="1" hangingPunct="1">
              <a:buFont typeface="Wingdings" panose="05000000000000000000" pitchFamily="2" charset="2"/>
              <a:buNone/>
            </a:pPr>
            <a:endParaRPr lang="en-US" altLang="en-US" sz="2800" dirty="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dirty="0">
                <a:solidFill>
                  <a:srgbClr val="006600"/>
                </a:solidFill>
                <a:latin typeface="Verdana" panose="020B0604030504040204" pitchFamily="34" charset="0"/>
              </a:rPr>
              <a:t>  	Consider the marketing efforts involved 	when attending competitor events</a:t>
            </a:r>
          </a:p>
        </p:txBody>
      </p:sp>
      <p:grpSp>
        <p:nvGrpSpPr>
          <p:cNvPr id="10244" name="Group 5">
            <a:extLst>
              <a:ext uri="{FF2B5EF4-FFF2-40B4-BE49-F238E27FC236}">
                <a16:creationId xmlns:a16="http://schemas.microsoft.com/office/drawing/2014/main" id="{CA72A68F-EB94-46A6-92FB-831260F2CC4D}"/>
              </a:ext>
            </a:extLst>
          </p:cNvPr>
          <p:cNvGrpSpPr>
            <a:grpSpLocks/>
          </p:cNvGrpSpPr>
          <p:nvPr/>
        </p:nvGrpSpPr>
        <p:grpSpPr bwMode="auto">
          <a:xfrm>
            <a:off x="0" y="0"/>
            <a:ext cx="9144000" cy="976313"/>
            <a:chOff x="0" y="0"/>
            <a:chExt cx="5760" cy="615"/>
          </a:xfrm>
        </p:grpSpPr>
        <p:sp>
          <p:nvSpPr>
            <p:cNvPr id="10247" name="Text Box 6">
              <a:extLst>
                <a:ext uri="{FF2B5EF4-FFF2-40B4-BE49-F238E27FC236}">
                  <a16:creationId xmlns:a16="http://schemas.microsoft.com/office/drawing/2014/main" id="{3DC1A244-C0E4-4EE7-B78B-13C56381DB1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248" name="Text Box 7">
              <a:extLst>
                <a:ext uri="{FF2B5EF4-FFF2-40B4-BE49-F238E27FC236}">
                  <a16:creationId xmlns:a16="http://schemas.microsoft.com/office/drawing/2014/main" id="{F8228ACA-5F84-4084-BC2C-A37694853CF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245" name="Rectangle 8">
            <a:extLst>
              <a:ext uri="{FF2B5EF4-FFF2-40B4-BE49-F238E27FC236}">
                <a16:creationId xmlns:a16="http://schemas.microsoft.com/office/drawing/2014/main" id="{4E6F5407-9EE3-4CFC-9B12-04312CD9FFC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246" name="Text Box 9">
            <a:extLst>
              <a:ext uri="{FF2B5EF4-FFF2-40B4-BE49-F238E27FC236}">
                <a16:creationId xmlns:a16="http://schemas.microsoft.com/office/drawing/2014/main" id="{A3D9AD9A-0604-458D-930F-1F44DE3EEBA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6980">
                                            <p:txEl>
                                              <p:pRg st="0" end="0"/>
                                            </p:txEl>
                                          </p:spTgt>
                                        </p:tgtEl>
                                        <p:attrNameLst>
                                          <p:attrName>style.visibility</p:attrName>
                                        </p:attrNameLst>
                                      </p:cBhvr>
                                      <p:to>
                                        <p:strVal val="visible"/>
                                      </p:to>
                                    </p:set>
                                    <p:anim calcmode="lin" valueType="num">
                                      <p:cBhvr additive="base">
                                        <p:cTn id="7" dur="500" fill="hold"/>
                                        <p:tgtEl>
                                          <p:spTgt spid="12698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6980">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26980">
                                            <p:txEl>
                                              <p:pRg st="2" end="2"/>
                                            </p:txEl>
                                          </p:spTgt>
                                        </p:tgtEl>
                                        <p:attrNameLst>
                                          <p:attrName>style.visibility</p:attrName>
                                        </p:attrNameLst>
                                      </p:cBhvr>
                                      <p:to>
                                        <p:strVal val="visible"/>
                                      </p:to>
                                    </p:set>
                                    <p:anim calcmode="lin" valueType="num">
                                      <p:cBhvr additive="base">
                                        <p:cTn id="12" dur="500" fill="hold"/>
                                        <p:tgtEl>
                                          <p:spTgt spid="126980">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26980">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6980">
                                            <p:txEl>
                                              <p:pRg st="3" end="3"/>
                                            </p:txEl>
                                          </p:spTgt>
                                        </p:tgtEl>
                                        <p:attrNameLst>
                                          <p:attrName>style.visibility</p:attrName>
                                        </p:attrNameLst>
                                      </p:cBhvr>
                                      <p:to>
                                        <p:strVal val="visible"/>
                                      </p:to>
                                    </p:set>
                                    <p:anim calcmode="lin" valueType="num">
                                      <p:cBhvr additive="base">
                                        <p:cTn id="17" dur="500" fill="hold"/>
                                        <p:tgtEl>
                                          <p:spTgt spid="126980">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26980">
                                            <p:txEl>
                                              <p:pRg st="3" end="3"/>
                                            </p:txEl>
                                          </p:spTgt>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126980">
                                            <p:txEl>
                                              <p:pRg st="5" end="5"/>
                                            </p:txEl>
                                          </p:spTgt>
                                        </p:tgtEl>
                                        <p:attrNameLst>
                                          <p:attrName>style.visibility</p:attrName>
                                        </p:attrNameLst>
                                      </p:cBhvr>
                                      <p:to>
                                        <p:strVal val="visible"/>
                                      </p:to>
                                    </p:set>
                                    <p:anim calcmode="lin" valueType="num">
                                      <p:cBhvr additive="base">
                                        <p:cTn id="22" dur="500" fill="hold"/>
                                        <p:tgtEl>
                                          <p:spTgt spid="126980">
                                            <p:txEl>
                                              <p:pRg st="5" end="5"/>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2698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2">
            <a:extLst>
              <a:ext uri="{FF2B5EF4-FFF2-40B4-BE49-F238E27FC236}">
                <a16:creationId xmlns:a16="http://schemas.microsoft.com/office/drawing/2014/main" id="{27735BC4-5400-4047-AB1B-FF705FE35E9F}"/>
              </a:ext>
            </a:extLst>
          </p:cNvPr>
          <p:cNvGrpSpPr>
            <a:grpSpLocks/>
          </p:cNvGrpSpPr>
          <p:nvPr/>
        </p:nvGrpSpPr>
        <p:grpSpPr bwMode="auto">
          <a:xfrm>
            <a:off x="0" y="0"/>
            <a:ext cx="9144000" cy="976313"/>
            <a:chOff x="0" y="0"/>
            <a:chExt cx="5760" cy="615"/>
          </a:xfrm>
        </p:grpSpPr>
        <p:sp>
          <p:nvSpPr>
            <p:cNvPr id="69639" name="Text Box 3">
              <a:extLst>
                <a:ext uri="{FF2B5EF4-FFF2-40B4-BE49-F238E27FC236}">
                  <a16:creationId xmlns:a16="http://schemas.microsoft.com/office/drawing/2014/main" id="{E2B38710-9F4D-4CDC-AEBC-6FA0307878A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69640" name="Text Box 4">
              <a:extLst>
                <a:ext uri="{FF2B5EF4-FFF2-40B4-BE49-F238E27FC236}">
                  <a16:creationId xmlns:a16="http://schemas.microsoft.com/office/drawing/2014/main" id="{564C0116-3FF0-4040-8E02-309AC502C2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9634" name="Text Box 5">
            <a:extLst>
              <a:ext uri="{FF2B5EF4-FFF2-40B4-BE49-F238E27FC236}">
                <a16:creationId xmlns:a16="http://schemas.microsoft.com/office/drawing/2014/main" id="{10B52F1C-EC05-411A-ABEE-205AE305F8F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9635" name="Rectangle 7">
            <a:extLst>
              <a:ext uri="{FF2B5EF4-FFF2-40B4-BE49-F238E27FC236}">
                <a16:creationId xmlns:a16="http://schemas.microsoft.com/office/drawing/2014/main" id="{E097224F-5470-468C-9E2D-32D65BC8F9C0}"/>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69636" name="Rectangle 8">
            <a:extLst>
              <a:ext uri="{FF2B5EF4-FFF2-40B4-BE49-F238E27FC236}">
                <a16:creationId xmlns:a16="http://schemas.microsoft.com/office/drawing/2014/main" id="{5A4B4903-0E4D-427C-A181-5AFDD73BB75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69637" name="Line 9">
            <a:extLst>
              <a:ext uri="{FF2B5EF4-FFF2-40B4-BE49-F238E27FC236}">
                <a16:creationId xmlns:a16="http://schemas.microsoft.com/office/drawing/2014/main" id="{921A1731-F584-4184-B3B7-72DADC7C0F4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69638" name="Picture 11" descr="Image result for Albuquerque Green Chile Cheeseburgers">
            <a:extLst>
              <a:ext uri="{FF2B5EF4-FFF2-40B4-BE49-F238E27FC236}">
                <a16:creationId xmlns:a16="http://schemas.microsoft.com/office/drawing/2014/main" id="{E863D76F-B88A-4040-ABE3-A3CA8819C4B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2286000"/>
            <a:ext cx="86106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3390EBF6-D86C-452F-815E-206E2A122411}"/>
              </a:ext>
            </a:extLst>
          </p:cNvPr>
          <p:cNvGrpSpPr>
            <a:grpSpLocks/>
          </p:cNvGrpSpPr>
          <p:nvPr/>
        </p:nvGrpSpPr>
        <p:grpSpPr bwMode="auto">
          <a:xfrm>
            <a:off x="0" y="0"/>
            <a:ext cx="9144000" cy="976313"/>
            <a:chOff x="0" y="0"/>
            <a:chExt cx="5760" cy="615"/>
          </a:xfrm>
        </p:grpSpPr>
        <p:sp>
          <p:nvSpPr>
            <p:cNvPr id="71688" name="Text Box 3">
              <a:extLst>
                <a:ext uri="{FF2B5EF4-FFF2-40B4-BE49-F238E27FC236}">
                  <a16:creationId xmlns:a16="http://schemas.microsoft.com/office/drawing/2014/main" id="{C39B13E9-9742-46B1-AEB5-E9CBAA786F2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71689" name="Text Box 4">
              <a:extLst>
                <a:ext uri="{FF2B5EF4-FFF2-40B4-BE49-F238E27FC236}">
                  <a16:creationId xmlns:a16="http://schemas.microsoft.com/office/drawing/2014/main" id="{35505444-F3C2-418E-900B-34E02B3531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1682" name="Text Box 5">
            <a:extLst>
              <a:ext uri="{FF2B5EF4-FFF2-40B4-BE49-F238E27FC236}">
                <a16:creationId xmlns:a16="http://schemas.microsoft.com/office/drawing/2014/main" id="{769BE068-D9FE-4C28-9BAD-D779969B854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3" name="Rectangle 7">
            <a:extLst>
              <a:ext uri="{FF2B5EF4-FFF2-40B4-BE49-F238E27FC236}">
                <a16:creationId xmlns:a16="http://schemas.microsoft.com/office/drawing/2014/main" id="{CDB583B6-EC4F-463C-B3B7-200799CFC3DF}"/>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71684" name="Rectangle 8">
            <a:extLst>
              <a:ext uri="{FF2B5EF4-FFF2-40B4-BE49-F238E27FC236}">
                <a16:creationId xmlns:a16="http://schemas.microsoft.com/office/drawing/2014/main" id="{1A6F7588-CD24-4505-A7F1-A6472696B4D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71685" name="Line 9">
            <a:extLst>
              <a:ext uri="{FF2B5EF4-FFF2-40B4-BE49-F238E27FC236}">
                <a16:creationId xmlns:a16="http://schemas.microsoft.com/office/drawing/2014/main" id="{7C6F4FBA-1DE7-4FE5-81E5-0F87163F9D5C}"/>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686" name="Rectangle 1">
            <a:extLst>
              <a:ext uri="{FF2B5EF4-FFF2-40B4-BE49-F238E27FC236}">
                <a16:creationId xmlns:a16="http://schemas.microsoft.com/office/drawing/2014/main" id="{E395CDB6-A4A4-4D88-B2C3-797DCB5DFAFD}"/>
              </a:ext>
            </a:extLst>
          </p:cNvPr>
          <p:cNvSpPr>
            <a:spLocks noChangeArrowheads="1"/>
          </p:cNvSpPr>
          <p:nvPr/>
        </p:nvSpPr>
        <p:spPr bwMode="auto">
          <a:xfrm>
            <a:off x="152400" y="2286000"/>
            <a:ext cx="87630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a:latin typeface="Verdana" panose="020B0604030504040204" pitchFamily="34" charset="0"/>
              </a:rPr>
              <a:t>MiLB’s Charlotte Knights chose to pay homage to their home state’s culinary claim to fame (barbeque) by becoming the Charlotte Pitmasters for one game</a:t>
            </a:r>
          </a:p>
        </p:txBody>
      </p:sp>
      <p:sp>
        <p:nvSpPr>
          <p:cNvPr id="4" name="Rectangle 3">
            <a:extLst>
              <a:ext uri="{FF2B5EF4-FFF2-40B4-BE49-F238E27FC236}">
                <a16:creationId xmlns:a16="http://schemas.microsoft.com/office/drawing/2014/main" id="{C7E65FF1-D572-49B5-92A2-E46E87E17D8D}"/>
              </a:ext>
            </a:extLst>
          </p:cNvPr>
          <p:cNvSpPr/>
          <p:nvPr/>
        </p:nvSpPr>
        <p:spPr>
          <a:xfrm>
            <a:off x="228600" y="3505200"/>
            <a:ext cx="8686800" cy="3000821"/>
          </a:xfrm>
          <a:prstGeom prst="rect">
            <a:avLst/>
          </a:prstGeom>
        </p:spPr>
        <p:txBody>
          <a:bodyPr>
            <a:spAutoFit/>
          </a:bodyPr>
          <a:lstStyle/>
          <a:p>
            <a:pPr marL="0" lvl="8" fontAlgn="base">
              <a:spcBef>
                <a:spcPct val="0"/>
              </a:spcBef>
              <a:spcAft>
                <a:spcPct val="0"/>
              </a:spcAft>
              <a:defRPr/>
            </a:pPr>
            <a:r>
              <a:rPr lang="en-US" sz="2100" dirty="0">
                <a:latin typeface="Verdana"/>
                <a:ea typeface="ＭＳ Ｐゴシック" charset="0"/>
                <a:cs typeface="Verdana"/>
              </a:rPr>
              <a:t>The team’s General Manager explains why the franchise decided to jump on the name-change trend in an interview with Charlotte Magazine:  "Seeing the success fellow teams had with rebranding their teams for a day around food items </a:t>
            </a:r>
            <a:r>
              <a:rPr lang="en-US" sz="2100" i="1" dirty="0">
                <a:latin typeface="Verdana"/>
                <a:ea typeface="ＭＳ Ｐゴシック" charset="0"/>
                <a:cs typeface="Verdana"/>
              </a:rPr>
              <a:t>famous in their regions, we thought, Why not us? From there, our VP of entertainment, David </a:t>
            </a:r>
            <a:r>
              <a:rPr lang="en-US" sz="2100" i="1" dirty="0" err="1">
                <a:latin typeface="Verdana"/>
                <a:ea typeface="ＭＳ Ｐゴシック" charset="0"/>
                <a:cs typeface="Verdana"/>
              </a:rPr>
              <a:t>Ruckman</a:t>
            </a:r>
            <a:r>
              <a:rPr lang="en-US" sz="2100" i="1" dirty="0">
                <a:latin typeface="Verdana"/>
                <a:ea typeface="ＭＳ Ｐゴシック" charset="0"/>
                <a:cs typeface="Verdana"/>
              </a:rPr>
              <a:t>, thought that barbecue was the most fitting for Charlotte and the Carolinas and he developed a terrific brand and promotional theme night. The Charlotte </a:t>
            </a:r>
            <a:r>
              <a:rPr lang="en-US" sz="2100" i="1" dirty="0" err="1">
                <a:latin typeface="Verdana"/>
                <a:ea typeface="ＭＳ Ｐゴシック" charset="0"/>
                <a:cs typeface="Verdana"/>
              </a:rPr>
              <a:t>Pitmasters</a:t>
            </a:r>
            <a:r>
              <a:rPr lang="en-US" sz="2100" i="1" dirty="0">
                <a:latin typeface="Verdana"/>
                <a:ea typeface="ＭＳ Ｐゴシック" charset="0"/>
                <a:cs typeface="Verdana"/>
              </a:rPr>
              <a:t> are born</a:t>
            </a:r>
            <a:r>
              <a:rPr lang="en-US" sz="2100" dirty="0">
                <a:latin typeface="Verdana"/>
                <a:ea typeface="ＭＳ Ｐゴシック" charset="0"/>
                <a:cs typeface="Verdana"/>
              </a:rPr>
              <a: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A24D95AE-644F-41DF-AE3F-C4CD5BBAF247}"/>
              </a:ext>
            </a:extLst>
          </p:cNvPr>
          <p:cNvGrpSpPr>
            <a:grpSpLocks/>
          </p:cNvGrpSpPr>
          <p:nvPr/>
        </p:nvGrpSpPr>
        <p:grpSpPr bwMode="auto">
          <a:xfrm>
            <a:off x="0" y="0"/>
            <a:ext cx="9144000" cy="976313"/>
            <a:chOff x="0" y="0"/>
            <a:chExt cx="5760" cy="615"/>
          </a:xfrm>
        </p:grpSpPr>
        <p:sp>
          <p:nvSpPr>
            <p:cNvPr id="73735" name="Text Box 3">
              <a:extLst>
                <a:ext uri="{FF2B5EF4-FFF2-40B4-BE49-F238E27FC236}">
                  <a16:creationId xmlns:a16="http://schemas.microsoft.com/office/drawing/2014/main" id="{684BD10C-EC08-4DE1-BEEB-DF1AF60A5D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73736" name="Text Box 4">
              <a:extLst>
                <a:ext uri="{FF2B5EF4-FFF2-40B4-BE49-F238E27FC236}">
                  <a16:creationId xmlns:a16="http://schemas.microsoft.com/office/drawing/2014/main" id="{FDCEF88B-0A4A-42E6-8AB7-8A7EF9DD263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3730" name="Text Box 5">
            <a:extLst>
              <a:ext uri="{FF2B5EF4-FFF2-40B4-BE49-F238E27FC236}">
                <a16:creationId xmlns:a16="http://schemas.microsoft.com/office/drawing/2014/main" id="{3A63351C-F160-49E7-AC48-E04018F490E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3731" name="Rectangle 7">
            <a:extLst>
              <a:ext uri="{FF2B5EF4-FFF2-40B4-BE49-F238E27FC236}">
                <a16:creationId xmlns:a16="http://schemas.microsoft.com/office/drawing/2014/main" id="{554CCDD2-1366-4FE5-A3E9-F277F78AC916}"/>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73732" name="Rectangle 8">
            <a:extLst>
              <a:ext uri="{FF2B5EF4-FFF2-40B4-BE49-F238E27FC236}">
                <a16:creationId xmlns:a16="http://schemas.microsoft.com/office/drawing/2014/main" id="{880B2CE1-8CEA-4971-AF64-028E63140CCD}"/>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73733" name="Line 9">
            <a:extLst>
              <a:ext uri="{FF2B5EF4-FFF2-40B4-BE49-F238E27FC236}">
                <a16:creationId xmlns:a16="http://schemas.microsoft.com/office/drawing/2014/main" id="{112CD259-E78A-4593-AB81-A280058D7ED3}"/>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73734" name="Picture 10" descr="https://pbs.twimg.com/media/C7DoFnQVwAA5Bsz.jpg">
            <a:extLst>
              <a:ext uri="{FF2B5EF4-FFF2-40B4-BE49-F238E27FC236}">
                <a16:creationId xmlns:a16="http://schemas.microsoft.com/office/drawing/2014/main" id="{FB058940-32DD-49C3-A659-B6FD09B1B0C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24000" y="2514600"/>
            <a:ext cx="608965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125CB97F-9172-4876-9128-5045775C7D5B}"/>
              </a:ext>
            </a:extLst>
          </p:cNvPr>
          <p:cNvGrpSpPr>
            <a:grpSpLocks/>
          </p:cNvGrpSpPr>
          <p:nvPr/>
        </p:nvGrpSpPr>
        <p:grpSpPr bwMode="auto">
          <a:xfrm>
            <a:off x="0" y="0"/>
            <a:ext cx="9144000" cy="976313"/>
            <a:chOff x="0" y="0"/>
            <a:chExt cx="5760" cy="615"/>
          </a:xfrm>
        </p:grpSpPr>
        <p:sp>
          <p:nvSpPr>
            <p:cNvPr id="75786" name="Text Box 3">
              <a:extLst>
                <a:ext uri="{FF2B5EF4-FFF2-40B4-BE49-F238E27FC236}">
                  <a16:creationId xmlns:a16="http://schemas.microsoft.com/office/drawing/2014/main" id="{8A5D87C4-E02B-4F71-BA42-8AC1F309182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75787" name="Text Box 4">
              <a:extLst>
                <a:ext uri="{FF2B5EF4-FFF2-40B4-BE49-F238E27FC236}">
                  <a16:creationId xmlns:a16="http://schemas.microsoft.com/office/drawing/2014/main" id="{5F358B18-EAFC-4C19-93CB-D4D35D97488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5778" name="Text Box 5">
            <a:extLst>
              <a:ext uri="{FF2B5EF4-FFF2-40B4-BE49-F238E27FC236}">
                <a16:creationId xmlns:a16="http://schemas.microsoft.com/office/drawing/2014/main" id="{A599A0F3-5B54-4895-A306-99DDA3F650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79" name="Rectangle 7">
            <a:extLst>
              <a:ext uri="{FF2B5EF4-FFF2-40B4-BE49-F238E27FC236}">
                <a16:creationId xmlns:a16="http://schemas.microsoft.com/office/drawing/2014/main" id="{BE8270A5-198D-4324-97C1-07F839F73931}"/>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75780" name="Rectangle 8">
            <a:extLst>
              <a:ext uri="{FF2B5EF4-FFF2-40B4-BE49-F238E27FC236}">
                <a16:creationId xmlns:a16="http://schemas.microsoft.com/office/drawing/2014/main" id="{FAED2584-99C3-4821-BA91-BB94747FB174}"/>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75781" name="Line 9">
            <a:extLst>
              <a:ext uri="{FF2B5EF4-FFF2-40B4-BE49-F238E27FC236}">
                <a16:creationId xmlns:a16="http://schemas.microsoft.com/office/drawing/2014/main" id="{EA695D54-8B91-4EA4-A59B-9FB7641FE95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2" name="Rectangle 1">
            <a:extLst>
              <a:ext uri="{FF2B5EF4-FFF2-40B4-BE49-F238E27FC236}">
                <a16:creationId xmlns:a16="http://schemas.microsoft.com/office/drawing/2014/main" id="{59411925-B9F3-4521-9ADA-681018E93CFF}"/>
              </a:ext>
            </a:extLst>
          </p:cNvPr>
          <p:cNvSpPr>
            <a:spLocks noChangeArrowheads="1"/>
          </p:cNvSpPr>
          <p:nvPr/>
        </p:nvSpPr>
        <p:spPr bwMode="auto">
          <a:xfrm>
            <a:off x="228600" y="2438400"/>
            <a:ext cx="8610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dirty="0">
                <a:latin typeface="Verdana" panose="020B0604030504040204" pitchFamily="34" charset="0"/>
              </a:rPr>
              <a:t>Among those who jumped on the trend in 2020:</a:t>
            </a:r>
          </a:p>
        </p:txBody>
      </p:sp>
      <p:sp>
        <p:nvSpPr>
          <p:cNvPr id="4" name="Rectangle 3">
            <a:extLst>
              <a:ext uri="{FF2B5EF4-FFF2-40B4-BE49-F238E27FC236}">
                <a16:creationId xmlns:a16="http://schemas.microsoft.com/office/drawing/2014/main" id="{479A3DE6-51BD-4CEA-9A9A-F3ABBE97B3B2}"/>
              </a:ext>
            </a:extLst>
          </p:cNvPr>
          <p:cNvSpPr/>
          <p:nvPr/>
        </p:nvSpPr>
        <p:spPr>
          <a:xfrm>
            <a:off x="228600" y="3352800"/>
            <a:ext cx="4343400" cy="2862322"/>
          </a:xfrm>
          <a:prstGeom prst="rect">
            <a:avLst/>
          </a:prstGeom>
        </p:spPr>
        <p:txBody>
          <a:bodyPr wrap="square">
            <a:spAutoFit/>
          </a:bodyPr>
          <a:lstStyle/>
          <a:p>
            <a:pPr marL="342900" lvl="8" indent="-342900" fontAlgn="base">
              <a:spcBef>
                <a:spcPct val="0"/>
              </a:spcBef>
              <a:spcAft>
                <a:spcPct val="0"/>
              </a:spcAft>
              <a:buFont typeface="Wingdings" charset="2"/>
              <a:buChar char="v"/>
              <a:defRPr/>
            </a:pPr>
            <a:r>
              <a:rPr lang="en-US" sz="2000" dirty="0">
                <a:solidFill>
                  <a:srgbClr val="FF0000"/>
                </a:solidFill>
                <a:latin typeface="Verdana"/>
                <a:ea typeface="ＭＳ Ｐゴシック" charset="0"/>
                <a:cs typeface="Verdana"/>
              </a:rPr>
              <a:t>Maine Sea Dogs became the “Whoopie Pies”</a:t>
            </a:r>
          </a:p>
          <a:p>
            <a:pPr marL="342900" lvl="8" indent="-342900" fontAlgn="base">
              <a:spcBef>
                <a:spcPct val="0"/>
              </a:spcBef>
              <a:spcAft>
                <a:spcPct val="0"/>
              </a:spcAft>
              <a:buFont typeface="Wingdings" charset="2"/>
              <a:buChar char="v"/>
              <a:defRPr/>
            </a:pPr>
            <a:endParaRPr lang="en-US" sz="2000" dirty="0">
              <a:solidFill>
                <a:srgbClr val="FF0000"/>
              </a:solidFill>
              <a:latin typeface="Verdana"/>
              <a:ea typeface="ＭＳ Ｐゴシック" charset="0"/>
              <a:cs typeface="Verdana"/>
            </a:endParaRPr>
          </a:p>
          <a:p>
            <a:pPr marL="342900" lvl="8" indent="-342900" fontAlgn="base">
              <a:spcBef>
                <a:spcPct val="0"/>
              </a:spcBef>
              <a:spcAft>
                <a:spcPct val="0"/>
              </a:spcAft>
              <a:buFont typeface="Wingdings" charset="2"/>
              <a:buChar char="v"/>
              <a:defRPr/>
            </a:pPr>
            <a:endParaRPr lang="en-US" sz="2000" dirty="0">
              <a:solidFill>
                <a:srgbClr val="FF0000"/>
              </a:solidFill>
              <a:latin typeface="Verdana"/>
              <a:ea typeface="ＭＳ Ｐゴシック" charset="0"/>
              <a:cs typeface="Verdana"/>
            </a:endParaRPr>
          </a:p>
          <a:p>
            <a:pPr marL="342900" lvl="8" indent="-342900" fontAlgn="base">
              <a:spcBef>
                <a:spcPct val="0"/>
              </a:spcBef>
              <a:spcAft>
                <a:spcPct val="0"/>
              </a:spcAft>
              <a:buFont typeface="Wingdings" charset="2"/>
              <a:buChar char="v"/>
              <a:defRPr/>
            </a:pPr>
            <a:endParaRPr lang="en-US" sz="2000" dirty="0">
              <a:solidFill>
                <a:srgbClr val="FF0000"/>
              </a:solidFill>
              <a:latin typeface="Verdana"/>
              <a:ea typeface="ＭＳ Ｐゴシック" charset="0"/>
              <a:cs typeface="Verdana"/>
            </a:endParaRPr>
          </a:p>
          <a:p>
            <a:pPr marL="342900" lvl="8" indent="-342900" fontAlgn="base">
              <a:spcBef>
                <a:spcPct val="0"/>
              </a:spcBef>
              <a:spcAft>
                <a:spcPct val="0"/>
              </a:spcAft>
              <a:buFont typeface="Wingdings" charset="2"/>
              <a:buChar char="v"/>
              <a:defRPr/>
            </a:pPr>
            <a:r>
              <a:rPr lang="en-US" sz="2000" dirty="0">
                <a:solidFill>
                  <a:srgbClr val="FF0000"/>
                </a:solidFill>
                <a:latin typeface="Verdana"/>
                <a:ea typeface="ＭＳ Ｐゴシック" charset="0"/>
                <a:cs typeface="Verdana"/>
              </a:rPr>
              <a:t>The Syracuse Mets, in partnership with the New York State Fair, took the field as the "Butter Sculptures" </a:t>
            </a:r>
          </a:p>
        </p:txBody>
      </p:sp>
      <p:pic>
        <p:nvPicPr>
          <p:cNvPr id="10244" name="Picture 4" descr="Image result for maine baseball whoopie pies logo">
            <a:extLst>
              <a:ext uri="{FF2B5EF4-FFF2-40B4-BE49-F238E27FC236}">
                <a16:creationId xmlns:a16="http://schemas.microsoft.com/office/drawing/2014/main" id="{2D1D4BB6-CEB7-44AE-9A6B-293A213423C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5634038" y="3029610"/>
            <a:ext cx="2895600" cy="1628775"/>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syracuse baseball butter sculptures logo">
            <a:extLst>
              <a:ext uri="{FF2B5EF4-FFF2-40B4-BE49-F238E27FC236}">
                <a16:creationId xmlns:a16="http://schemas.microsoft.com/office/drawing/2014/main" id="{02DB004B-860E-477F-A721-A4F3345400A2}"/>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514976" y="4781332"/>
            <a:ext cx="3014662" cy="16967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3FCA73C1-02D4-4A7A-A584-4611184E337C}"/>
              </a:ext>
            </a:extLst>
          </p:cNvPr>
          <p:cNvGrpSpPr>
            <a:grpSpLocks/>
          </p:cNvGrpSpPr>
          <p:nvPr/>
        </p:nvGrpSpPr>
        <p:grpSpPr bwMode="auto">
          <a:xfrm>
            <a:off x="0" y="0"/>
            <a:ext cx="9144000" cy="976313"/>
            <a:chOff x="0" y="0"/>
            <a:chExt cx="5760" cy="615"/>
          </a:xfrm>
        </p:grpSpPr>
        <p:sp>
          <p:nvSpPr>
            <p:cNvPr id="79881" name="Text Box 3">
              <a:extLst>
                <a:ext uri="{FF2B5EF4-FFF2-40B4-BE49-F238E27FC236}">
                  <a16:creationId xmlns:a16="http://schemas.microsoft.com/office/drawing/2014/main" id="{BD36422B-597E-4B54-8F43-AFA29060D1F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79882" name="Text Box 4">
              <a:extLst>
                <a:ext uri="{FF2B5EF4-FFF2-40B4-BE49-F238E27FC236}">
                  <a16:creationId xmlns:a16="http://schemas.microsoft.com/office/drawing/2014/main" id="{05CBCE96-19E6-49AB-AD48-39F0028760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9874" name="Text Box 5">
            <a:extLst>
              <a:ext uri="{FF2B5EF4-FFF2-40B4-BE49-F238E27FC236}">
                <a16:creationId xmlns:a16="http://schemas.microsoft.com/office/drawing/2014/main" id="{08F66F64-2DF1-4E75-A6CA-3D2AA57339B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9875" name="Rectangle 7">
            <a:extLst>
              <a:ext uri="{FF2B5EF4-FFF2-40B4-BE49-F238E27FC236}">
                <a16:creationId xmlns:a16="http://schemas.microsoft.com/office/drawing/2014/main" id="{FAB365EB-ED3C-4F95-9FF7-7D5CC5E0A4CE}"/>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79876" name="Rectangle 8">
            <a:extLst>
              <a:ext uri="{FF2B5EF4-FFF2-40B4-BE49-F238E27FC236}">
                <a16:creationId xmlns:a16="http://schemas.microsoft.com/office/drawing/2014/main" id="{3FD5A39C-1688-4E41-9498-72BC09E7A8A4}"/>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79877" name="Line 9">
            <a:extLst>
              <a:ext uri="{FF2B5EF4-FFF2-40B4-BE49-F238E27FC236}">
                <a16:creationId xmlns:a16="http://schemas.microsoft.com/office/drawing/2014/main" id="{002C86E2-1688-4B9E-9368-4108E558298A}"/>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9878" name="Rectangle 1">
            <a:extLst>
              <a:ext uri="{FF2B5EF4-FFF2-40B4-BE49-F238E27FC236}">
                <a16:creationId xmlns:a16="http://schemas.microsoft.com/office/drawing/2014/main" id="{E3F75F94-CADF-4830-B14E-AEC3E42C9129}"/>
              </a:ext>
            </a:extLst>
          </p:cNvPr>
          <p:cNvSpPr>
            <a:spLocks noChangeArrowheads="1"/>
          </p:cNvSpPr>
          <p:nvPr/>
        </p:nvSpPr>
        <p:spPr bwMode="auto">
          <a:xfrm>
            <a:off x="228600" y="2438400"/>
            <a:ext cx="8610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Why is this a hot trend?  Because these promotions work!</a:t>
            </a:r>
          </a:p>
        </p:txBody>
      </p:sp>
      <p:sp>
        <p:nvSpPr>
          <p:cNvPr id="79879" name="Rectangle 4">
            <a:extLst>
              <a:ext uri="{FF2B5EF4-FFF2-40B4-BE49-F238E27FC236}">
                <a16:creationId xmlns:a16="http://schemas.microsoft.com/office/drawing/2014/main" id="{535CD9BC-1484-4B1F-B13D-AB1E40B3FA74}"/>
              </a:ext>
            </a:extLst>
          </p:cNvPr>
          <p:cNvSpPr>
            <a:spLocks noChangeArrowheads="1"/>
          </p:cNvSpPr>
          <p:nvPr/>
        </p:nvSpPr>
        <p:spPr bwMode="auto">
          <a:xfrm>
            <a:off x="304800" y="3505200"/>
            <a:ext cx="60960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000">
                <a:solidFill>
                  <a:srgbClr val="008000"/>
                </a:solidFill>
              </a:rPr>
              <a:t>According to espn.com, when the Fresno Grizzlies announced a “Taco Throwdown” promotion  where team would change its name to the Tacos for the game and wear taco-themed jerseys and hats</a:t>
            </a:r>
          </a:p>
          <a:p>
            <a:endParaRPr lang="en-US" altLang="en-US" sz="2000">
              <a:solidFill>
                <a:srgbClr val="008000"/>
              </a:solidFill>
            </a:endParaRPr>
          </a:p>
          <a:p>
            <a:r>
              <a:rPr lang="en-US" altLang="en-US" sz="2000">
                <a:solidFill>
                  <a:srgbClr val="008000"/>
                </a:solidFill>
              </a:rPr>
              <a:t>In the first 50 hours after the announcement, the team's website sold nearly 900 hats bearing the taco logo. Compare that to the 16 Fresno Grizzlies hats the team sold in the first three weeks of July.</a:t>
            </a:r>
          </a:p>
        </p:txBody>
      </p:sp>
      <p:pic>
        <p:nvPicPr>
          <p:cNvPr id="79880" name="Picture 6">
            <a:extLst>
              <a:ext uri="{FF2B5EF4-FFF2-40B4-BE49-F238E27FC236}">
                <a16:creationId xmlns:a16="http://schemas.microsoft.com/office/drawing/2014/main" id="{2F33A2E0-6BAF-45CA-8B2D-5787A3A5091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324600" y="32766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48379786-21D9-4A32-9EF0-82A732DFDD27}"/>
              </a:ext>
            </a:extLst>
          </p:cNvPr>
          <p:cNvGrpSpPr>
            <a:grpSpLocks/>
          </p:cNvGrpSpPr>
          <p:nvPr/>
        </p:nvGrpSpPr>
        <p:grpSpPr bwMode="auto">
          <a:xfrm>
            <a:off x="0" y="0"/>
            <a:ext cx="9144000" cy="976313"/>
            <a:chOff x="0" y="0"/>
            <a:chExt cx="5760" cy="615"/>
          </a:xfrm>
        </p:grpSpPr>
        <p:sp>
          <p:nvSpPr>
            <p:cNvPr id="81931" name="Text Box 3">
              <a:extLst>
                <a:ext uri="{FF2B5EF4-FFF2-40B4-BE49-F238E27FC236}">
                  <a16:creationId xmlns:a16="http://schemas.microsoft.com/office/drawing/2014/main" id="{F5C145DF-9125-4D6F-98A1-398B7ED9C1B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1932" name="Text Box 4">
              <a:extLst>
                <a:ext uri="{FF2B5EF4-FFF2-40B4-BE49-F238E27FC236}">
                  <a16:creationId xmlns:a16="http://schemas.microsoft.com/office/drawing/2014/main" id="{343DCD13-FEE7-4AF9-9365-BDD11A885D2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1922" name="Text Box 5">
            <a:extLst>
              <a:ext uri="{FF2B5EF4-FFF2-40B4-BE49-F238E27FC236}">
                <a16:creationId xmlns:a16="http://schemas.microsoft.com/office/drawing/2014/main" id="{ADDA1BED-A431-4BF8-843C-39F280EE09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23" name="Rectangle 7">
            <a:extLst>
              <a:ext uri="{FF2B5EF4-FFF2-40B4-BE49-F238E27FC236}">
                <a16:creationId xmlns:a16="http://schemas.microsoft.com/office/drawing/2014/main" id="{9030DCF3-7DDF-4D14-9AA0-26D37088870F}"/>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81924" name="Rectangle 8">
            <a:extLst>
              <a:ext uri="{FF2B5EF4-FFF2-40B4-BE49-F238E27FC236}">
                <a16:creationId xmlns:a16="http://schemas.microsoft.com/office/drawing/2014/main" id="{F56F7635-774B-4D1F-9D46-1E2F097721BF}"/>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81925" name="Line 9">
            <a:extLst>
              <a:ext uri="{FF2B5EF4-FFF2-40B4-BE49-F238E27FC236}">
                <a16:creationId xmlns:a16="http://schemas.microsoft.com/office/drawing/2014/main" id="{DA83F9E9-12C4-46D5-83D5-57FA690DB955}"/>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26" name="Rectangle 1">
            <a:extLst>
              <a:ext uri="{FF2B5EF4-FFF2-40B4-BE49-F238E27FC236}">
                <a16:creationId xmlns:a16="http://schemas.microsoft.com/office/drawing/2014/main" id="{C2D5D3D9-5922-4E51-B970-84278DFE973D}"/>
              </a:ext>
            </a:extLst>
          </p:cNvPr>
          <p:cNvSpPr>
            <a:spLocks noChangeArrowheads="1"/>
          </p:cNvSpPr>
          <p:nvPr/>
        </p:nvSpPr>
        <p:spPr bwMode="auto">
          <a:xfrm>
            <a:off x="228600" y="2438400"/>
            <a:ext cx="8610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Why is this a hot trend?  Because these promotions work!</a:t>
            </a:r>
          </a:p>
        </p:txBody>
      </p:sp>
      <p:sp>
        <p:nvSpPr>
          <p:cNvPr id="5" name="Rectangle 4">
            <a:extLst>
              <a:ext uri="{FF2B5EF4-FFF2-40B4-BE49-F238E27FC236}">
                <a16:creationId xmlns:a16="http://schemas.microsoft.com/office/drawing/2014/main" id="{7B60122D-F808-4C4E-9837-766260BCEB98}"/>
              </a:ext>
            </a:extLst>
          </p:cNvPr>
          <p:cNvSpPr/>
          <p:nvPr/>
        </p:nvSpPr>
        <p:spPr>
          <a:xfrm>
            <a:off x="304800" y="3581400"/>
            <a:ext cx="4419600" cy="2862263"/>
          </a:xfrm>
          <a:prstGeom prst="rect">
            <a:avLst/>
          </a:prstGeom>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2000" dirty="0">
                <a:solidFill>
                  <a:srgbClr val="2D2DB9"/>
                </a:solidFill>
                <a:latin typeface="Verdana" panose="020B0604030504040204" pitchFamily="34" charset="0"/>
              </a:rPr>
              <a:t>In 2018, when the San Antonio Missions of Minor League Baseball introduced a “Flying </a:t>
            </a:r>
            <a:r>
              <a:rPr lang="en-US" altLang="en-US" sz="2000" dirty="0" err="1">
                <a:solidFill>
                  <a:srgbClr val="2D2DB9"/>
                </a:solidFill>
                <a:latin typeface="Verdana" panose="020B0604030504040204" pitchFamily="34" charset="0"/>
              </a:rPr>
              <a:t>Chanclas</a:t>
            </a:r>
            <a:r>
              <a:rPr lang="en-US" altLang="en-US" sz="2000" dirty="0">
                <a:solidFill>
                  <a:srgbClr val="2D2DB9"/>
                </a:solidFill>
                <a:latin typeface="Verdana" panose="020B0604030504040204" pitchFamily="34" charset="0"/>
              </a:rPr>
              <a:t>” promotion as part of their tribute to Hispanic heritage event, it took just 22 games to surpass the in-park merchandise sales from the entire previous season</a:t>
            </a:r>
          </a:p>
        </p:txBody>
      </p:sp>
      <p:pic>
        <p:nvPicPr>
          <p:cNvPr id="81928" name="Picture 2">
            <a:extLst>
              <a:ext uri="{FF2B5EF4-FFF2-40B4-BE49-F238E27FC236}">
                <a16:creationId xmlns:a16="http://schemas.microsoft.com/office/drawing/2014/main" id="{028E43E1-D1E0-49F4-89D0-C83FCCA573B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648200" y="3352800"/>
            <a:ext cx="2946400" cy="294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9" name="Picture 3">
            <a:extLst>
              <a:ext uri="{FF2B5EF4-FFF2-40B4-BE49-F238E27FC236}">
                <a16:creationId xmlns:a16="http://schemas.microsoft.com/office/drawing/2014/main" id="{73A3366C-9D43-4EF4-AA5E-0EED4BA8057C}"/>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39000" y="4876800"/>
            <a:ext cx="1524000"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30" name="Picture 5">
            <a:extLst>
              <a:ext uri="{FF2B5EF4-FFF2-40B4-BE49-F238E27FC236}">
                <a16:creationId xmlns:a16="http://schemas.microsoft.com/office/drawing/2014/main" id="{5215463A-52FB-4730-AA6F-B2BB1124D252}"/>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7010400" y="3429000"/>
            <a:ext cx="16764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18063226-8A98-43E2-B918-6E07383981E1}"/>
              </a:ext>
            </a:extLst>
          </p:cNvPr>
          <p:cNvGrpSpPr>
            <a:grpSpLocks/>
          </p:cNvGrpSpPr>
          <p:nvPr/>
        </p:nvGrpSpPr>
        <p:grpSpPr bwMode="auto">
          <a:xfrm>
            <a:off x="0" y="0"/>
            <a:ext cx="9144000" cy="976313"/>
            <a:chOff x="0" y="0"/>
            <a:chExt cx="5760" cy="615"/>
          </a:xfrm>
        </p:grpSpPr>
        <p:sp>
          <p:nvSpPr>
            <p:cNvPr id="83976" name="Text Box 3">
              <a:extLst>
                <a:ext uri="{FF2B5EF4-FFF2-40B4-BE49-F238E27FC236}">
                  <a16:creationId xmlns:a16="http://schemas.microsoft.com/office/drawing/2014/main" id="{CCF302F9-EE09-47C6-8759-DD6B040337F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3977" name="Text Box 4">
              <a:extLst>
                <a:ext uri="{FF2B5EF4-FFF2-40B4-BE49-F238E27FC236}">
                  <a16:creationId xmlns:a16="http://schemas.microsoft.com/office/drawing/2014/main" id="{2995BB56-0D21-47DB-959A-03B4F4A40C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3970" name="Text Box 5">
            <a:extLst>
              <a:ext uri="{FF2B5EF4-FFF2-40B4-BE49-F238E27FC236}">
                <a16:creationId xmlns:a16="http://schemas.microsoft.com/office/drawing/2014/main" id="{1E7BAF90-BBFC-468E-8C46-2D06DCCE4EA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3971" name="Rectangle 7">
            <a:extLst>
              <a:ext uri="{FF2B5EF4-FFF2-40B4-BE49-F238E27FC236}">
                <a16:creationId xmlns:a16="http://schemas.microsoft.com/office/drawing/2014/main" id="{A224DD53-96E3-462F-93AA-66C0CB49A9F4}"/>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83972" name="Rectangle 8">
            <a:extLst>
              <a:ext uri="{FF2B5EF4-FFF2-40B4-BE49-F238E27FC236}">
                <a16:creationId xmlns:a16="http://schemas.microsoft.com/office/drawing/2014/main" id="{DB09F5BB-845D-4744-892B-D9521B81F5F0}"/>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83973" name="Line 9">
            <a:extLst>
              <a:ext uri="{FF2B5EF4-FFF2-40B4-BE49-F238E27FC236}">
                <a16:creationId xmlns:a16="http://schemas.microsoft.com/office/drawing/2014/main" id="{C4927308-5045-4C9C-804D-DE4A2C15A5C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3974" name="Text Box 11">
            <a:extLst>
              <a:ext uri="{FF2B5EF4-FFF2-40B4-BE49-F238E27FC236}">
                <a16:creationId xmlns:a16="http://schemas.microsoft.com/office/drawing/2014/main" id="{CF993476-409A-4791-B740-ED68E1D9B258}"/>
              </a:ext>
            </a:extLst>
          </p:cNvPr>
          <p:cNvSpPr txBox="1">
            <a:spLocks noChangeArrowheads="1"/>
          </p:cNvSpPr>
          <p:nvPr/>
        </p:nvSpPr>
        <p:spPr bwMode="auto">
          <a:xfrm>
            <a:off x="609600" y="3810000"/>
            <a:ext cx="7924800"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200">
                <a:latin typeface="Verdana" panose="020B0604030504040204" pitchFamily="34" charset="0"/>
                <a:cs typeface="Arial" panose="020B0604020202020204" pitchFamily="34" charset="0"/>
              </a:rPr>
              <a:t>One of the hottest trends in sports right now are promotions that tie-in with pop culture references. Many teams now offer </a:t>
            </a:r>
            <a:r>
              <a:rPr lang="ja-JP" altLang="en-US" sz="2200">
                <a:latin typeface="Verdana" panose="020B0604030504040204" pitchFamily="34" charset="0"/>
                <a:cs typeface="Arial" panose="020B0604020202020204" pitchFamily="34" charset="0"/>
              </a:rPr>
              <a:t>“</a:t>
            </a:r>
            <a:r>
              <a:rPr lang="en-US" altLang="ja-JP" sz="2200">
                <a:latin typeface="Verdana" panose="020B0604030504040204" pitchFamily="34" charset="0"/>
                <a:cs typeface="Arial" panose="020B0604020202020204" pitchFamily="34" charset="0"/>
              </a:rPr>
              <a:t> Star Wars</a:t>
            </a:r>
            <a:r>
              <a:rPr lang="ja-JP" altLang="en-US" sz="2200">
                <a:latin typeface="Verdana" panose="020B0604030504040204" pitchFamily="34" charset="0"/>
                <a:cs typeface="Arial" panose="020B0604020202020204" pitchFamily="34" charset="0"/>
              </a:rPr>
              <a:t>”</a:t>
            </a:r>
            <a:r>
              <a:rPr lang="en-US" altLang="ja-JP" sz="2200">
                <a:latin typeface="Verdana" panose="020B0604030504040204" pitchFamily="34" charset="0"/>
                <a:cs typeface="Arial" panose="020B0604020202020204" pitchFamily="34" charset="0"/>
              </a:rPr>
              <a:t> theme nights (teams ranging from the Phoenix Suns, St. Louis Blues and Philadelphia Phillies to the Memphis Redbirds, Fort Wayne TinCaps and Buffalo Bisons have all hosted Star Wars theme nights).</a:t>
            </a:r>
            <a:endParaRPr lang="en-US" altLang="en-US" sz="2200">
              <a:latin typeface="Verdana" panose="020B0604030504040204" pitchFamily="34" charset="0"/>
              <a:cs typeface="Arial" panose="020B0604020202020204" pitchFamily="34" charset="0"/>
            </a:endParaRPr>
          </a:p>
        </p:txBody>
      </p:sp>
      <p:pic>
        <p:nvPicPr>
          <p:cNvPr id="83975" name="Picture 12" descr="I:\temp\wars.jpg">
            <a:extLst>
              <a:ext uri="{FF2B5EF4-FFF2-40B4-BE49-F238E27FC236}">
                <a16:creationId xmlns:a16="http://schemas.microsoft.com/office/drawing/2014/main" id="{B2708641-1886-47C8-8F20-9056C7AA662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67000" y="2362200"/>
            <a:ext cx="37338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52DE737E-9D30-4758-99C3-CB1754601CF3}"/>
              </a:ext>
            </a:extLst>
          </p:cNvPr>
          <p:cNvGrpSpPr>
            <a:grpSpLocks/>
          </p:cNvGrpSpPr>
          <p:nvPr/>
        </p:nvGrpSpPr>
        <p:grpSpPr bwMode="auto">
          <a:xfrm>
            <a:off x="0" y="0"/>
            <a:ext cx="9144000" cy="976313"/>
            <a:chOff x="0" y="0"/>
            <a:chExt cx="5760" cy="615"/>
          </a:xfrm>
        </p:grpSpPr>
        <p:sp>
          <p:nvSpPr>
            <p:cNvPr id="86025" name="Text Box 3">
              <a:extLst>
                <a:ext uri="{FF2B5EF4-FFF2-40B4-BE49-F238E27FC236}">
                  <a16:creationId xmlns:a16="http://schemas.microsoft.com/office/drawing/2014/main" id="{D708D3AD-161E-417C-9F4C-70C5CAFF16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6026" name="Text Box 4">
              <a:extLst>
                <a:ext uri="{FF2B5EF4-FFF2-40B4-BE49-F238E27FC236}">
                  <a16:creationId xmlns:a16="http://schemas.microsoft.com/office/drawing/2014/main" id="{199DE72C-859A-4260-9635-61AD59E255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6018" name="Text Box 5">
            <a:extLst>
              <a:ext uri="{FF2B5EF4-FFF2-40B4-BE49-F238E27FC236}">
                <a16:creationId xmlns:a16="http://schemas.microsoft.com/office/drawing/2014/main" id="{D4433085-F85C-4607-B7B1-1C8590B22B7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6019" name="Rectangle 7">
            <a:extLst>
              <a:ext uri="{FF2B5EF4-FFF2-40B4-BE49-F238E27FC236}">
                <a16:creationId xmlns:a16="http://schemas.microsoft.com/office/drawing/2014/main" id="{72F81124-4F7D-4FD9-8D5C-BDC194749A4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86020" name="Rectangle 8">
            <a:extLst>
              <a:ext uri="{FF2B5EF4-FFF2-40B4-BE49-F238E27FC236}">
                <a16:creationId xmlns:a16="http://schemas.microsoft.com/office/drawing/2014/main" id="{A98469B3-118B-454A-9CFC-6052CFA2AE5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86021" name="Line 9">
            <a:extLst>
              <a:ext uri="{FF2B5EF4-FFF2-40B4-BE49-F238E27FC236}">
                <a16:creationId xmlns:a16="http://schemas.microsoft.com/office/drawing/2014/main" id="{E741177D-A9D2-4159-86F4-DFF8529CDF6A}"/>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Rectangle 1">
            <a:extLst>
              <a:ext uri="{FF2B5EF4-FFF2-40B4-BE49-F238E27FC236}">
                <a16:creationId xmlns:a16="http://schemas.microsoft.com/office/drawing/2014/main" id="{8FAE1164-74D5-409C-9136-6D3D1E7DA969}"/>
              </a:ext>
            </a:extLst>
          </p:cNvPr>
          <p:cNvSpPr/>
          <p:nvPr/>
        </p:nvSpPr>
        <p:spPr>
          <a:xfrm>
            <a:off x="152400" y="2209800"/>
            <a:ext cx="8839200" cy="2585323"/>
          </a:xfrm>
          <a:prstGeom prst="rect">
            <a:avLst/>
          </a:prstGeom>
        </p:spPr>
        <p:txBody>
          <a:bodyPr>
            <a:spAutoFit/>
          </a:bodyPr>
          <a:lstStyle/>
          <a:p>
            <a:pPr algn="just" eaLnBrk="1" hangingPunct="1">
              <a:defRPr/>
            </a:pPr>
            <a:r>
              <a:rPr lang="en-US" sz="2200" dirty="0">
                <a:latin typeface="Verdana"/>
                <a:ea typeface="ＭＳ Ｐゴシック" charset="0"/>
                <a:cs typeface="Verdana"/>
              </a:rPr>
              <a:t>Star Wars theme nights were so popular with MLB teams in </a:t>
            </a:r>
            <a:r>
              <a:rPr lang="is-IS" sz="2200" dirty="0">
                <a:latin typeface="Verdana"/>
                <a:ea typeface="ＭＳ Ｐゴシック" charset="0"/>
                <a:cs typeface="Verdana"/>
              </a:rPr>
              <a:t>2017</a:t>
            </a:r>
            <a:r>
              <a:rPr lang="en-US" sz="2200" dirty="0">
                <a:latin typeface="Verdana"/>
                <a:ea typeface="ＭＳ Ｐゴシック" charset="0"/>
                <a:cs typeface="Verdana"/>
              </a:rPr>
              <a:t> that the Star Wars website featured a “MLB Feels the Force” page communicating the dates each MLB team would be hosting their</a:t>
            </a:r>
          </a:p>
          <a:p>
            <a:pPr algn="just" eaLnBrk="1" hangingPunct="1">
              <a:defRPr/>
            </a:pPr>
            <a:endParaRPr lang="en-US" sz="800" dirty="0">
              <a:latin typeface="Verdana"/>
              <a:ea typeface="ＭＳ Ｐゴシック" charset="0"/>
              <a:cs typeface="Verdana"/>
            </a:endParaRPr>
          </a:p>
          <a:p>
            <a:pPr marL="0" lvl="7" algn="just" fontAlgn="base">
              <a:spcBef>
                <a:spcPct val="0"/>
              </a:spcBef>
              <a:spcAft>
                <a:spcPct val="0"/>
              </a:spcAft>
              <a:defRPr/>
            </a:pPr>
            <a:r>
              <a:rPr lang="en-US" sz="2200" dirty="0">
                <a:latin typeface="Verdana"/>
                <a:ea typeface="ＭＳ Ｐゴシック" charset="0"/>
                <a:cs typeface="Verdana"/>
              </a:rPr>
              <a:t>The website also featured a few of the unique Star Wars-themed giveaways at the ballpark, including storm trooper bobbleheads and </a:t>
            </a:r>
            <a:r>
              <a:rPr lang="en-US" sz="2200" dirty="0" err="1">
                <a:latin typeface="Verdana"/>
                <a:ea typeface="ＭＳ Ｐゴシック" charset="0"/>
                <a:cs typeface="Verdana"/>
              </a:rPr>
              <a:t>jedi</a:t>
            </a:r>
            <a:r>
              <a:rPr lang="en-US" sz="2200" dirty="0">
                <a:latin typeface="Verdana"/>
                <a:ea typeface="ＭＳ Ｐゴシック" charset="0"/>
                <a:cs typeface="Verdana"/>
              </a:rPr>
              <a:t> baseballs</a:t>
            </a:r>
          </a:p>
        </p:txBody>
      </p:sp>
      <p:pic>
        <p:nvPicPr>
          <p:cNvPr id="86023" name="Picture 12" descr="http://a.dilcdn.com/bl/wp-content/uploads/sites/6/2017/05/ra-dickey-bobblehead.jpg">
            <a:extLst>
              <a:ext uri="{FF2B5EF4-FFF2-40B4-BE49-F238E27FC236}">
                <a16:creationId xmlns:a16="http://schemas.microsoft.com/office/drawing/2014/main" id="{60F5EAF0-1F32-4B07-9D8D-883EDD22C14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066800" y="5181600"/>
            <a:ext cx="2286000"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024" name="Picture 13" descr="http://a.dilcdn.com/bl/wp-content/uploads/sites/6/2017/05/tampa-bay-rays-bobblehead-1024x743.jpg">
            <a:extLst>
              <a:ext uri="{FF2B5EF4-FFF2-40B4-BE49-F238E27FC236}">
                <a16:creationId xmlns:a16="http://schemas.microsoft.com/office/drawing/2014/main" id="{834C44FB-DA0B-4CFA-BD3A-4F1FE71D9D9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34000" y="4800600"/>
            <a:ext cx="2887663" cy="18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52DE737E-9D30-4758-99C3-CB1754601CF3}"/>
              </a:ext>
            </a:extLst>
          </p:cNvPr>
          <p:cNvGrpSpPr>
            <a:grpSpLocks/>
          </p:cNvGrpSpPr>
          <p:nvPr/>
        </p:nvGrpSpPr>
        <p:grpSpPr bwMode="auto">
          <a:xfrm>
            <a:off x="0" y="0"/>
            <a:ext cx="9144000" cy="976313"/>
            <a:chOff x="0" y="0"/>
            <a:chExt cx="5760" cy="615"/>
          </a:xfrm>
        </p:grpSpPr>
        <p:sp>
          <p:nvSpPr>
            <p:cNvPr id="86025" name="Text Box 3">
              <a:extLst>
                <a:ext uri="{FF2B5EF4-FFF2-40B4-BE49-F238E27FC236}">
                  <a16:creationId xmlns:a16="http://schemas.microsoft.com/office/drawing/2014/main" id="{D708D3AD-161E-417C-9F4C-70C5CAFF16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6026" name="Text Box 4">
              <a:extLst>
                <a:ext uri="{FF2B5EF4-FFF2-40B4-BE49-F238E27FC236}">
                  <a16:creationId xmlns:a16="http://schemas.microsoft.com/office/drawing/2014/main" id="{199DE72C-859A-4260-9635-61AD59E255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6018" name="Text Box 5">
            <a:extLst>
              <a:ext uri="{FF2B5EF4-FFF2-40B4-BE49-F238E27FC236}">
                <a16:creationId xmlns:a16="http://schemas.microsoft.com/office/drawing/2014/main" id="{D4433085-F85C-4607-B7B1-1C8590B22B7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6019" name="Rectangle 7">
            <a:extLst>
              <a:ext uri="{FF2B5EF4-FFF2-40B4-BE49-F238E27FC236}">
                <a16:creationId xmlns:a16="http://schemas.microsoft.com/office/drawing/2014/main" id="{72F81124-4F7D-4FD9-8D5C-BDC194749A4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86020" name="Rectangle 8">
            <a:extLst>
              <a:ext uri="{FF2B5EF4-FFF2-40B4-BE49-F238E27FC236}">
                <a16:creationId xmlns:a16="http://schemas.microsoft.com/office/drawing/2014/main" id="{A98469B3-118B-454A-9CFC-6052CFA2AE5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86021" name="Line 9">
            <a:extLst>
              <a:ext uri="{FF2B5EF4-FFF2-40B4-BE49-F238E27FC236}">
                <a16:creationId xmlns:a16="http://schemas.microsoft.com/office/drawing/2014/main" id="{E741177D-A9D2-4159-86F4-DFF8529CDF6A}"/>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 name="Rectangle 3">
            <a:extLst>
              <a:ext uri="{FF2B5EF4-FFF2-40B4-BE49-F238E27FC236}">
                <a16:creationId xmlns:a16="http://schemas.microsoft.com/office/drawing/2014/main" id="{2BF9BAB8-EE0A-43D1-B939-D631E703BD9E}"/>
              </a:ext>
            </a:extLst>
          </p:cNvPr>
          <p:cNvSpPr/>
          <p:nvPr/>
        </p:nvSpPr>
        <p:spPr>
          <a:xfrm>
            <a:off x="514350" y="2353338"/>
            <a:ext cx="8039100" cy="1569660"/>
          </a:xfrm>
          <a:prstGeom prst="rect">
            <a:avLst/>
          </a:prstGeom>
        </p:spPr>
        <p:txBody>
          <a:bodyPr wrap="square">
            <a:spAutoFit/>
          </a:bodyPr>
          <a:lstStyle/>
          <a:p>
            <a:pPr algn="ctr"/>
            <a:r>
              <a:rPr lang="en-US" sz="2400" dirty="0">
                <a:latin typeface="Verdana" panose="020B0604030504040204" pitchFamily="34" charset="0"/>
                <a:ea typeface="Verdana" panose="020B0604030504040204" pitchFamily="34" charset="0"/>
              </a:rPr>
              <a:t>‘Game of Thrones’ took MLB by storm in 2020, with 20 of the league’s 30 teams offering </a:t>
            </a:r>
            <a:r>
              <a:rPr lang="en-US" sz="2400" dirty="0" err="1">
                <a:latin typeface="Verdana" panose="020B0604030504040204" pitchFamily="34" charset="0"/>
                <a:ea typeface="Verdana" panose="020B0604030504040204" pitchFamily="34" charset="0"/>
              </a:rPr>
              <a:t>GoT</a:t>
            </a:r>
            <a:r>
              <a:rPr lang="en-US" sz="2400" dirty="0">
                <a:latin typeface="Verdana" panose="020B0604030504040204" pitchFamily="34" charset="0"/>
                <a:ea typeface="Verdana" panose="020B0604030504040204" pitchFamily="34" charset="0"/>
              </a:rPr>
              <a:t> themed promotions as baseball clubs celebrated the show’s final season </a:t>
            </a:r>
          </a:p>
        </p:txBody>
      </p:sp>
      <p:pic>
        <p:nvPicPr>
          <p:cNvPr id="14" name="Picture 13">
            <a:extLst>
              <a:ext uri="{FF2B5EF4-FFF2-40B4-BE49-F238E27FC236}">
                <a16:creationId xmlns:a16="http://schemas.microsoft.com/office/drawing/2014/main" id="{5E2C011B-1DCA-4EE9-8C4A-A9A4CA1B5985}"/>
              </a:ext>
            </a:extLst>
          </p:cNvPr>
          <p:cNvPicPr/>
          <p:nvPr/>
        </p:nvPicPr>
        <p:blipFill>
          <a:blip r:embed="rId3"/>
          <a:stretch>
            <a:fillRect/>
          </a:stretch>
        </p:blipFill>
        <p:spPr>
          <a:xfrm>
            <a:off x="1752600" y="4061455"/>
            <a:ext cx="5943600" cy="2377440"/>
          </a:xfrm>
          <a:prstGeom prst="rect">
            <a:avLst/>
          </a:prstGeom>
        </p:spPr>
      </p:pic>
    </p:spTree>
    <p:extLst>
      <p:ext uri="{BB962C8B-B14F-4D97-AF65-F5344CB8AC3E}">
        <p14:creationId xmlns:p14="http://schemas.microsoft.com/office/powerpoint/2010/main" val="38800441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5DED6781-605C-451F-BB47-E05F1C539FC4}"/>
              </a:ext>
            </a:extLst>
          </p:cNvPr>
          <p:cNvGrpSpPr>
            <a:grpSpLocks/>
          </p:cNvGrpSpPr>
          <p:nvPr/>
        </p:nvGrpSpPr>
        <p:grpSpPr bwMode="auto">
          <a:xfrm>
            <a:off x="0" y="0"/>
            <a:ext cx="9144000" cy="976313"/>
            <a:chOff x="0" y="0"/>
            <a:chExt cx="5760" cy="615"/>
          </a:xfrm>
        </p:grpSpPr>
        <p:sp>
          <p:nvSpPr>
            <p:cNvPr id="88072" name="Text Box 3">
              <a:extLst>
                <a:ext uri="{FF2B5EF4-FFF2-40B4-BE49-F238E27FC236}">
                  <a16:creationId xmlns:a16="http://schemas.microsoft.com/office/drawing/2014/main" id="{A72C36AA-3AF0-45E8-BE27-F395684FDE3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88073" name="Text Box 4">
              <a:extLst>
                <a:ext uri="{FF2B5EF4-FFF2-40B4-BE49-F238E27FC236}">
                  <a16:creationId xmlns:a16="http://schemas.microsoft.com/office/drawing/2014/main" id="{FFBA252E-93ED-4377-8965-4EF26B91CC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8066" name="Text Box 5">
            <a:extLst>
              <a:ext uri="{FF2B5EF4-FFF2-40B4-BE49-F238E27FC236}">
                <a16:creationId xmlns:a16="http://schemas.microsoft.com/office/drawing/2014/main" id="{5726489E-600B-4C96-85E7-9A856085F26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8067" name="Rectangle 7">
            <a:extLst>
              <a:ext uri="{FF2B5EF4-FFF2-40B4-BE49-F238E27FC236}">
                <a16:creationId xmlns:a16="http://schemas.microsoft.com/office/drawing/2014/main" id="{ED5029C4-2DD5-42EE-AF37-4B1B030C4CEB}"/>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88068" name="Rectangle 8">
            <a:extLst>
              <a:ext uri="{FF2B5EF4-FFF2-40B4-BE49-F238E27FC236}">
                <a16:creationId xmlns:a16="http://schemas.microsoft.com/office/drawing/2014/main" id="{67E75FC5-E17E-4DC1-A597-03539B92F79B}"/>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88069" name="Line 9">
            <a:extLst>
              <a:ext uri="{FF2B5EF4-FFF2-40B4-BE49-F238E27FC236}">
                <a16:creationId xmlns:a16="http://schemas.microsoft.com/office/drawing/2014/main" id="{27E1161F-5461-4165-9123-028229F4ACFC}"/>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70" name="Text Box 12">
            <a:extLst>
              <a:ext uri="{FF2B5EF4-FFF2-40B4-BE49-F238E27FC236}">
                <a16:creationId xmlns:a16="http://schemas.microsoft.com/office/drawing/2014/main" id="{26E57AFE-F860-4348-B91B-383B0AB8A99B}"/>
              </a:ext>
            </a:extLst>
          </p:cNvPr>
          <p:cNvSpPr txBox="1">
            <a:spLocks noChangeArrowheads="1"/>
          </p:cNvSpPr>
          <p:nvPr/>
        </p:nvSpPr>
        <p:spPr bwMode="auto">
          <a:xfrm>
            <a:off x="457200" y="2362200"/>
            <a:ext cx="59436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Superhero</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themed promos have gained a lot of momentum as another means for teams to connect their brand to pop culture and attract more fans to the ballpark or stadium. </a:t>
            </a:r>
          </a:p>
          <a:p>
            <a:pPr eaLnBrk="1" hangingPunct="1">
              <a:spcBef>
                <a:spcPct val="50000"/>
              </a:spcBef>
            </a:pPr>
            <a:r>
              <a:rPr lang="en-US" altLang="ja-JP">
                <a:latin typeface="Verdana" panose="020B0604030504040204" pitchFamily="34" charset="0"/>
                <a:cs typeface="Arial" panose="020B0604020202020204" pitchFamily="34" charset="0"/>
              </a:rPr>
              <a:t>The Cedar Rapids Kernels hosted a Mommy-Son Superhero Night that included a cookie &amp; punch party and photos with Batman, Superman and Spiderman.</a:t>
            </a:r>
            <a:endParaRPr lang="en-US" altLang="en-US">
              <a:latin typeface="Verdana" panose="020B0604030504040204" pitchFamily="34" charset="0"/>
              <a:cs typeface="Arial" panose="020B0604020202020204" pitchFamily="34" charset="0"/>
            </a:endParaRPr>
          </a:p>
        </p:txBody>
      </p:sp>
      <p:pic>
        <p:nvPicPr>
          <p:cNvPr id="88071" name="Picture 13" descr="I:\temp\super.jpg">
            <a:extLst>
              <a:ext uri="{FF2B5EF4-FFF2-40B4-BE49-F238E27FC236}">
                <a16:creationId xmlns:a16="http://schemas.microsoft.com/office/drawing/2014/main" id="{02565F38-776E-445B-ACC0-F1361BFBBCAB}"/>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400800" y="2590800"/>
            <a:ext cx="2471738"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Line 2">
            <a:extLst>
              <a:ext uri="{FF2B5EF4-FFF2-40B4-BE49-F238E27FC236}">
                <a16:creationId xmlns:a16="http://schemas.microsoft.com/office/drawing/2014/main" id="{26879138-57A5-4B9F-BA92-D05A5D60E0DA}"/>
              </a:ext>
            </a:extLst>
          </p:cNvPr>
          <p:cNvSpPr>
            <a:spLocks noChangeShapeType="1"/>
          </p:cNvSpPr>
          <p:nvPr/>
        </p:nvSpPr>
        <p:spPr bwMode="auto">
          <a:xfrm>
            <a:off x="228600" y="2362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0" name="Rectangle 3">
            <a:extLst>
              <a:ext uri="{FF2B5EF4-FFF2-40B4-BE49-F238E27FC236}">
                <a16:creationId xmlns:a16="http://schemas.microsoft.com/office/drawing/2014/main" id="{9F0C0216-053A-4DDF-92D1-FEDBFFB19399}"/>
              </a:ext>
            </a:extLst>
          </p:cNvPr>
          <p:cNvSpPr>
            <a:spLocks noChangeArrowheads="1"/>
          </p:cNvSpPr>
          <p:nvPr/>
        </p:nvSpPr>
        <p:spPr bwMode="auto">
          <a:xfrm>
            <a:off x="304800" y="1676400"/>
            <a:ext cx="8509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a:solidFill>
                  <a:srgbClr val="000099"/>
                </a:solidFill>
                <a:latin typeface="Verdana" panose="020B0604030504040204" pitchFamily="34" charset="0"/>
              </a:rPr>
              <a:t>Marketers Must Effectively Track Changing Trends</a:t>
            </a:r>
          </a:p>
        </p:txBody>
      </p:sp>
      <p:sp>
        <p:nvSpPr>
          <p:cNvPr id="146436" name="Rectangle 4">
            <a:extLst>
              <a:ext uri="{FF2B5EF4-FFF2-40B4-BE49-F238E27FC236}">
                <a16:creationId xmlns:a16="http://schemas.microsoft.com/office/drawing/2014/main" id="{A224ED3E-5C68-4231-8B8E-955CFAF7F1A8}"/>
              </a:ext>
            </a:extLst>
          </p:cNvPr>
          <p:cNvSpPr>
            <a:spLocks noChangeArrowheads="1"/>
          </p:cNvSpPr>
          <p:nvPr/>
        </p:nvSpPr>
        <p:spPr bwMode="auto">
          <a:xfrm>
            <a:off x="304800" y="2362200"/>
            <a:ext cx="86106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sz="2800" dirty="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dirty="0">
                <a:solidFill>
                  <a:srgbClr val="006600"/>
                </a:solidFill>
                <a:latin typeface="Verdana" panose="020B0604030504040204" pitchFamily="34" charset="0"/>
              </a:rPr>
              <a:t>  	Attend sport business conventions, 	exhibitions and events</a:t>
            </a:r>
          </a:p>
          <a:p>
            <a:pPr eaLnBrk="1" hangingPunct="1">
              <a:buFont typeface="Wingdings" panose="05000000000000000000" pitchFamily="2" charset="2"/>
              <a:buNone/>
            </a:pPr>
            <a:endParaRPr lang="en-US" altLang="en-US" sz="2800" dirty="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dirty="0">
                <a:solidFill>
                  <a:srgbClr val="006600"/>
                </a:solidFill>
                <a:latin typeface="Verdana" panose="020B0604030504040204" pitchFamily="34" charset="0"/>
              </a:rPr>
              <a:t>  	Obtain research from sport marketing 	firms</a:t>
            </a:r>
          </a:p>
          <a:p>
            <a:pPr eaLnBrk="1" hangingPunct="1">
              <a:buFont typeface="Wingdings" panose="05000000000000000000" pitchFamily="2" charset="2"/>
              <a:buNone/>
            </a:pPr>
            <a:endParaRPr lang="en-US" altLang="en-US" sz="2800" dirty="0">
              <a:solidFill>
                <a:srgbClr val="006600"/>
              </a:solidFill>
              <a:latin typeface="Verdana" panose="020B0604030504040204" pitchFamily="34" charset="0"/>
            </a:endParaRPr>
          </a:p>
        </p:txBody>
      </p:sp>
      <p:grpSp>
        <p:nvGrpSpPr>
          <p:cNvPr id="12292" name="Group 5">
            <a:extLst>
              <a:ext uri="{FF2B5EF4-FFF2-40B4-BE49-F238E27FC236}">
                <a16:creationId xmlns:a16="http://schemas.microsoft.com/office/drawing/2014/main" id="{AF44C5EA-C134-4C2B-B34B-FE851A42E288}"/>
              </a:ext>
            </a:extLst>
          </p:cNvPr>
          <p:cNvGrpSpPr>
            <a:grpSpLocks/>
          </p:cNvGrpSpPr>
          <p:nvPr/>
        </p:nvGrpSpPr>
        <p:grpSpPr bwMode="auto">
          <a:xfrm>
            <a:off x="0" y="0"/>
            <a:ext cx="9144000" cy="976313"/>
            <a:chOff x="0" y="0"/>
            <a:chExt cx="5760" cy="615"/>
          </a:xfrm>
        </p:grpSpPr>
        <p:sp>
          <p:nvSpPr>
            <p:cNvPr id="12295" name="Text Box 6">
              <a:extLst>
                <a:ext uri="{FF2B5EF4-FFF2-40B4-BE49-F238E27FC236}">
                  <a16:creationId xmlns:a16="http://schemas.microsoft.com/office/drawing/2014/main" id="{5D02C964-4DE4-4280-8D71-C27FA86B64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2296" name="Text Box 7">
              <a:extLst>
                <a:ext uri="{FF2B5EF4-FFF2-40B4-BE49-F238E27FC236}">
                  <a16:creationId xmlns:a16="http://schemas.microsoft.com/office/drawing/2014/main" id="{EB1EF294-26C8-40D7-8F56-C10B8D29823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293" name="Rectangle 8">
            <a:extLst>
              <a:ext uri="{FF2B5EF4-FFF2-40B4-BE49-F238E27FC236}">
                <a16:creationId xmlns:a16="http://schemas.microsoft.com/office/drawing/2014/main" id="{9AE02E60-0D0C-4B49-B6B2-AEE6097D1977}"/>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2294" name="Text Box 9">
            <a:extLst>
              <a:ext uri="{FF2B5EF4-FFF2-40B4-BE49-F238E27FC236}">
                <a16:creationId xmlns:a16="http://schemas.microsoft.com/office/drawing/2014/main" id="{733A41C2-62E9-4397-93B3-DD1F1E61F0D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46436">
                                            <p:txEl>
                                              <p:pRg st="1" end="1"/>
                                            </p:txEl>
                                          </p:spTgt>
                                        </p:tgtEl>
                                        <p:attrNameLst>
                                          <p:attrName>style.visibility</p:attrName>
                                        </p:attrNameLst>
                                      </p:cBhvr>
                                      <p:to>
                                        <p:strVal val="visible"/>
                                      </p:to>
                                    </p:set>
                                    <p:anim calcmode="lin" valueType="num">
                                      <p:cBhvr additive="base">
                                        <p:cTn id="7" dur="500" fill="hold"/>
                                        <p:tgtEl>
                                          <p:spTgt spid="146436">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46436">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46436">
                                            <p:txEl>
                                              <p:pRg st="3" end="3"/>
                                            </p:txEl>
                                          </p:spTgt>
                                        </p:tgtEl>
                                        <p:attrNameLst>
                                          <p:attrName>style.visibility</p:attrName>
                                        </p:attrNameLst>
                                      </p:cBhvr>
                                      <p:to>
                                        <p:strVal val="visible"/>
                                      </p:to>
                                    </p:set>
                                    <p:anim calcmode="lin" valueType="num">
                                      <p:cBhvr additive="base">
                                        <p:cTn id="12" dur="500" fill="hold"/>
                                        <p:tgtEl>
                                          <p:spTgt spid="146436">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46436">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48E85588-B84F-4EEC-8AAA-E3FDEC215359}"/>
              </a:ext>
            </a:extLst>
          </p:cNvPr>
          <p:cNvGrpSpPr>
            <a:grpSpLocks/>
          </p:cNvGrpSpPr>
          <p:nvPr/>
        </p:nvGrpSpPr>
        <p:grpSpPr bwMode="auto">
          <a:xfrm>
            <a:off x="0" y="0"/>
            <a:ext cx="9144000" cy="976313"/>
            <a:chOff x="0" y="0"/>
            <a:chExt cx="5760" cy="615"/>
          </a:xfrm>
        </p:grpSpPr>
        <p:sp>
          <p:nvSpPr>
            <p:cNvPr id="90120" name="Text Box 3">
              <a:extLst>
                <a:ext uri="{FF2B5EF4-FFF2-40B4-BE49-F238E27FC236}">
                  <a16:creationId xmlns:a16="http://schemas.microsoft.com/office/drawing/2014/main" id="{1CFD986D-6472-40BE-9176-FC2255A36FD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90121" name="Text Box 4">
              <a:extLst>
                <a:ext uri="{FF2B5EF4-FFF2-40B4-BE49-F238E27FC236}">
                  <a16:creationId xmlns:a16="http://schemas.microsoft.com/office/drawing/2014/main" id="{7DFFB9EC-53D4-4858-8C27-B53DB55BA7E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0114" name="Text Box 5">
            <a:extLst>
              <a:ext uri="{FF2B5EF4-FFF2-40B4-BE49-F238E27FC236}">
                <a16:creationId xmlns:a16="http://schemas.microsoft.com/office/drawing/2014/main" id="{B1D17615-FCDF-4332-822D-BF52C65BDC7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0115" name="Rectangle 7">
            <a:extLst>
              <a:ext uri="{FF2B5EF4-FFF2-40B4-BE49-F238E27FC236}">
                <a16:creationId xmlns:a16="http://schemas.microsoft.com/office/drawing/2014/main" id="{CD3DA7E8-9118-4BEB-B71E-18AC1D161C6B}"/>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90116" name="Rectangle 8">
            <a:extLst>
              <a:ext uri="{FF2B5EF4-FFF2-40B4-BE49-F238E27FC236}">
                <a16:creationId xmlns:a16="http://schemas.microsoft.com/office/drawing/2014/main" id="{3A196F6A-0DE0-43ED-B89B-AEEEB294A2A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90117" name="Line 9">
            <a:extLst>
              <a:ext uri="{FF2B5EF4-FFF2-40B4-BE49-F238E27FC236}">
                <a16:creationId xmlns:a16="http://schemas.microsoft.com/office/drawing/2014/main" id="{EB15ECAB-BDC0-46D7-9070-812CD3DBB01C}"/>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18" name="Text Box 11">
            <a:extLst>
              <a:ext uri="{FF2B5EF4-FFF2-40B4-BE49-F238E27FC236}">
                <a16:creationId xmlns:a16="http://schemas.microsoft.com/office/drawing/2014/main" id="{8A9BB7D6-74A1-4B2B-84C0-D45733A73908}"/>
              </a:ext>
            </a:extLst>
          </p:cNvPr>
          <p:cNvSpPr txBox="1">
            <a:spLocks noChangeArrowheads="1"/>
          </p:cNvSpPr>
          <p:nvPr/>
        </p:nvSpPr>
        <p:spPr bwMode="auto">
          <a:xfrm>
            <a:off x="457200" y="2438400"/>
            <a:ext cx="7924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The Durham Bulls hosted a PokemonGO promotion to help raise funds for a local pet adoption agency.</a:t>
            </a:r>
          </a:p>
        </p:txBody>
      </p:sp>
      <p:pic>
        <p:nvPicPr>
          <p:cNvPr id="90119" name="Picture 12" descr="I:\temp\poke.jpg">
            <a:extLst>
              <a:ext uri="{FF2B5EF4-FFF2-40B4-BE49-F238E27FC236}">
                <a16:creationId xmlns:a16="http://schemas.microsoft.com/office/drawing/2014/main" id="{352C5337-DE9C-43D1-A856-8EDBB9CB1E60}"/>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114800" y="3810000"/>
            <a:ext cx="3352800" cy="228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71FC8448-8D9F-49C7-87F4-0280311FB379}"/>
              </a:ext>
            </a:extLst>
          </p:cNvPr>
          <p:cNvGrpSpPr>
            <a:grpSpLocks/>
          </p:cNvGrpSpPr>
          <p:nvPr/>
        </p:nvGrpSpPr>
        <p:grpSpPr bwMode="auto">
          <a:xfrm>
            <a:off x="0" y="0"/>
            <a:ext cx="9144000" cy="976313"/>
            <a:chOff x="0" y="0"/>
            <a:chExt cx="5760" cy="615"/>
          </a:xfrm>
        </p:grpSpPr>
        <p:sp>
          <p:nvSpPr>
            <p:cNvPr id="92167" name="Text Box 3">
              <a:extLst>
                <a:ext uri="{FF2B5EF4-FFF2-40B4-BE49-F238E27FC236}">
                  <a16:creationId xmlns:a16="http://schemas.microsoft.com/office/drawing/2014/main" id="{83ECC8C2-FDA2-448D-B52E-A0A28A8E575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92168" name="Text Box 4">
              <a:extLst>
                <a:ext uri="{FF2B5EF4-FFF2-40B4-BE49-F238E27FC236}">
                  <a16:creationId xmlns:a16="http://schemas.microsoft.com/office/drawing/2014/main" id="{532D84B4-D86C-4C1B-9FC3-5C29C20DDB6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2162" name="Text Box 5">
            <a:extLst>
              <a:ext uri="{FF2B5EF4-FFF2-40B4-BE49-F238E27FC236}">
                <a16:creationId xmlns:a16="http://schemas.microsoft.com/office/drawing/2014/main" id="{2937A66F-2DA4-409A-A608-32319DB5A79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2163" name="Rectangle 7">
            <a:extLst>
              <a:ext uri="{FF2B5EF4-FFF2-40B4-BE49-F238E27FC236}">
                <a16:creationId xmlns:a16="http://schemas.microsoft.com/office/drawing/2014/main" id="{49819BFB-EAD1-417E-A0E1-1D33DAB194B6}"/>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92164" name="Rectangle 8">
            <a:extLst>
              <a:ext uri="{FF2B5EF4-FFF2-40B4-BE49-F238E27FC236}">
                <a16:creationId xmlns:a16="http://schemas.microsoft.com/office/drawing/2014/main" id="{1A194A00-BDA1-4A60-B62D-B24DC9487C0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92165" name="Line 9">
            <a:extLst>
              <a:ext uri="{FF2B5EF4-FFF2-40B4-BE49-F238E27FC236}">
                <a16:creationId xmlns:a16="http://schemas.microsoft.com/office/drawing/2014/main" id="{33DA1E92-EEB8-4BAB-87C4-9E6EC866361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166" name="Text Box 11">
            <a:extLst>
              <a:ext uri="{FF2B5EF4-FFF2-40B4-BE49-F238E27FC236}">
                <a16:creationId xmlns:a16="http://schemas.microsoft.com/office/drawing/2014/main" id="{89A175AA-EF04-4BF3-9DBE-7AC3584664E1}"/>
              </a:ext>
            </a:extLst>
          </p:cNvPr>
          <p:cNvSpPr txBox="1">
            <a:spLocks noChangeArrowheads="1"/>
          </p:cNvSpPr>
          <p:nvPr/>
        </p:nvSpPr>
        <p:spPr bwMode="auto">
          <a:xfrm>
            <a:off x="228600" y="2438400"/>
            <a:ext cx="8610600" cy="432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200">
                <a:latin typeface="Verdana" panose="020B0604030504040204" pitchFamily="34" charset="0"/>
                <a:cs typeface="Arial" panose="020B0604020202020204" pitchFamily="34" charset="0"/>
              </a:rPr>
              <a:t>The Toledo Mud Hens celebrated an iconic rock band by hosting a “Beatles Night” with jerseys inspired by the “Sgt. Pepper’s Lonely Hearts Club Band” album</a:t>
            </a:r>
          </a:p>
          <a:p>
            <a:pPr algn="just" eaLnBrk="1" hangingPunct="1">
              <a:spcBef>
                <a:spcPct val="50000"/>
              </a:spcBef>
            </a:pPr>
            <a:r>
              <a:rPr lang="en-US" altLang="en-US" sz="2200">
                <a:latin typeface="Verdana" panose="020B0604030504040204" pitchFamily="34" charset="0"/>
                <a:cs typeface="Arial" panose="020B0604020202020204" pitchFamily="34" charset="0"/>
              </a:rPr>
              <a:t>The team sent a tweet with a “first look” at the uniforms that quickly generated a huge fan response, garnering more than 600 retweets and 1,000 likes (typically the team’s tweets get just a few likes or retweets)</a:t>
            </a:r>
          </a:p>
          <a:p>
            <a:pPr algn="just" eaLnBrk="1" hangingPunct="1">
              <a:spcBef>
                <a:spcPct val="50000"/>
              </a:spcBef>
            </a:pPr>
            <a:r>
              <a:rPr lang="en-US" altLang="en-US" sz="2200">
                <a:latin typeface="Verdana" panose="020B0604030504040204" pitchFamily="34" charset="0"/>
                <a:cs typeface="Arial" panose="020B0604020202020204" pitchFamily="34" charset="0"/>
              </a:rPr>
              <a:t>The promotion even sparked a Twitter feud with a rival minor league team who claimed they had offered the promotion first</a:t>
            </a:r>
          </a:p>
          <a:p>
            <a:pPr algn="just" eaLnBrk="1" hangingPunct="1">
              <a:spcBef>
                <a:spcPct val="50000"/>
              </a:spcBef>
            </a:pPr>
            <a:endParaRPr lang="en-US" altLang="en-US" sz="2200">
              <a:latin typeface="Verdana" panose="020B0604030504040204" pitchFamily="34" charset="0"/>
              <a:cs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2">
            <a:extLst>
              <a:ext uri="{FF2B5EF4-FFF2-40B4-BE49-F238E27FC236}">
                <a16:creationId xmlns:a16="http://schemas.microsoft.com/office/drawing/2014/main" id="{424D73F3-FB2F-45D6-AFE7-3BDB5078155A}"/>
              </a:ext>
            </a:extLst>
          </p:cNvPr>
          <p:cNvGrpSpPr>
            <a:grpSpLocks/>
          </p:cNvGrpSpPr>
          <p:nvPr/>
        </p:nvGrpSpPr>
        <p:grpSpPr bwMode="auto">
          <a:xfrm>
            <a:off x="0" y="0"/>
            <a:ext cx="9144000" cy="976313"/>
            <a:chOff x="0" y="0"/>
            <a:chExt cx="5760" cy="615"/>
          </a:xfrm>
        </p:grpSpPr>
        <p:sp>
          <p:nvSpPr>
            <p:cNvPr id="94215" name="Text Box 3">
              <a:extLst>
                <a:ext uri="{FF2B5EF4-FFF2-40B4-BE49-F238E27FC236}">
                  <a16:creationId xmlns:a16="http://schemas.microsoft.com/office/drawing/2014/main" id="{D7E63EAD-D6B0-4F62-B45E-445567340B1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94216" name="Text Box 4">
              <a:extLst>
                <a:ext uri="{FF2B5EF4-FFF2-40B4-BE49-F238E27FC236}">
                  <a16:creationId xmlns:a16="http://schemas.microsoft.com/office/drawing/2014/main" id="{1E068070-FA34-43B5-A22D-70FEE54AB6D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4210" name="Text Box 5">
            <a:extLst>
              <a:ext uri="{FF2B5EF4-FFF2-40B4-BE49-F238E27FC236}">
                <a16:creationId xmlns:a16="http://schemas.microsoft.com/office/drawing/2014/main" id="{358D2025-333B-4BF6-8529-B85AD21B2C7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4211" name="Rectangle 7">
            <a:extLst>
              <a:ext uri="{FF2B5EF4-FFF2-40B4-BE49-F238E27FC236}">
                <a16:creationId xmlns:a16="http://schemas.microsoft.com/office/drawing/2014/main" id="{B5D0EEE7-9046-475C-8A4A-CAEC31AD017E}"/>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94212" name="Rectangle 8">
            <a:extLst>
              <a:ext uri="{FF2B5EF4-FFF2-40B4-BE49-F238E27FC236}">
                <a16:creationId xmlns:a16="http://schemas.microsoft.com/office/drawing/2014/main" id="{3878C3CC-717C-4317-B146-A6C458690014}"/>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94213" name="Line 9">
            <a:extLst>
              <a:ext uri="{FF2B5EF4-FFF2-40B4-BE49-F238E27FC236}">
                <a16:creationId xmlns:a16="http://schemas.microsoft.com/office/drawing/2014/main" id="{63BFC759-8C93-462E-81D0-77B3A545F3F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4214" name="Picture 9">
            <a:extLst>
              <a:ext uri="{FF2B5EF4-FFF2-40B4-BE49-F238E27FC236}">
                <a16:creationId xmlns:a16="http://schemas.microsoft.com/office/drawing/2014/main" id="{E0B7D7BA-AB01-4174-8CD5-F1F955B18D8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48000" y="2286000"/>
            <a:ext cx="3135313" cy="412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2">
            <a:extLst>
              <a:ext uri="{FF2B5EF4-FFF2-40B4-BE49-F238E27FC236}">
                <a16:creationId xmlns:a16="http://schemas.microsoft.com/office/drawing/2014/main" id="{9EDF3A0B-446D-4D82-9297-EF5CC23A7554}"/>
              </a:ext>
            </a:extLst>
          </p:cNvPr>
          <p:cNvGrpSpPr>
            <a:grpSpLocks/>
          </p:cNvGrpSpPr>
          <p:nvPr/>
        </p:nvGrpSpPr>
        <p:grpSpPr bwMode="auto">
          <a:xfrm>
            <a:off x="0" y="0"/>
            <a:ext cx="9144000" cy="976313"/>
            <a:chOff x="0" y="0"/>
            <a:chExt cx="5760" cy="615"/>
          </a:xfrm>
        </p:grpSpPr>
        <p:sp>
          <p:nvSpPr>
            <p:cNvPr id="96263" name="Text Box 3">
              <a:extLst>
                <a:ext uri="{FF2B5EF4-FFF2-40B4-BE49-F238E27FC236}">
                  <a16:creationId xmlns:a16="http://schemas.microsoft.com/office/drawing/2014/main" id="{0D1C19EB-BA0F-4DB6-8AD9-0507BA25A5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96264" name="Text Box 4">
              <a:extLst>
                <a:ext uri="{FF2B5EF4-FFF2-40B4-BE49-F238E27FC236}">
                  <a16:creationId xmlns:a16="http://schemas.microsoft.com/office/drawing/2014/main" id="{8381C716-3961-4ABD-8990-34291BBDB5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6258" name="Text Box 5">
            <a:extLst>
              <a:ext uri="{FF2B5EF4-FFF2-40B4-BE49-F238E27FC236}">
                <a16:creationId xmlns:a16="http://schemas.microsoft.com/office/drawing/2014/main" id="{16AC021F-3A9D-45A6-B086-64197DF0350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6259" name="Rectangle 7">
            <a:extLst>
              <a:ext uri="{FF2B5EF4-FFF2-40B4-BE49-F238E27FC236}">
                <a16:creationId xmlns:a16="http://schemas.microsoft.com/office/drawing/2014/main" id="{C057A5F1-ECE9-4E9D-AB36-0048678EDEC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96260" name="Rectangle 8">
            <a:extLst>
              <a:ext uri="{FF2B5EF4-FFF2-40B4-BE49-F238E27FC236}">
                <a16:creationId xmlns:a16="http://schemas.microsoft.com/office/drawing/2014/main" id="{96BCAB53-3F76-4951-B222-7CE89E090D4C}"/>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96261" name="Line 9">
            <a:extLst>
              <a:ext uri="{FF2B5EF4-FFF2-40B4-BE49-F238E27FC236}">
                <a16:creationId xmlns:a16="http://schemas.microsoft.com/office/drawing/2014/main" id="{C0E63AA3-2DED-4649-B451-1AB821B867F1}"/>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262" name="Text Box 11">
            <a:extLst>
              <a:ext uri="{FF2B5EF4-FFF2-40B4-BE49-F238E27FC236}">
                <a16:creationId xmlns:a16="http://schemas.microsoft.com/office/drawing/2014/main" id="{661E0D7C-B3BC-41FB-AABB-1178A7CA5A5F}"/>
              </a:ext>
            </a:extLst>
          </p:cNvPr>
          <p:cNvSpPr txBox="1">
            <a:spLocks noChangeArrowheads="1"/>
          </p:cNvSpPr>
          <p:nvPr/>
        </p:nvSpPr>
        <p:spPr bwMode="auto">
          <a:xfrm>
            <a:off x="228600" y="2362200"/>
            <a:ext cx="8610600" cy="534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200">
                <a:latin typeface="Verdana" panose="020B0604030504040204" pitchFamily="34" charset="0"/>
                <a:cs typeface="Arial" panose="020B0604020202020204" pitchFamily="34" charset="0"/>
              </a:rPr>
              <a:t>Further evidence of the popularity of pop culture promotions, the Mud Hens’ tweets with the highest levels of engagement were also “uniform reveal” tweets</a:t>
            </a:r>
          </a:p>
          <a:p>
            <a:pPr algn="just" eaLnBrk="1" hangingPunct="1">
              <a:spcBef>
                <a:spcPct val="50000"/>
              </a:spcBef>
            </a:pPr>
            <a:r>
              <a:rPr lang="en-US" altLang="en-US" sz="2200">
                <a:latin typeface="Verdana" panose="020B0604030504040204" pitchFamily="34" charset="0"/>
                <a:cs typeface="Arial" panose="020B0604020202020204" pitchFamily="34" charset="0"/>
              </a:rPr>
              <a:t>The Mud Hens’ offered a salute to the original ‘Dream Team’, with jerseys inspired by the 1992 USA Men’s Basketball team (the announcement was liked over 1,000 times and re-tweeted more than 400)</a:t>
            </a:r>
          </a:p>
          <a:p>
            <a:pPr algn="just" eaLnBrk="1" hangingPunct="1">
              <a:spcBef>
                <a:spcPct val="50000"/>
              </a:spcBef>
            </a:pPr>
            <a:r>
              <a:rPr lang="en-US" altLang="en-US" sz="2200">
                <a:latin typeface="Verdana" panose="020B0604030504040204" pitchFamily="34" charset="0"/>
                <a:cs typeface="Arial" panose="020B0604020202020204" pitchFamily="34" charset="0"/>
              </a:rPr>
              <a:t>The team’s announcement about a ‘Harry Potter Night’ promotion on Twitter gained over 900 likes and nearly 400 re-tweets </a:t>
            </a:r>
          </a:p>
          <a:p>
            <a:pPr algn="just" eaLnBrk="1" hangingPunct="1">
              <a:spcBef>
                <a:spcPct val="50000"/>
              </a:spcBef>
            </a:pPr>
            <a:r>
              <a:rPr lang="en-US" altLang="en-US" sz="2200">
                <a:latin typeface="Verdana" panose="020B0604030504040204" pitchFamily="34" charset="0"/>
                <a:cs typeface="Arial" panose="020B0604020202020204" pitchFamily="34" charset="0"/>
              </a:rPr>
              <a:t> </a:t>
            </a:r>
          </a:p>
          <a:p>
            <a:pPr algn="just" eaLnBrk="1" hangingPunct="1">
              <a:spcBef>
                <a:spcPct val="50000"/>
              </a:spcBef>
            </a:pPr>
            <a:endParaRPr lang="en-US" altLang="en-US" sz="2200">
              <a:latin typeface="Verdana" panose="020B0604030504040204" pitchFamily="34" charset="0"/>
              <a:cs typeface="Arial" panose="020B0604020202020204" pitchFamily="34" charset="0"/>
            </a:endParaRPr>
          </a:p>
          <a:p>
            <a:pPr algn="just" eaLnBrk="1" hangingPunct="1">
              <a:spcBef>
                <a:spcPct val="50000"/>
              </a:spcBef>
            </a:pPr>
            <a:endParaRPr lang="en-US" altLang="en-US" sz="2200">
              <a:latin typeface="Verdana" panose="020B0604030504040204" pitchFamily="34" charset="0"/>
              <a:cs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5" name="Group 2">
            <a:extLst>
              <a:ext uri="{FF2B5EF4-FFF2-40B4-BE49-F238E27FC236}">
                <a16:creationId xmlns:a16="http://schemas.microsoft.com/office/drawing/2014/main" id="{AA61922B-E9BF-4AA3-9E4A-9DD3B1D3F898}"/>
              </a:ext>
            </a:extLst>
          </p:cNvPr>
          <p:cNvGrpSpPr>
            <a:grpSpLocks/>
          </p:cNvGrpSpPr>
          <p:nvPr/>
        </p:nvGrpSpPr>
        <p:grpSpPr bwMode="auto">
          <a:xfrm>
            <a:off x="0" y="0"/>
            <a:ext cx="9144000" cy="976313"/>
            <a:chOff x="0" y="0"/>
            <a:chExt cx="5760" cy="615"/>
          </a:xfrm>
        </p:grpSpPr>
        <p:sp>
          <p:nvSpPr>
            <p:cNvPr id="98312" name="Text Box 3">
              <a:extLst>
                <a:ext uri="{FF2B5EF4-FFF2-40B4-BE49-F238E27FC236}">
                  <a16:creationId xmlns:a16="http://schemas.microsoft.com/office/drawing/2014/main" id="{1D3AA649-F441-4826-942B-CE4A810B4DA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98313" name="Text Box 4">
              <a:extLst>
                <a:ext uri="{FF2B5EF4-FFF2-40B4-BE49-F238E27FC236}">
                  <a16:creationId xmlns:a16="http://schemas.microsoft.com/office/drawing/2014/main" id="{EABDCEC7-6DB3-4242-A028-BF76F2BFD23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8306" name="Text Box 5">
            <a:extLst>
              <a:ext uri="{FF2B5EF4-FFF2-40B4-BE49-F238E27FC236}">
                <a16:creationId xmlns:a16="http://schemas.microsoft.com/office/drawing/2014/main" id="{E777BB4E-1E9B-4D9C-B043-558AA6B562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8307" name="Rectangle 7">
            <a:extLst>
              <a:ext uri="{FF2B5EF4-FFF2-40B4-BE49-F238E27FC236}">
                <a16:creationId xmlns:a16="http://schemas.microsoft.com/office/drawing/2014/main" id="{AAE69DB0-485B-4F8E-A385-C36264E5CAB5}"/>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98308" name="Rectangle 8">
            <a:extLst>
              <a:ext uri="{FF2B5EF4-FFF2-40B4-BE49-F238E27FC236}">
                <a16:creationId xmlns:a16="http://schemas.microsoft.com/office/drawing/2014/main" id="{251124BC-440C-44E2-83D3-B6B1B56CE6BD}"/>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98309" name="Line 9">
            <a:extLst>
              <a:ext uri="{FF2B5EF4-FFF2-40B4-BE49-F238E27FC236}">
                <a16:creationId xmlns:a16="http://schemas.microsoft.com/office/drawing/2014/main" id="{08123273-076A-413B-9D3E-1AE62C5D1FA6}"/>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8310" name="Picture 9">
            <a:extLst>
              <a:ext uri="{FF2B5EF4-FFF2-40B4-BE49-F238E27FC236}">
                <a16:creationId xmlns:a16="http://schemas.microsoft.com/office/drawing/2014/main" id="{34233293-D65A-4ADC-B26E-825C35F9DC8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14400" y="2438400"/>
            <a:ext cx="2822575" cy="404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8311" name="Picture 10">
            <a:extLst>
              <a:ext uri="{FF2B5EF4-FFF2-40B4-BE49-F238E27FC236}">
                <a16:creationId xmlns:a16="http://schemas.microsoft.com/office/drawing/2014/main" id="{A96285BB-66FD-445A-9043-1067A5E8AEB9}"/>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181600" y="2438400"/>
            <a:ext cx="2852738"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CFCC0622-B623-4BFC-A4CE-45BEE98113C7}"/>
              </a:ext>
            </a:extLst>
          </p:cNvPr>
          <p:cNvGrpSpPr>
            <a:grpSpLocks/>
          </p:cNvGrpSpPr>
          <p:nvPr/>
        </p:nvGrpSpPr>
        <p:grpSpPr bwMode="auto">
          <a:xfrm>
            <a:off x="0" y="0"/>
            <a:ext cx="9144000" cy="976313"/>
            <a:chOff x="0" y="0"/>
            <a:chExt cx="5760" cy="615"/>
          </a:xfrm>
        </p:grpSpPr>
        <p:sp>
          <p:nvSpPr>
            <p:cNvPr id="100361" name="Text Box 3">
              <a:extLst>
                <a:ext uri="{FF2B5EF4-FFF2-40B4-BE49-F238E27FC236}">
                  <a16:creationId xmlns:a16="http://schemas.microsoft.com/office/drawing/2014/main" id="{C5705F96-A5A1-41F5-BDE9-A85D3A4B4C8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0362" name="Text Box 4">
              <a:extLst>
                <a:ext uri="{FF2B5EF4-FFF2-40B4-BE49-F238E27FC236}">
                  <a16:creationId xmlns:a16="http://schemas.microsoft.com/office/drawing/2014/main" id="{B18FE9E3-6A1F-4678-907A-860120E7B2D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0354" name="Text Box 5">
            <a:extLst>
              <a:ext uri="{FF2B5EF4-FFF2-40B4-BE49-F238E27FC236}">
                <a16:creationId xmlns:a16="http://schemas.microsoft.com/office/drawing/2014/main" id="{A69AC679-D84A-47CA-AD09-68C4333BEC1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0355" name="Rectangle 7">
            <a:extLst>
              <a:ext uri="{FF2B5EF4-FFF2-40B4-BE49-F238E27FC236}">
                <a16:creationId xmlns:a16="http://schemas.microsoft.com/office/drawing/2014/main" id="{79C11C3C-AD6C-48A8-9946-5BA152405745}"/>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00356" name="Rectangle 8">
            <a:extLst>
              <a:ext uri="{FF2B5EF4-FFF2-40B4-BE49-F238E27FC236}">
                <a16:creationId xmlns:a16="http://schemas.microsoft.com/office/drawing/2014/main" id="{09647FFD-28E4-4EFE-8F94-6E84D07F4B60}"/>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0357" name="Line 9">
            <a:extLst>
              <a:ext uri="{FF2B5EF4-FFF2-40B4-BE49-F238E27FC236}">
                <a16:creationId xmlns:a16="http://schemas.microsoft.com/office/drawing/2014/main" id="{0027A141-9166-4095-BFB2-08DCE1AEA6C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58" name="Text Box 9">
            <a:extLst>
              <a:ext uri="{FF2B5EF4-FFF2-40B4-BE49-F238E27FC236}">
                <a16:creationId xmlns:a16="http://schemas.microsoft.com/office/drawing/2014/main" id="{58517697-E6BD-4060-8BFE-345F3CDE5497}"/>
              </a:ext>
            </a:extLst>
          </p:cNvPr>
          <p:cNvSpPr txBox="1">
            <a:spLocks noChangeArrowheads="1"/>
          </p:cNvSpPr>
          <p:nvPr/>
        </p:nvSpPr>
        <p:spPr bwMode="auto">
          <a:xfrm>
            <a:off x="457200" y="2362200"/>
            <a:ext cx="8305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800">
                <a:latin typeface="Verdana" panose="020B0604030504040204" pitchFamily="34" charset="0"/>
              </a:rPr>
              <a:t>3D Printed Sporting Equipment</a:t>
            </a:r>
          </a:p>
        </p:txBody>
      </p:sp>
      <p:pic>
        <p:nvPicPr>
          <p:cNvPr id="100359" name="Picture 1">
            <a:extLst>
              <a:ext uri="{FF2B5EF4-FFF2-40B4-BE49-F238E27FC236}">
                <a16:creationId xmlns:a16="http://schemas.microsoft.com/office/drawing/2014/main" id="{E70C267A-25CD-4881-8CED-EC1938C28CA9}"/>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4419600" y="3327400"/>
            <a:ext cx="3962400"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360" name="Rectangle 2">
            <a:extLst>
              <a:ext uri="{FF2B5EF4-FFF2-40B4-BE49-F238E27FC236}">
                <a16:creationId xmlns:a16="http://schemas.microsoft.com/office/drawing/2014/main" id="{8B20042B-CBCA-4322-817E-F25C75E31815}"/>
              </a:ext>
            </a:extLst>
          </p:cNvPr>
          <p:cNvSpPr>
            <a:spLocks noChangeArrowheads="1"/>
          </p:cNvSpPr>
          <p:nvPr/>
        </p:nvSpPr>
        <p:spPr bwMode="auto">
          <a:xfrm>
            <a:off x="304800" y="3733800"/>
            <a:ext cx="4038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a:solidFill>
                  <a:srgbClr val="FF0000"/>
                </a:solidFill>
                <a:latin typeface="Verdana" panose="020B0604030504040204" pitchFamily="34" charset="0"/>
              </a:rPr>
              <a:t>As the technology improves, athletes will have the ability to customize their equipment.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oup 2">
            <a:extLst>
              <a:ext uri="{FF2B5EF4-FFF2-40B4-BE49-F238E27FC236}">
                <a16:creationId xmlns:a16="http://schemas.microsoft.com/office/drawing/2014/main" id="{07D85155-4101-42B5-A668-9325E8E3AACD}"/>
              </a:ext>
            </a:extLst>
          </p:cNvPr>
          <p:cNvGrpSpPr>
            <a:grpSpLocks/>
          </p:cNvGrpSpPr>
          <p:nvPr/>
        </p:nvGrpSpPr>
        <p:grpSpPr bwMode="auto">
          <a:xfrm>
            <a:off x="0" y="0"/>
            <a:ext cx="9144000" cy="976313"/>
            <a:chOff x="0" y="0"/>
            <a:chExt cx="5760" cy="615"/>
          </a:xfrm>
        </p:grpSpPr>
        <p:sp>
          <p:nvSpPr>
            <p:cNvPr id="102407" name="Text Box 3">
              <a:extLst>
                <a:ext uri="{FF2B5EF4-FFF2-40B4-BE49-F238E27FC236}">
                  <a16:creationId xmlns:a16="http://schemas.microsoft.com/office/drawing/2014/main" id="{9EA677BD-4780-478F-8F67-20C1732702F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2408" name="Text Box 4">
              <a:extLst>
                <a:ext uri="{FF2B5EF4-FFF2-40B4-BE49-F238E27FC236}">
                  <a16:creationId xmlns:a16="http://schemas.microsoft.com/office/drawing/2014/main" id="{D2850AED-7598-46ED-85E8-23BF8C97A44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2402" name="Text Box 5">
            <a:extLst>
              <a:ext uri="{FF2B5EF4-FFF2-40B4-BE49-F238E27FC236}">
                <a16:creationId xmlns:a16="http://schemas.microsoft.com/office/drawing/2014/main" id="{06A85A38-96ED-4D7D-AF43-2EFA10FC7ED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03" name="Rectangle 7">
            <a:extLst>
              <a:ext uri="{FF2B5EF4-FFF2-40B4-BE49-F238E27FC236}">
                <a16:creationId xmlns:a16="http://schemas.microsoft.com/office/drawing/2014/main" id="{81AE448B-6E25-47FE-90CA-6ED4187CE0C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02404" name="Rectangle 8">
            <a:extLst>
              <a:ext uri="{FF2B5EF4-FFF2-40B4-BE49-F238E27FC236}">
                <a16:creationId xmlns:a16="http://schemas.microsoft.com/office/drawing/2014/main" id="{980A1264-5470-47B8-9068-0773E30F67A9}"/>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2405" name="Line 9">
            <a:extLst>
              <a:ext uri="{FF2B5EF4-FFF2-40B4-BE49-F238E27FC236}">
                <a16:creationId xmlns:a16="http://schemas.microsoft.com/office/drawing/2014/main" id="{E08CC189-0F71-4FE0-B9AF-591A89CA4EC2}"/>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 name="Rectangle 1">
            <a:extLst>
              <a:ext uri="{FF2B5EF4-FFF2-40B4-BE49-F238E27FC236}">
                <a16:creationId xmlns:a16="http://schemas.microsoft.com/office/drawing/2014/main" id="{66583833-D08F-4938-BF2E-570C23A84570}"/>
              </a:ext>
            </a:extLst>
          </p:cNvPr>
          <p:cNvSpPr/>
          <p:nvPr/>
        </p:nvSpPr>
        <p:spPr>
          <a:xfrm>
            <a:off x="228600" y="2209800"/>
            <a:ext cx="8610600" cy="4832092"/>
          </a:xfrm>
          <a:prstGeom prst="rect">
            <a:avLst/>
          </a:prstGeom>
        </p:spPr>
        <p:txBody>
          <a:bodyPr>
            <a:spAutoFit/>
          </a:bodyPr>
          <a:lstStyle/>
          <a:p>
            <a:pPr algn="just" eaLnBrk="1" hangingPunct="1">
              <a:defRPr/>
            </a:pPr>
            <a:r>
              <a:rPr lang="en-US" sz="2200" dirty="0">
                <a:latin typeface="Verdana"/>
                <a:ea typeface="ＭＳ Ｐゴシック" charset="0"/>
                <a:cs typeface="Verdana"/>
              </a:rPr>
              <a:t>In </a:t>
            </a:r>
            <a:r>
              <a:rPr lang="is-IS" sz="2200" dirty="0">
                <a:latin typeface="Verdana"/>
                <a:ea typeface="ＭＳ Ｐゴシック" charset="0"/>
                <a:cs typeface="Verdana"/>
              </a:rPr>
              <a:t>2017</a:t>
            </a:r>
            <a:r>
              <a:rPr lang="en-US" sz="2200" dirty="0">
                <a:latin typeface="Verdana"/>
                <a:ea typeface="ＭＳ Ｐゴシック" charset="0"/>
                <a:cs typeface="Verdana"/>
              </a:rPr>
              <a:t>, </a:t>
            </a:r>
            <a:r>
              <a:rPr lang="en-US" sz="2200" dirty="0" err="1">
                <a:latin typeface="Verdana"/>
                <a:ea typeface="ＭＳ Ｐゴシック" charset="0"/>
                <a:cs typeface="Verdana"/>
              </a:rPr>
              <a:t>adidas</a:t>
            </a:r>
            <a:r>
              <a:rPr lang="en-US" sz="2200" dirty="0">
                <a:latin typeface="Verdana"/>
                <a:ea typeface="ＭＳ Ｐゴシック" charset="0"/>
                <a:cs typeface="Verdana"/>
              </a:rPr>
              <a:t> unveiled the “</a:t>
            </a:r>
            <a:r>
              <a:rPr lang="en-US" sz="2200" dirty="0" err="1">
                <a:latin typeface="Verdana"/>
                <a:ea typeface="ＭＳ Ｐゴシック" charset="0"/>
                <a:cs typeface="Verdana"/>
              </a:rPr>
              <a:t>Futurecraft</a:t>
            </a:r>
            <a:r>
              <a:rPr lang="en-US" sz="2200" dirty="0">
                <a:latin typeface="Verdana"/>
                <a:ea typeface="ＭＳ Ｐゴシック" charset="0"/>
                <a:cs typeface="Verdana"/>
              </a:rPr>
              <a:t> 4D”, a huge improvement on their last 3D-printed running shoes which were more of a concept or prototype than a consumer product</a:t>
            </a:r>
          </a:p>
          <a:p>
            <a:pPr algn="just" eaLnBrk="1" hangingPunct="1">
              <a:defRPr/>
            </a:pPr>
            <a:endParaRPr lang="en-US" sz="2200" dirty="0">
              <a:latin typeface="Verdana"/>
              <a:ea typeface="ＭＳ Ｐゴシック" charset="0"/>
              <a:cs typeface="Verdana"/>
            </a:endParaRPr>
          </a:p>
          <a:p>
            <a:pPr marL="0" lvl="7" algn="just" fontAlgn="base">
              <a:spcBef>
                <a:spcPct val="0"/>
              </a:spcBef>
              <a:spcAft>
                <a:spcPct val="0"/>
              </a:spcAft>
              <a:defRPr/>
            </a:pPr>
            <a:r>
              <a:rPr lang="en-US" sz="2200" dirty="0">
                <a:latin typeface="Verdana"/>
                <a:ea typeface="ＭＳ Ｐゴシック" charset="0"/>
                <a:cs typeface="Verdana"/>
              </a:rPr>
              <a:t>According to techcrunch.com: “The new version is better suited for mass production – Adidas plans on selling 5,000 pairs this upcoming fall, which will scale up to more than 100,000 pairs by the end of 2018. While the company hasn’t announced the price, expect the first run to still be priced as a limited edition shoe. The first 3D runners retailed for $333, but sold secondhand for many times that.”</a:t>
            </a:r>
          </a:p>
          <a:p>
            <a:pPr algn="just" eaLnBrk="1" hangingPunct="1">
              <a:defRPr/>
            </a:pPr>
            <a:endParaRPr lang="en-US" sz="2200" dirty="0">
              <a:latin typeface="Verdana"/>
              <a:ea typeface="ＭＳ Ｐゴシック" charset="0"/>
              <a:cs typeface="Verdan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621D8098-C6B4-43FE-B184-3F74904DCCB1}"/>
              </a:ext>
            </a:extLst>
          </p:cNvPr>
          <p:cNvGrpSpPr>
            <a:grpSpLocks/>
          </p:cNvGrpSpPr>
          <p:nvPr/>
        </p:nvGrpSpPr>
        <p:grpSpPr bwMode="auto">
          <a:xfrm>
            <a:off x="0" y="0"/>
            <a:ext cx="9144000" cy="976313"/>
            <a:chOff x="0" y="0"/>
            <a:chExt cx="5760" cy="615"/>
          </a:xfrm>
        </p:grpSpPr>
        <p:sp>
          <p:nvSpPr>
            <p:cNvPr id="104456" name="Text Box 3">
              <a:extLst>
                <a:ext uri="{FF2B5EF4-FFF2-40B4-BE49-F238E27FC236}">
                  <a16:creationId xmlns:a16="http://schemas.microsoft.com/office/drawing/2014/main" id="{2D5A41AC-6656-4D31-81C3-18389884A8B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4457" name="Text Box 4">
              <a:extLst>
                <a:ext uri="{FF2B5EF4-FFF2-40B4-BE49-F238E27FC236}">
                  <a16:creationId xmlns:a16="http://schemas.microsoft.com/office/drawing/2014/main" id="{E17CEB20-D44C-4E16-9D80-4C987F10C4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Text Box 5">
            <a:extLst>
              <a:ext uri="{FF2B5EF4-FFF2-40B4-BE49-F238E27FC236}">
                <a16:creationId xmlns:a16="http://schemas.microsoft.com/office/drawing/2014/main" id="{9F5C9F90-2B66-487B-BE8A-EA070A841CA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4451" name="Rectangle 7">
            <a:extLst>
              <a:ext uri="{FF2B5EF4-FFF2-40B4-BE49-F238E27FC236}">
                <a16:creationId xmlns:a16="http://schemas.microsoft.com/office/drawing/2014/main" id="{11DE5CE6-1D7B-4E0E-9A1B-D53610BC3D92}"/>
              </a:ext>
            </a:extLst>
          </p:cNvPr>
          <p:cNvSpPr>
            <a:spLocks noChangeArrowheads="1"/>
          </p:cNvSpPr>
          <p:nvPr/>
        </p:nvSpPr>
        <p:spPr bwMode="auto">
          <a:xfrm>
            <a:off x="1752831" y="1403245"/>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04452" name="Rectangle 8">
            <a:extLst>
              <a:ext uri="{FF2B5EF4-FFF2-40B4-BE49-F238E27FC236}">
                <a16:creationId xmlns:a16="http://schemas.microsoft.com/office/drawing/2014/main" id="{1C02A547-99AE-4B30-8DCD-78B25BF9B113}"/>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4453" name="Line 9">
            <a:extLst>
              <a:ext uri="{FF2B5EF4-FFF2-40B4-BE49-F238E27FC236}">
                <a16:creationId xmlns:a16="http://schemas.microsoft.com/office/drawing/2014/main" id="{207B1611-28C8-46F1-B664-AE6D98FEB1D0}"/>
              </a:ext>
            </a:extLst>
          </p:cNvPr>
          <p:cNvSpPr>
            <a:spLocks noChangeShapeType="1"/>
          </p:cNvSpPr>
          <p:nvPr/>
        </p:nvSpPr>
        <p:spPr bwMode="auto">
          <a:xfrm>
            <a:off x="228600" y="2057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63" name="Text Box 11">
            <a:extLst>
              <a:ext uri="{FF2B5EF4-FFF2-40B4-BE49-F238E27FC236}">
                <a16:creationId xmlns:a16="http://schemas.microsoft.com/office/drawing/2014/main" id="{B4F7A0F5-F0DD-4B0F-8FB0-EEFD0D040F8A}"/>
              </a:ext>
            </a:extLst>
          </p:cNvPr>
          <p:cNvSpPr txBox="1">
            <a:spLocks noChangeArrowheads="1"/>
          </p:cNvSpPr>
          <p:nvPr/>
        </p:nvSpPr>
        <p:spPr bwMode="auto">
          <a:xfrm>
            <a:off x="575733" y="2137420"/>
            <a:ext cx="8297333" cy="4462760"/>
          </a:xfrm>
          <a:prstGeom prst="rect">
            <a:avLst/>
          </a:prstGeom>
          <a:noFill/>
          <a:ln>
            <a:noFill/>
          </a:ln>
          <a:effectLst/>
        </p:spPr>
        <p:txBody>
          <a:bodyPr wrap="square">
            <a:spAutoFit/>
          </a:bodyPr>
          <a:lstStyle/>
          <a:p>
            <a:pPr eaLnBrk="1" hangingPunct="1">
              <a:spcBef>
                <a:spcPct val="50000"/>
              </a:spcBef>
              <a:defRPr/>
            </a:pPr>
            <a:r>
              <a:rPr lang="en-US" sz="2200" dirty="0">
                <a:latin typeface="Verdana" charset="0"/>
                <a:ea typeface="ＭＳ Ｐゴシック" charset="0"/>
                <a:cs typeface="Arial" charset="0"/>
              </a:rPr>
              <a:t>Shoe and apparel brands relying on non-athlete celebrities to help drive awareness and move product</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Nike: Kevin Hart</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adidas: Kanye West, Beyoncé, Jonah Hill</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Puma: J. Cole, Kylie Jenner, Rihanna</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Under </a:t>
            </a:r>
            <a:r>
              <a:rPr lang="en-US" sz="2000" dirty="0" err="1">
                <a:solidFill>
                  <a:schemeClr val="accent6">
                    <a:lumMod val="75000"/>
                  </a:schemeClr>
                </a:solidFill>
                <a:latin typeface="Verdana" charset="0"/>
                <a:ea typeface="ＭＳ Ｐゴシック" charset="0"/>
                <a:cs typeface="Arial" charset="0"/>
              </a:rPr>
              <a:t>Armour</a:t>
            </a:r>
            <a:r>
              <a:rPr lang="en-US" sz="2000" dirty="0">
                <a:solidFill>
                  <a:schemeClr val="accent6">
                    <a:lumMod val="75000"/>
                  </a:schemeClr>
                </a:solidFill>
                <a:latin typeface="Verdana" charset="0"/>
                <a:ea typeface="ＭＳ Ｐゴシック" charset="0"/>
                <a:cs typeface="Arial" charset="0"/>
              </a:rPr>
              <a:t>: Gisele </a:t>
            </a:r>
            <a:r>
              <a:rPr lang="en-US" sz="2000" dirty="0" err="1">
                <a:solidFill>
                  <a:schemeClr val="accent6">
                    <a:lumMod val="75000"/>
                  </a:schemeClr>
                </a:solidFill>
                <a:latin typeface="Verdana" charset="0"/>
                <a:ea typeface="ＭＳ Ｐゴシック" charset="0"/>
                <a:cs typeface="Arial" charset="0"/>
              </a:rPr>
              <a:t>Bundchen</a:t>
            </a:r>
            <a:endParaRPr lang="en-US" sz="2000" dirty="0">
              <a:solidFill>
                <a:schemeClr val="accent6">
                  <a:lumMod val="75000"/>
                </a:schemeClr>
              </a:solidFill>
              <a:latin typeface="Verdana" charset="0"/>
              <a:ea typeface="ＭＳ Ｐゴシック" charset="0"/>
              <a:cs typeface="Arial" charset="0"/>
            </a:endParaRP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Converse: Millie Bobby Brown</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Reebok:  Ariana Grande and Gal Gadot</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Champion with Chance the Rapper</a:t>
            </a:r>
          </a:p>
          <a:p>
            <a:pPr eaLnBrk="1" hangingPunct="1">
              <a:spcBef>
                <a:spcPct val="50000"/>
              </a:spcBef>
              <a:defRPr/>
            </a:pPr>
            <a:r>
              <a:rPr lang="en-US" sz="2000" dirty="0">
                <a:solidFill>
                  <a:schemeClr val="accent6">
                    <a:lumMod val="75000"/>
                  </a:schemeClr>
                </a:solidFill>
                <a:latin typeface="Verdana" charset="0"/>
                <a:ea typeface="ＭＳ Ｐゴシック" charset="0"/>
                <a:cs typeface="Arial" charset="0"/>
              </a:rPr>
              <a:t>New Balance with Jaden Smith</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6497" name="Group 2">
            <a:extLst>
              <a:ext uri="{FF2B5EF4-FFF2-40B4-BE49-F238E27FC236}">
                <a16:creationId xmlns:a16="http://schemas.microsoft.com/office/drawing/2014/main" id="{022DDC41-FA3A-48C8-BD69-AD227B9FD9B7}"/>
              </a:ext>
            </a:extLst>
          </p:cNvPr>
          <p:cNvGrpSpPr>
            <a:grpSpLocks/>
          </p:cNvGrpSpPr>
          <p:nvPr/>
        </p:nvGrpSpPr>
        <p:grpSpPr bwMode="auto">
          <a:xfrm>
            <a:off x="0" y="0"/>
            <a:ext cx="9144000" cy="976313"/>
            <a:chOff x="0" y="0"/>
            <a:chExt cx="5760" cy="615"/>
          </a:xfrm>
        </p:grpSpPr>
        <p:sp>
          <p:nvSpPr>
            <p:cNvPr id="106503" name="Text Box 3">
              <a:extLst>
                <a:ext uri="{FF2B5EF4-FFF2-40B4-BE49-F238E27FC236}">
                  <a16:creationId xmlns:a16="http://schemas.microsoft.com/office/drawing/2014/main" id="{7C27A278-C6DB-4B43-9145-C9F3AA0B5A3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6504" name="Text Box 4">
              <a:extLst>
                <a:ext uri="{FF2B5EF4-FFF2-40B4-BE49-F238E27FC236}">
                  <a16:creationId xmlns:a16="http://schemas.microsoft.com/office/drawing/2014/main" id="{423B5ABF-DACC-4A1B-9BB0-3FD70298109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6498" name="Text Box 5">
            <a:extLst>
              <a:ext uri="{FF2B5EF4-FFF2-40B4-BE49-F238E27FC236}">
                <a16:creationId xmlns:a16="http://schemas.microsoft.com/office/drawing/2014/main" id="{9C765C0D-926D-4266-B918-96951DF03D6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6499" name="Rectangle 7">
            <a:extLst>
              <a:ext uri="{FF2B5EF4-FFF2-40B4-BE49-F238E27FC236}">
                <a16:creationId xmlns:a16="http://schemas.microsoft.com/office/drawing/2014/main" id="{09CE6EC7-5CED-4C8A-BD48-D6E1A2F10EBA}"/>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06500" name="Rectangle 8">
            <a:extLst>
              <a:ext uri="{FF2B5EF4-FFF2-40B4-BE49-F238E27FC236}">
                <a16:creationId xmlns:a16="http://schemas.microsoft.com/office/drawing/2014/main" id="{6D99971A-D753-4EB4-91E2-435EDD49BFAA}"/>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6501" name="Line 9">
            <a:extLst>
              <a:ext uri="{FF2B5EF4-FFF2-40B4-BE49-F238E27FC236}">
                <a16:creationId xmlns:a16="http://schemas.microsoft.com/office/drawing/2014/main" id="{751859AD-0CEE-45BC-82F3-550189110E4D}"/>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2" name="Text Box 11">
            <a:extLst>
              <a:ext uri="{FF2B5EF4-FFF2-40B4-BE49-F238E27FC236}">
                <a16:creationId xmlns:a16="http://schemas.microsoft.com/office/drawing/2014/main" id="{A3307068-DBAF-4EE7-8842-99DC083BB655}"/>
              </a:ext>
            </a:extLst>
          </p:cNvPr>
          <p:cNvSpPr txBox="1">
            <a:spLocks noChangeArrowheads="1"/>
          </p:cNvSpPr>
          <p:nvPr/>
        </p:nvSpPr>
        <p:spPr bwMode="auto">
          <a:xfrm>
            <a:off x="228600" y="2362200"/>
            <a:ext cx="86106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i="1">
                <a:latin typeface="Verdana" panose="020B0604030504040204" pitchFamily="34" charset="0"/>
                <a:cs typeface="Arial" panose="020B0604020202020204" pitchFamily="34" charset="0"/>
              </a:rPr>
              <a:t>Gamification</a:t>
            </a:r>
            <a:r>
              <a:rPr lang="en-US" altLang="en-US">
                <a:latin typeface="Verdana" panose="020B0604030504040204" pitchFamily="34" charset="0"/>
                <a:cs typeface="Arial" panose="020B0604020202020204" pitchFamily="34" charset="0"/>
              </a:rPr>
              <a:t> is a marketing strategy that encourages consumer engagement with brands through game play or similar activities</a:t>
            </a:r>
          </a:p>
          <a:p>
            <a:pPr algn="just" eaLnBrk="1" hangingPunct="1">
              <a:spcBef>
                <a:spcPct val="50000"/>
              </a:spcBef>
            </a:pPr>
            <a:r>
              <a:rPr lang="en-US" altLang="en-US">
                <a:latin typeface="Verdana" panose="020B0604030504040204" pitchFamily="34" charset="0"/>
                <a:cs typeface="Arial" panose="020B0604020202020204" pitchFamily="34" charset="0"/>
              </a:rPr>
              <a:t>Marketers believe that if you’re able to successfully tap into the natural human instinct of competition, it will result in higher levels of engagement relative to whatever it is they are promoting</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8545" name="Group 2">
            <a:extLst>
              <a:ext uri="{FF2B5EF4-FFF2-40B4-BE49-F238E27FC236}">
                <a16:creationId xmlns:a16="http://schemas.microsoft.com/office/drawing/2014/main" id="{C045C2CB-0D5A-44F1-90F1-4187089439DF}"/>
              </a:ext>
            </a:extLst>
          </p:cNvPr>
          <p:cNvGrpSpPr>
            <a:grpSpLocks/>
          </p:cNvGrpSpPr>
          <p:nvPr/>
        </p:nvGrpSpPr>
        <p:grpSpPr bwMode="auto">
          <a:xfrm>
            <a:off x="0" y="0"/>
            <a:ext cx="9144000" cy="976313"/>
            <a:chOff x="0" y="0"/>
            <a:chExt cx="5760" cy="615"/>
          </a:xfrm>
        </p:grpSpPr>
        <p:sp>
          <p:nvSpPr>
            <p:cNvPr id="108552" name="Text Box 3">
              <a:extLst>
                <a:ext uri="{FF2B5EF4-FFF2-40B4-BE49-F238E27FC236}">
                  <a16:creationId xmlns:a16="http://schemas.microsoft.com/office/drawing/2014/main" id="{375035DC-FBD5-40D1-801A-2F0F6608653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08553" name="Text Box 4">
              <a:extLst>
                <a:ext uri="{FF2B5EF4-FFF2-40B4-BE49-F238E27FC236}">
                  <a16:creationId xmlns:a16="http://schemas.microsoft.com/office/drawing/2014/main" id="{2DC62D35-CE62-4225-BE63-9755C6A5CCF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6" name="Text Box 5">
            <a:extLst>
              <a:ext uri="{FF2B5EF4-FFF2-40B4-BE49-F238E27FC236}">
                <a16:creationId xmlns:a16="http://schemas.microsoft.com/office/drawing/2014/main" id="{55C91EDA-B18D-49B4-A1C5-4EF9EEA7317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8547" name="Rectangle 7">
            <a:extLst>
              <a:ext uri="{FF2B5EF4-FFF2-40B4-BE49-F238E27FC236}">
                <a16:creationId xmlns:a16="http://schemas.microsoft.com/office/drawing/2014/main" id="{7D0BEDDB-DCB5-4AB0-B19E-494DF4175885}"/>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08548" name="Rectangle 8">
            <a:extLst>
              <a:ext uri="{FF2B5EF4-FFF2-40B4-BE49-F238E27FC236}">
                <a16:creationId xmlns:a16="http://schemas.microsoft.com/office/drawing/2014/main" id="{8110B7E5-C3C0-4365-A17F-29EADC3368F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08549" name="Line 9">
            <a:extLst>
              <a:ext uri="{FF2B5EF4-FFF2-40B4-BE49-F238E27FC236}">
                <a16:creationId xmlns:a16="http://schemas.microsoft.com/office/drawing/2014/main" id="{821926CD-B977-45C0-B309-D43A6CAD3E10}"/>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8550" name="Text Box 11">
            <a:extLst>
              <a:ext uri="{FF2B5EF4-FFF2-40B4-BE49-F238E27FC236}">
                <a16:creationId xmlns:a16="http://schemas.microsoft.com/office/drawing/2014/main" id="{3DAE3354-31F2-42BD-9224-D0B5AD1E8E5A}"/>
              </a:ext>
            </a:extLst>
          </p:cNvPr>
          <p:cNvSpPr txBox="1">
            <a:spLocks noChangeArrowheads="1"/>
          </p:cNvSpPr>
          <p:nvPr/>
        </p:nvSpPr>
        <p:spPr bwMode="auto">
          <a:xfrm>
            <a:off x="228600" y="2362200"/>
            <a:ext cx="8610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i="1">
                <a:latin typeface="Verdana" panose="020B0604030504040204" pitchFamily="34" charset="0"/>
                <a:cs typeface="Arial" panose="020B0604020202020204" pitchFamily="34" charset="0"/>
              </a:rPr>
              <a:t>The Jacksonville Jaguars, as an extension of their fan loyalty program, offer several team-branded games on their website as a way to add value for loyalty program members</a:t>
            </a:r>
          </a:p>
        </p:txBody>
      </p:sp>
      <p:pic>
        <p:nvPicPr>
          <p:cNvPr id="108551" name="Picture 10" descr="C:\Users\chris\AppData\Local\Microsoft\Windows\INetCache\Content.Word\jagsloyalty.png">
            <a:extLst>
              <a:ext uri="{FF2B5EF4-FFF2-40B4-BE49-F238E27FC236}">
                <a16:creationId xmlns:a16="http://schemas.microsoft.com/office/drawing/2014/main" id="{A8C46402-F062-4A3A-A41B-41CC5FB2A68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9600" y="4038600"/>
            <a:ext cx="79248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Line 2">
            <a:extLst>
              <a:ext uri="{FF2B5EF4-FFF2-40B4-BE49-F238E27FC236}">
                <a16:creationId xmlns:a16="http://schemas.microsoft.com/office/drawing/2014/main" id="{69328188-6D5F-4EAF-B5C2-28192719CD0C}"/>
              </a:ext>
            </a:extLst>
          </p:cNvPr>
          <p:cNvSpPr>
            <a:spLocks noChangeShapeType="1"/>
          </p:cNvSpPr>
          <p:nvPr/>
        </p:nvSpPr>
        <p:spPr bwMode="auto">
          <a:xfrm>
            <a:off x="228600" y="23622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38" name="Rectangle 3">
            <a:extLst>
              <a:ext uri="{FF2B5EF4-FFF2-40B4-BE49-F238E27FC236}">
                <a16:creationId xmlns:a16="http://schemas.microsoft.com/office/drawing/2014/main" id="{CCAFA2B9-BD7B-49FB-A785-8C7FB32B34DD}"/>
              </a:ext>
            </a:extLst>
          </p:cNvPr>
          <p:cNvSpPr>
            <a:spLocks noChangeArrowheads="1"/>
          </p:cNvSpPr>
          <p:nvPr/>
        </p:nvSpPr>
        <p:spPr bwMode="auto">
          <a:xfrm>
            <a:off x="304800" y="1676400"/>
            <a:ext cx="8509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a:solidFill>
                  <a:srgbClr val="000099"/>
                </a:solidFill>
                <a:latin typeface="Verdana" panose="020B0604030504040204" pitchFamily="34" charset="0"/>
              </a:rPr>
              <a:t>Marketers Must Effectively Track Changing Trends</a:t>
            </a:r>
          </a:p>
        </p:txBody>
      </p:sp>
      <p:sp>
        <p:nvSpPr>
          <p:cNvPr id="227332" name="Rectangle 4">
            <a:extLst>
              <a:ext uri="{FF2B5EF4-FFF2-40B4-BE49-F238E27FC236}">
                <a16:creationId xmlns:a16="http://schemas.microsoft.com/office/drawing/2014/main" id="{EAF708B6-69B9-446F-962C-9BD0187125A2}"/>
              </a:ext>
            </a:extLst>
          </p:cNvPr>
          <p:cNvSpPr>
            <a:spLocks noChangeArrowheads="1"/>
          </p:cNvSpPr>
          <p:nvPr/>
        </p:nvSpPr>
        <p:spPr bwMode="auto">
          <a:xfrm>
            <a:off x="304800" y="2362200"/>
            <a:ext cx="8610600" cy="222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Observe activity of competitors</a:t>
            </a:r>
          </a:p>
          <a:p>
            <a:pPr eaLnBrk="1" hangingPunct="1">
              <a:buFont typeface="Wingdings" panose="05000000000000000000" pitchFamily="2" charset="2"/>
              <a:buNone/>
            </a:pPr>
            <a:endParaRPr lang="en-US" altLang="en-US" sz="2800">
              <a:solidFill>
                <a:srgbClr val="006600"/>
              </a:solidFill>
              <a:latin typeface="Verdana" panose="020B0604030504040204" pitchFamily="34" charset="0"/>
            </a:endParaRPr>
          </a:p>
          <a:p>
            <a:pPr eaLnBrk="1" hangingPunct="1">
              <a:buFont typeface="Wingdings" panose="05000000000000000000" pitchFamily="2" charset="2"/>
              <a:buChar char="Ø"/>
            </a:pPr>
            <a:r>
              <a:rPr lang="en-US" altLang="en-US" sz="2800">
                <a:solidFill>
                  <a:srgbClr val="006600"/>
                </a:solidFill>
                <a:latin typeface="Verdana" panose="020B0604030504040204" pitchFamily="34" charset="0"/>
              </a:rPr>
              <a:t>  	Communicate with others within the 	industry</a:t>
            </a:r>
          </a:p>
        </p:txBody>
      </p:sp>
      <p:grpSp>
        <p:nvGrpSpPr>
          <p:cNvPr id="14340" name="Group 5">
            <a:extLst>
              <a:ext uri="{FF2B5EF4-FFF2-40B4-BE49-F238E27FC236}">
                <a16:creationId xmlns:a16="http://schemas.microsoft.com/office/drawing/2014/main" id="{6F03F2E1-27C5-4E70-936B-B87991388970}"/>
              </a:ext>
            </a:extLst>
          </p:cNvPr>
          <p:cNvGrpSpPr>
            <a:grpSpLocks/>
          </p:cNvGrpSpPr>
          <p:nvPr/>
        </p:nvGrpSpPr>
        <p:grpSpPr bwMode="auto">
          <a:xfrm>
            <a:off x="0" y="0"/>
            <a:ext cx="9144000" cy="976313"/>
            <a:chOff x="0" y="0"/>
            <a:chExt cx="5760" cy="615"/>
          </a:xfrm>
        </p:grpSpPr>
        <p:sp>
          <p:nvSpPr>
            <p:cNvPr id="14343" name="Text Box 6">
              <a:extLst>
                <a:ext uri="{FF2B5EF4-FFF2-40B4-BE49-F238E27FC236}">
                  <a16:creationId xmlns:a16="http://schemas.microsoft.com/office/drawing/2014/main" id="{F0EA43CB-EFCC-43AC-8D7E-BA667839D89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4344" name="Text Box 7">
              <a:extLst>
                <a:ext uri="{FF2B5EF4-FFF2-40B4-BE49-F238E27FC236}">
                  <a16:creationId xmlns:a16="http://schemas.microsoft.com/office/drawing/2014/main" id="{2B916FBB-1C25-482C-9954-74F64230CA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341" name="Rectangle 8">
            <a:extLst>
              <a:ext uri="{FF2B5EF4-FFF2-40B4-BE49-F238E27FC236}">
                <a16:creationId xmlns:a16="http://schemas.microsoft.com/office/drawing/2014/main" id="{CBF5B375-D6D5-4E90-BC87-BDA61850A422}"/>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4342" name="Text Box 9">
            <a:extLst>
              <a:ext uri="{FF2B5EF4-FFF2-40B4-BE49-F238E27FC236}">
                <a16:creationId xmlns:a16="http://schemas.microsoft.com/office/drawing/2014/main" id="{BDF68037-38E4-464F-9538-E09DEB52FFC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27332">
                                            <p:txEl>
                                              <p:pRg st="1" end="1"/>
                                            </p:txEl>
                                          </p:spTgt>
                                        </p:tgtEl>
                                        <p:attrNameLst>
                                          <p:attrName>style.visibility</p:attrName>
                                        </p:attrNameLst>
                                      </p:cBhvr>
                                      <p:to>
                                        <p:strVal val="visible"/>
                                      </p:to>
                                    </p:set>
                                    <p:anim calcmode="lin" valueType="num">
                                      <p:cBhvr additive="base">
                                        <p:cTn id="7" dur="500" fill="hold"/>
                                        <p:tgtEl>
                                          <p:spTgt spid="227332">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7332">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27332">
                                            <p:txEl>
                                              <p:pRg st="3" end="3"/>
                                            </p:txEl>
                                          </p:spTgt>
                                        </p:tgtEl>
                                        <p:attrNameLst>
                                          <p:attrName>style.visibility</p:attrName>
                                        </p:attrNameLst>
                                      </p:cBhvr>
                                      <p:to>
                                        <p:strVal val="visible"/>
                                      </p:to>
                                    </p:set>
                                    <p:anim calcmode="lin" valueType="num">
                                      <p:cBhvr additive="base">
                                        <p:cTn id="12" dur="500" fill="hold"/>
                                        <p:tgtEl>
                                          <p:spTgt spid="227332">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27332">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593" name="Group 2">
            <a:extLst>
              <a:ext uri="{FF2B5EF4-FFF2-40B4-BE49-F238E27FC236}">
                <a16:creationId xmlns:a16="http://schemas.microsoft.com/office/drawing/2014/main" id="{CA649055-EA9D-4E11-BD47-48A9663EE582}"/>
              </a:ext>
            </a:extLst>
          </p:cNvPr>
          <p:cNvGrpSpPr>
            <a:grpSpLocks/>
          </p:cNvGrpSpPr>
          <p:nvPr/>
        </p:nvGrpSpPr>
        <p:grpSpPr bwMode="auto">
          <a:xfrm>
            <a:off x="0" y="0"/>
            <a:ext cx="9144000" cy="976313"/>
            <a:chOff x="0" y="0"/>
            <a:chExt cx="5760" cy="615"/>
          </a:xfrm>
        </p:grpSpPr>
        <p:sp>
          <p:nvSpPr>
            <p:cNvPr id="110600" name="Text Box 3">
              <a:extLst>
                <a:ext uri="{FF2B5EF4-FFF2-40B4-BE49-F238E27FC236}">
                  <a16:creationId xmlns:a16="http://schemas.microsoft.com/office/drawing/2014/main" id="{CFCD3F8F-6630-4775-834A-D827A698F0F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0601" name="Text Box 4">
              <a:extLst>
                <a:ext uri="{FF2B5EF4-FFF2-40B4-BE49-F238E27FC236}">
                  <a16:creationId xmlns:a16="http://schemas.microsoft.com/office/drawing/2014/main" id="{164E1903-666D-474E-8F43-47C3CECDA05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0594" name="Text Box 5">
            <a:extLst>
              <a:ext uri="{FF2B5EF4-FFF2-40B4-BE49-F238E27FC236}">
                <a16:creationId xmlns:a16="http://schemas.microsoft.com/office/drawing/2014/main" id="{DC943E6B-942D-4797-AE01-5C1B9CC755D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0595" name="Rectangle 7">
            <a:extLst>
              <a:ext uri="{FF2B5EF4-FFF2-40B4-BE49-F238E27FC236}">
                <a16:creationId xmlns:a16="http://schemas.microsoft.com/office/drawing/2014/main" id="{C5D38073-9E91-4493-B236-C3A68DFBA009}"/>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10596" name="Rectangle 8">
            <a:extLst>
              <a:ext uri="{FF2B5EF4-FFF2-40B4-BE49-F238E27FC236}">
                <a16:creationId xmlns:a16="http://schemas.microsoft.com/office/drawing/2014/main" id="{D4518A03-48E3-454B-BA94-9C6F1E42DD5B}"/>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0597" name="Line 9">
            <a:extLst>
              <a:ext uri="{FF2B5EF4-FFF2-40B4-BE49-F238E27FC236}">
                <a16:creationId xmlns:a16="http://schemas.microsoft.com/office/drawing/2014/main" id="{D18858DE-DFC7-480D-A92A-8133C8F571E6}"/>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0598" name="Rectangle 2">
            <a:extLst>
              <a:ext uri="{FF2B5EF4-FFF2-40B4-BE49-F238E27FC236}">
                <a16:creationId xmlns:a16="http://schemas.microsoft.com/office/drawing/2014/main" id="{F39C5C32-32A2-42AB-B087-BEFA48154EBE}"/>
              </a:ext>
            </a:extLst>
          </p:cNvPr>
          <p:cNvSpPr>
            <a:spLocks noChangeArrowheads="1"/>
          </p:cNvSpPr>
          <p:nvPr/>
        </p:nvSpPr>
        <p:spPr bwMode="auto">
          <a:xfrm>
            <a:off x="228600" y="4724400"/>
            <a:ext cx="8610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As a way to get more fans excited about beach volleyball, the Association of Volleyball Professionals (AVP) launched a branded video game called “AVP Beach Volley: Copa” for play on mobile devices </a:t>
            </a:r>
          </a:p>
        </p:txBody>
      </p:sp>
      <p:pic>
        <p:nvPicPr>
          <p:cNvPr id="110599" name="Picture 11" descr="Macintosh HD:Users:ChrisL:Desktop:Screen Shot 2017-05-13 at 4.20.08 PM.png">
            <a:extLst>
              <a:ext uri="{FF2B5EF4-FFF2-40B4-BE49-F238E27FC236}">
                <a16:creationId xmlns:a16="http://schemas.microsoft.com/office/drawing/2014/main" id="{9A699882-C7ED-4AB4-A942-CC8BD159808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62200" y="2362200"/>
            <a:ext cx="4181475" cy="237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1" name="Group 2">
            <a:extLst>
              <a:ext uri="{FF2B5EF4-FFF2-40B4-BE49-F238E27FC236}">
                <a16:creationId xmlns:a16="http://schemas.microsoft.com/office/drawing/2014/main" id="{4106FB9C-0DA0-4557-8E4C-4BBF14BDE502}"/>
              </a:ext>
            </a:extLst>
          </p:cNvPr>
          <p:cNvGrpSpPr>
            <a:grpSpLocks/>
          </p:cNvGrpSpPr>
          <p:nvPr/>
        </p:nvGrpSpPr>
        <p:grpSpPr bwMode="auto">
          <a:xfrm>
            <a:off x="0" y="0"/>
            <a:ext cx="9144000" cy="976313"/>
            <a:chOff x="0" y="0"/>
            <a:chExt cx="5760" cy="615"/>
          </a:xfrm>
        </p:grpSpPr>
        <p:sp>
          <p:nvSpPr>
            <p:cNvPr id="112647" name="Text Box 3">
              <a:extLst>
                <a:ext uri="{FF2B5EF4-FFF2-40B4-BE49-F238E27FC236}">
                  <a16:creationId xmlns:a16="http://schemas.microsoft.com/office/drawing/2014/main" id="{DC2439C6-43D5-4292-839B-74353E6584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2648" name="Text Box 4">
              <a:extLst>
                <a:ext uri="{FF2B5EF4-FFF2-40B4-BE49-F238E27FC236}">
                  <a16:creationId xmlns:a16="http://schemas.microsoft.com/office/drawing/2014/main" id="{8D3D0245-F909-4ECA-A87B-7B169AC65A4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2642" name="Text Box 5">
            <a:extLst>
              <a:ext uri="{FF2B5EF4-FFF2-40B4-BE49-F238E27FC236}">
                <a16:creationId xmlns:a16="http://schemas.microsoft.com/office/drawing/2014/main" id="{51B7818F-648B-4BB9-9180-76E52AF6661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2643" name="Rectangle 7">
            <a:extLst>
              <a:ext uri="{FF2B5EF4-FFF2-40B4-BE49-F238E27FC236}">
                <a16:creationId xmlns:a16="http://schemas.microsoft.com/office/drawing/2014/main" id="{7A6D74F2-169C-444D-931D-3676D49ED5F2}"/>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12644" name="Rectangle 8">
            <a:extLst>
              <a:ext uri="{FF2B5EF4-FFF2-40B4-BE49-F238E27FC236}">
                <a16:creationId xmlns:a16="http://schemas.microsoft.com/office/drawing/2014/main" id="{B5475BAB-6138-4C9B-8BE3-7098C8DED5F1}"/>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2645" name="Line 9">
            <a:extLst>
              <a:ext uri="{FF2B5EF4-FFF2-40B4-BE49-F238E27FC236}">
                <a16:creationId xmlns:a16="http://schemas.microsoft.com/office/drawing/2014/main" id="{1B75B5E3-BD6D-432E-AA04-E7AEA07C8A78}"/>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46" name="Rectangle 2">
            <a:extLst>
              <a:ext uri="{FF2B5EF4-FFF2-40B4-BE49-F238E27FC236}">
                <a16:creationId xmlns:a16="http://schemas.microsoft.com/office/drawing/2014/main" id="{0343B848-8460-445F-9D1E-2841EE604E92}"/>
              </a:ext>
            </a:extLst>
          </p:cNvPr>
          <p:cNvSpPr>
            <a:spLocks noChangeArrowheads="1"/>
          </p:cNvSpPr>
          <p:nvPr/>
        </p:nvSpPr>
        <p:spPr bwMode="auto">
          <a:xfrm>
            <a:off x="228600" y="2514600"/>
            <a:ext cx="8610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The Chicago Bulls launched a “Mascot Dash” game on the team website, complete with a leaderboard to encourage competition and activity from fans through social media channels with the hashtag #BullsMascotDash</a:t>
            </a:r>
          </a:p>
          <a:p>
            <a:pPr algn="just" eaLnBrk="1" hangingPunct="1"/>
            <a:endParaRPr lang="en-US" altLang="en-US">
              <a:latin typeface="Verdana" panose="020B0604030504040204" pitchFamily="34" charset="0"/>
            </a:endParaRPr>
          </a:p>
          <a:p>
            <a:pPr algn="just" eaLnBrk="1" hangingPunct="1"/>
            <a:r>
              <a:rPr lang="en-US" altLang="en-US">
                <a:latin typeface="Verdana" panose="020B0604030504040204" pitchFamily="34" charset="0"/>
              </a:rPr>
              <a:t>In addition to driving fan engagement with the Bulls brand, the team’s gamification strategy paid dividends by collecting consumer data and driving revenue by connecting the game with a sponsorship opportunity (AT&amp;T)</a:t>
            </a:r>
          </a:p>
          <a:p>
            <a:pPr algn="just" eaLnBrk="1" hangingPunct="1"/>
            <a:endParaRPr lang="en-US" altLang="en-US">
              <a:latin typeface="Verdana" panose="020B0604030504040204"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4689" name="Group 2">
            <a:extLst>
              <a:ext uri="{FF2B5EF4-FFF2-40B4-BE49-F238E27FC236}">
                <a16:creationId xmlns:a16="http://schemas.microsoft.com/office/drawing/2014/main" id="{78EC5726-7BC6-4BF3-A2E7-4705347F63C3}"/>
              </a:ext>
            </a:extLst>
          </p:cNvPr>
          <p:cNvGrpSpPr>
            <a:grpSpLocks/>
          </p:cNvGrpSpPr>
          <p:nvPr/>
        </p:nvGrpSpPr>
        <p:grpSpPr bwMode="auto">
          <a:xfrm>
            <a:off x="0" y="0"/>
            <a:ext cx="9144000" cy="976313"/>
            <a:chOff x="0" y="0"/>
            <a:chExt cx="5760" cy="615"/>
          </a:xfrm>
        </p:grpSpPr>
        <p:sp>
          <p:nvSpPr>
            <p:cNvPr id="114697" name="Text Box 3">
              <a:extLst>
                <a:ext uri="{FF2B5EF4-FFF2-40B4-BE49-F238E27FC236}">
                  <a16:creationId xmlns:a16="http://schemas.microsoft.com/office/drawing/2014/main" id="{FDC8EB62-0EDE-4706-817A-51F6E567115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4698" name="Text Box 4">
              <a:extLst>
                <a:ext uri="{FF2B5EF4-FFF2-40B4-BE49-F238E27FC236}">
                  <a16:creationId xmlns:a16="http://schemas.microsoft.com/office/drawing/2014/main" id="{ACF03AB8-B7CE-4642-AAEE-328453D8ACF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4690" name="Text Box 5">
            <a:extLst>
              <a:ext uri="{FF2B5EF4-FFF2-40B4-BE49-F238E27FC236}">
                <a16:creationId xmlns:a16="http://schemas.microsoft.com/office/drawing/2014/main" id="{33BB407E-7AE6-46CF-94DD-31FE18518C7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4691" name="Rectangle 7">
            <a:extLst>
              <a:ext uri="{FF2B5EF4-FFF2-40B4-BE49-F238E27FC236}">
                <a16:creationId xmlns:a16="http://schemas.microsoft.com/office/drawing/2014/main" id="{04FB25DA-0876-45B7-BFC4-C629A694DEF7}"/>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14692" name="Rectangle 8">
            <a:extLst>
              <a:ext uri="{FF2B5EF4-FFF2-40B4-BE49-F238E27FC236}">
                <a16:creationId xmlns:a16="http://schemas.microsoft.com/office/drawing/2014/main" id="{630DD1B4-FDCB-490D-B37B-9A463F9B201C}"/>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4693" name="Line 9">
            <a:extLst>
              <a:ext uri="{FF2B5EF4-FFF2-40B4-BE49-F238E27FC236}">
                <a16:creationId xmlns:a16="http://schemas.microsoft.com/office/drawing/2014/main" id="{F3CEAA61-AD97-4377-A063-0B733CD35D09}"/>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14694" name="Picture 9" descr="Macintosh HD:Users:ChrisL:Desktop:Screen Shot 2017-03-03 at 10.14.05 AM.png">
            <a:extLst>
              <a:ext uri="{FF2B5EF4-FFF2-40B4-BE49-F238E27FC236}">
                <a16:creationId xmlns:a16="http://schemas.microsoft.com/office/drawing/2014/main" id="{EAD7B61A-0933-4E97-9EB1-AE3E69C0F487}"/>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4800" y="2438400"/>
            <a:ext cx="4267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5" name="Picture 10" descr="Macintosh HD:Users:ChrisL:Desktop:Screen Shot 2017-03-03 at 11.05.11 AM.png">
            <a:extLst>
              <a:ext uri="{FF2B5EF4-FFF2-40B4-BE49-F238E27FC236}">
                <a16:creationId xmlns:a16="http://schemas.microsoft.com/office/drawing/2014/main" id="{67BDEFC3-66A7-4F42-8E7F-450D1F624E7A}"/>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72000" y="2438400"/>
            <a:ext cx="4267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6" name="Picture 12" descr="Macintosh HD:Users:ChrisL:Desktop:Screen Shot 2017-03-03 at 10.23.41 AM.png">
            <a:extLst>
              <a:ext uri="{FF2B5EF4-FFF2-40B4-BE49-F238E27FC236}">
                <a16:creationId xmlns:a16="http://schemas.microsoft.com/office/drawing/2014/main" id="{73AF0248-3ED2-4EDD-8285-1A59C82EB77B}"/>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572000" y="4953000"/>
            <a:ext cx="4267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a:extLst>
              <a:ext uri="{FF2B5EF4-FFF2-40B4-BE49-F238E27FC236}">
                <a16:creationId xmlns:a16="http://schemas.microsoft.com/office/drawing/2014/main" id="{E55AB0D6-608A-49C7-9E78-ED48EA55F595}"/>
              </a:ext>
            </a:extLst>
          </p:cNvPr>
          <p:cNvGrpSpPr>
            <a:grpSpLocks/>
          </p:cNvGrpSpPr>
          <p:nvPr/>
        </p:nvGrpSpPr>
        <p:grpSpPr bwMode="auto">
          <a:xfrm>
            <a:off x="0" y="0"/>
            <a:ext cx="9144000" cy="976313"/>
            <a:chOff x="0" y="0"/>
            <a:chExt cx="5760" cy="615"/>
          </a:xfrm>
        </p:grpSpPr>
        <p:sp>
          <p:nvSpPr>
            <p:cNvPr id="116744" name="Text Box 3">
              <a:extLst>
                <a:ext uri="{FF2B5EF4-FFF2-40B4-BE49-F238E27FC236}">
                  <a16:creationId xmlns:a16="http://schemas.microsoft.com/office/drawing/2014/main" id="{E476B2AB-9685-4E5E-925C-983CD0BB5A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6745" name="Text Box 4">
              <a:extLst>
                <a:ext uri="{FF2B5EF4-FFF2-40B4-BE49-F238E27FC236}">
                  <a16:creationId xmlns:a16="http://schemas.microsoft.com/office/drawing/2014/main" id="{8F1EF378-BB23-42D1-A99D-335E337FF2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6738" name="Text Box 5">
            <a:extLst>
              <a:ext uri="{FF2B5EF4-FFF2-40B4-BE49-F238E27FC236}">
                <a16:creationId xmlns:a16="http://schemas.microsoft.com/office/drawing/2014/main" id="{0FE51902-535F-4D59-AA27-21198F5C2A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6739" name="Rectangle 7">
            <a:extLst>
              <a:ext uri="{FF2B5EF4-FFF2-40B4-BE49-F238E27FC236}">
                <a16:creationId xmlns:a16="http://schemas.microsoft.com/office/drawing/2014/main" id="{C21470DA-0841-43DE-8442-281660C44B76}"/>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16740" name="Rectangle 8">
            <a:extLst>
              <a:ext uri="{FF2B5EF4-FFF2-40B4-BE49-F238E27FC236}">
                <a16:creationId xmlns:a16="http://schemas.microsoft.com/office/drawing/2014/main" id="{553FBF15-F784-4E13-8583-B6EB1FF0378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6741" name="Line 9">
            <a:extLst>
              <a:ext uri="{FF2B5EF4-FFF2-40B4-BE49-F238E27FC236}">
                <a16:creationId xmlns:a16="http://schemas.microsoft.com/office/drawing/2014/main" id="{778F3A4B-1534-474D-AEB6-DA959DF38BF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2" name="Rectangle 2">
            <a:extLst>
              <a:ext uri="{FF2B5EF4-FFF2-40B4-BE49-F238E27FC236}">
                <a16:creationId xmlns:a16="http://schemas.microsoft.com/office/drawing/2014/main" id="{CEEADF92-DD70-4CDB-B589-3EB75896EB4A}"/>
              </a:ext>
            </a:extLst>
          </p:cNvPr>
          <p:cNvSpPr>
            <a:spLocks noChangeArrowheads="1"/>
          </p:cNvSpPr>
          <p:nvPr/>
        </p:nvSpPr>
        <p:spPr bwMode="auto">
          <a:xfrm>
            <a:off x="228600" y="2438400"/>
            <a:ext cx="86106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Under </a:t>
            </a:r>
            <a:r>
              <a:rPr lang="en-US" altLang="en-US" dirty="0" err="1">
                <a:latin typeface="Verdana" panose="020B0604030504040204" pitchFamily="34" charset="0"/>
              </a:rPr>
              <a:t>Armour</a:t>
            </a:r>
            <a:r>
              <a:rPr lang="en-US" altLang="en-US" dirty="0">
                <a:latin typeface="Verdana" panose="020B0604030504040204" pitchFamily="34" charset="0"/>
              </a:rPr>
              <a:t> launched a gamification strategy in time for the 2018 NBA Playoffs when they introduced a game show app with real-time trivia features</a:t>
            </a:r>
          </a:p>
          <a:p>
            <a:pPr algn="just" eaLnBrk="1" hangingPunct="1"/>
            <a:endParaRPr lang="en-US" altLang="en-US" dirty="0">
              <a:latin typeface="Verdana" panose="020B0604030504040204" pitchFamily="34" charset="0"/>
            </a:endParaRPr>
          </a:p>
        </p:txBody>
      </p:sp>
      <p:pic>
        <p:nvPicPr>
          <p:cNvPr id="116743" name="Picture 9" descr="https://www.marketingdive.com/user_media/cache/62/17/6217d7a9382093cbaef8fb37bf025670.jpg">
            <a:extLst>
              <a:ext uri="{FF2B5EF4-FFF2-40B4-BE49-F238E27FC236}">
                <a16:creationId xmlns:a16="http://schemas.microsoft.com/office/drawing/2014/main" id="{545CAF57-6B7A-410C-8D61-D50A9868E25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52600" y="3810000"/>
            <a:ext cx="603885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a:extLst>
              <a:ext uri="{FF2B5EF4-FFF2-40B4-BE49-F238E27FC236}">
                <a16:creationId xmlns:a16="http://schemas.microsoft.com/office/drawing/2014/main" id="{E55AB0D6-608A-49C7-9E78-ED48EA55F595}"/>
              </a:ext>
            </a:extLst>
          </p:cNvPr>
          <p:cNvGrpSpPr>
            <a:grpSpLocks/>
          </p:cNvGrpSpPr>
          <p:nvPr/>
        </p:nvGrpSpPr>
        <p:grpSpPr bwMode="auto">
          <a:xfrm>
            <a:off x="0" y="0"/>
            <a:ext cx="9144000" cy="976313"/>
            <a:chOff x="0" y="0"/>
            <a:chExt cx="5760" cy="615"/>
          </a:xfrm>
        </p:grpSpPr>
        <p:sp>
          <p:nvSpPr>
            <p:cNvPr id="116744" name="Text Box 3">
              <a:extLst>
                <a:ext uri="{FF2B5EF4-FFF2-40B4-BE49-F238E27FC236}">
                  <a16:creationId xmlns:a16="http://schemas.microsoft.com/office/drawing/2014/main" id="{E476B2AB-9685-4E5E-925C-983CD0BB5A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6745" name="Text Box 4">
              <a:extLst>
                <a:ext uri="{FF2B5EF4-FFF2-40B4-BE49-F238E27FC236}">
                  <a16:creationId xmlns:a16="http://schemas.microsoft.com/office/drawing/2014/main" id="{8F1EF378-BB23-42D1-A99D-335E337FF2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6738" name="Text Box 5">
            <a:extLst>
              <a:ext uri="{FF2B5EF4-FFF2-40B4-BE49-F238E27FC236}">
                <a16:creationId xmlns:a16="http://schemas.microsoft.com/office/drawing/2014/main" id="{0FE51902-535F-4D59-AA27-21198F5C2A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6739" name="Rectangle 7">
            <a:extLst>
              <a:ext uri="{FF2B5EF4-FFF2-40B4-BE49-F238E27FC236}">
                <a16:creationId xmlns:a16="http://schemas.microsoft.com/office/drawing/2014/main" id="{C21470DA-0841-43DE-8442-281660C44B76}"/>
              </a:ext>
            </a:extLst>
          </p:cNvPr>
          <p:cNvSpPr>
            <a:spLocks noChangeArrowheads="1"/>
          </p:cNvSpPr>
          <p:nvPr/>
        </p:nvSpPr>
        <p:spPr bwMode="auto">
          <a:xfrm>
            <a:off x="1758387" y="1600041"/>
            <a:ext cx="563833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The Top Sports Trends to Watch </a:t>
            </a:r>
          </a:p>
        </p:txBody>
      </p:sp>
      <p:sp>
        <p:nvSpPr>
          <p:cNvPr id="116740" name="Rectangle 8">
            <a:extLst>
              <a:ext uri="{FF2B5EF4-FFF2-40B4-BE49-F238E27FC236}">
                <a16:creationId xmlns:a16="http://schemas.microsoft.com/office/drawing/2014/main" id="{553FBF15-F784-4E13-8583-B6EB1FF0378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6741" name="Line 9">
            <a:extLst>
              <a:ext uri="{FF2B5EF4-FFF2-40B4-BE49-F238E27FC236}">
                <a16:creationId xmlns:a16="http://schemas.microsoft.com/office/drawing/2014/main" id="{778F3A4B-1534-474D-AEB6-DA959DF38BF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2" name="Rectangle 2">
            <a:extLst>
              <a:ext uri="{FF2B5EF4-FFF2-40B4-BE49-F238E27FC236}">
                <a16:creationId xmlns:a16="http://schemas.microsoft.com/office/drawing/2014/main" id="{CEEADF92-DD70-4CDB-B589-3EB75896EB4A}"/>
              </a:ext>
            </a:extLst>
          </p:cNvPr>
          <p:cNvSpPr>
            <a:spLocks noChangeArrowheads="1"/>
          </p:cNvSpPr>
          <p:nvPr/>
        </p:nvSpPr>
        <p:spPr bwMode="auto">
          <a:xfrm>
            <a:off x="609600" y="2419716"/>
            <a:ext cx="7848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latin typeface="Verdana" panose="020B0604030504040204" pitchFamily="34" charset="0"/>
              </a:rPr>
              <a:t>In 2020, Circle K Circle partnered with the San Antonio Stock Show &amp; Rodeo to launch an interactive, in-arena game called “Guess the Score” where rodeo attendees could try to guess the rider's score before the judges issued it for a chance to win prizes from Circle K Texas</a:t>
            </a:r>
          </a:p>
        </p:txBody>
      </p:sp>
      <p:pic>
        <p:nvPicPr>
          <p:cNvPr id="11266" name="Picture 2" descr="Image result for circle k san antonio rodeo game">
            <a:extLst>
              <a:ext uri="{FF2B5EF4-FFF2-40B4-BE49-F238E27FC236}">
                <a16:creationId xmlns:a16="http://schemas.microsoft.com/office/drawing/2014/main" id="{F567E22F-3805-41BC-B8F7-5C71DF0FF106}"/>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905760" y="4354328"/>
            <a:ext cx="3505200" cy="197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94343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737" name="Group 2">
            <a:extLst>
              <a:ext uri="{FF2B5EF4-FFF2-40B4-BE49-F238E27FC236}">
                <a16:creationId xmlns:a16="http://schemas.microsoft.com/office/drawing/2014/main" id="{E55AB0D6-608A-49C7-9E78-ED48EA55F595}"/>
              </a:ext>
            </a:extLst>
          </p:cNvPr>
          <p:cNvGrpSpPr>
            <a:grpSpLocks/>
          </p:cNvGrpSpPr>
          <p:nvPr/>
        </p:nvGrpSpPr>
        <p:grpSpPr bwMode="auto">
          <a:xfrm>
            <a:off x="0" y="0"/>
            <a:ext cx="9144000" cy="976313"/>
            <a:chOff x="0" y="0"/>
            <a:chExt cx="5760" cy="615"/>
          </a:xfrm>
        </p:grpSpPr>
        <p:sp>
          <p:nvSpPr>
            <p:cNvPr id="116744" name="Text Box 3">
              <a:extLst>
                <a:ext uri="{FF2B5EF4-FFF2-40B4-BE49-F238E27FC236}">
                  <a16:creationId xmlns:a16="http://schemas.microsoft.com/office/drawing/2014/main" id="{E476B2AB-9685-4E5E-925C-983CD0BB5A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6745" name="Text Box 4">
              <a:extLst>
                <a:ext uri="{FF2B5EF4-FFF2-40B4-BE49-F238E27FC236}">
                  <a16:creationId xmlns:a16="http://schemas.microsoft.com/office/drawing/2014/main" id="{8F1EF378-BB23-42D1-A99D-335E337FF2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6738" name="Text Box 5">
            <a:extLst>
              <a:ext uri="{FF2B5EF4-FFF2-40B4-BE49-F238E27FC236}">
                <a16:creationId xmlns:a16="http://schemas.microsoft.com/office/drawing/2014/main" id="{0FE51902-535F-4D59-AA27-21198F5C2A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16739" name="Rectangle 7">
            <a:extLst>
              <a:ext uri="{FF2B5EF4-FFF2-40B4-BE49-F238E27FC236}">
                <a16:creationId xmlns:a16="http://schemas.microsoft.com/office/drawing/2014/main" id="{C21470DA-0841-43DE-8442-281660C44B76}"/>
              </a:ext>
            </a:extLst>
          </p:cNvPr>
          <p:cNvSpPr>
            <a:spLocks noChangeArrowheads="1"/>
          </p:cNvSpPr>
          <p:nvPr/>
        </p:nvSpPr>
        <p:spPr bwMode="auto">
          <a:xfrm>
            <a:off x="2939996" y="1600041"/>
            <a:ext cx="327512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dirty="0">
                <a:solidFill>
                  <a:srgbClr val="000099"/>
                </a:solidFill>
                <a:latin typeface="Verdana" panose="020B0604030504040204" pitchFamily="34" charset="0"/>
              </a:rPr>
              <a:t>COVID-19 IMPACT</a:t>
            </a:r>
          </a:p>
        </p:txBody>
      </p:sp>
      <p:sp>
        <p:nvSpPr>
          <p:cNvPr id="116740" name="Rectangle 8">
            <a:extLst>
              <a:ext uri="{FF2B5EF4-FFF2-40B4-BE49-F238E27FC236}">
                <a16:creationId xmlns:a16="http://schemas.microsoft.com/office/drawing/2014/main" id="{553FBF15-F784-4E13-8583-B6EB1FF03788}"/>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16741" name="Line 9">
            <a:extLst>
              <a:ext uri="{FF2B5EF4-FFF2-40B4-BE49-F238E27FC236}">
                <a16:creationId xmlns:a16="http://schemas.microsoft.com/office/drawing/2014/main" id="{778F3A4B-1534-474D-AEB6-DA959DF38BFE}"/>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6742" name="Rectangle 2">
            <a:extLst>
              <a:ext uri="{FF2B5EF4-FFF2-40B4-BE49-F238E27FC236}">
                <a16:creationId xmlns:a16="http://schemas.microsoft.com/office/drawing/2014/main" id="{CEEADF92-DD70-4CDB-B589-3EB75896EB4A}"/>
              </a:ext>
            </a:extLst>
          </p:cNvPr>
          <p:cNvSpPr>
            <a:spLocks noChangeArrowheads="1"/>
          </p:cNvSpPr>
          <p:nvPr/>
        </p:nvSpPr>
        <p:spPr bwMode="auto">
          <a:xfrm>
            <a:off x="76200" y="2419716"/>
            <a:ext cx="8915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chemeClr val="accent2"/>
                </a:solidFill>
                <a:latin typeface="Verdana" panose="020B0604030504040204" pitchFamily="34" charset="0"/>
              </a:rPr>
              <a:t>How might the COVID-19 pandemic shape future industry trends?</a:t>
            </a:r>
          </a:p>
          <a:p>
            <a:pPr marL="457200" indent="-457200" algn="ctr" eaLnBrk="1" hangingPunct="1">
              <a:buAutoNum type="alphaLcParenBoth" startAt="6"/>
            </a:pPr>
            <a:endParaRPr lang="en-US" altLang="en-US" sz="2000" dirty="0">
              <a:solidFill>
                <a:schemeClr val="accent2"/>
              </a:solidFill>
              <a:latin typeface="Verdana" panose="020B0604030504040204" pitchFamily="34" charset="0"/>
            </a:endParaRPr>
          </a:p>
        </p:txBody>
      </p:sp>
      <p:sp>
        <p:nvSpPr>
          <p:cNvPr id="12" name="TextBox 11">
            <a:extLst>
              <a:ext uri="{FF2B5EF4-FFF2-40B4-BE49-F238E27FC236}">
                <a16:creationId xmlns:a16="http://schemas.microsoft.com/office/drawing/2014/main" id="{25C91255-01CF-4266-84BA-EC589B3DF765}"/>
              </a:ext>
            </a:extLst>
          </p:cNvPr>
          <p:cNvSpPr txBox="1"/>
          <p:nvPr/>
        </p:nvSpPr>
        <p:spPr>
          <a:xfrm>
            <a:off x="228600" y="2971801"/>
            <a:ext cx="8763000" cy="3477875"/>
          </a:xfrm>
          <a:prstGeom prst="rect">
            <a:avLst/>
          </a:prstGeom>
          <a:noFill/>
        </p:spPr>
        <p:txBody>
          <a:bodyPr wrap="square">
            <a:spAutoFit/>
          </a:bodyPr>
          <a:lstStyle/>
          <a:p>
            <a:pPr marL="342900" indent="-342900" eaLnBrk="1" hangingPunct="1">
              <a:buFont typeface="Arial" panose="020B0604020202020204" pitchFamily="34" charset="0"/>
              <a:buChar char="•"/>
            </a:pPr>
            <a:r>
              <a:rPr lang="en-US" altLang="en-US" sz="2000" dirty="0">
                <a:latin typeface="Verdana" panose="020B0604030504040204" pitchFamily="34" charset="0"/>
              </a:rPr>
              <a:t>The size and capacity of stadiums could begin to decline</a:t>
            </a:r>
          </a:p>
          <a:p>
            <a:pPr marL="514350" indent="-51435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Health and fan safety professionals could become important front office positions throughout team sports</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Concerts and events will look for ways to capture revenue and go “virtual”</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Solitary fitness could replace group fitness, meaning a decline in popularity of companies like Orange Theory, SoulCycle and </a:t>
            </a:r>
            <a:r>
              <a:rPr lang="en-US" altLang="en-US" sz="2000" dirty="0" err="1">
                <a:latin typeface="Verdana" panose="020B0604030504040204" pitchFamily="34" charset="0"/>
              </a:rPr>
              <a:t>CycleBar</a:t>
            </a:r>
            <a:r>
              <a:rPr lang="en-US" altLang="en-US" sz="2000" dirty="0">
                <a:latin typeface="Verdana" panose="020B0604030504040204" pitchFamily="34" charset="0"/>
              </a:rPr>
              <a:t> would see a declining customer base</a:t>
            </a:r>
          </a:p>
        </p:txBody>
      </p:sp>
    </p:spTree>
    <p:extLst>
      <p:ext uri="{BB962C8B-B14F-4D97-AF65-F5344CB8AC3E}">
        <p14:creationId xmlns:p14="http://schemas.microsoft.com/office/powerpoint/2010/main" val="186244527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5" name="Group 2">
            <a:extLst>
              <a:ext uri="{FF2B5EF4-FFF2-40B4-BE49-F238E27FC236}">
                <a16:creationId xmlns:a16="http://schemas.microsoft.com/office/drawing/2014/main" id="{502219E8-4C2E-48EB-B6AB-98BB05E41600}"/>
              </a:ext>
            </a:extLst>
          </p:cNvPr>
          <p:cNvGrpSpPr>
            <a:grpSpLocks/>
          </p:cNvGrpSpPr>
          <p:nvPr/>
        </p:nvGrpSpPr>
        <p:grpSpPr bwMode="auto">
          <a:xfrm>
            <a:off x="0" y="0"/>
            <a:ext cx="9144000" cy="976313"/>
            <a:chOff x="0" y="0"/>
            <a:chExt cx="5760" cy="615"/>
          </a:xfrm>
        </p:grpSpPr>
        <p:sp>
          <p:nvSpPr>
            <p:cNvPr id="118788" name="Text Box 3">
              <a:extLst>
                <a:ext uri="{FF2B5EF4-FFF2-40B4-BE49-F238E27FC236}">
                  <a16:creationId xmlns:a16="http://schemas.microsoft.com/office/drawing/2014/main" id="{BA0B49FD-1E0A-40AA-836A-9AEA821A459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18789" name="Text Box 4">
              <a:extLst>
                <a:ext uri="{FF2B5EF4-FFF2-40B4-BE49-F238E27FC236}">
                  <a16:creationId xmlns:a16="http://schemas.microsoft.com/office/drawing/2014/main" id="{534A06D0-11F4-4AAD-A74D-346CA1767E5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8786" name="Rectangle 23">
            <a:extLst>
              <a:ext uri="{FF2B5EF4-FFF2-40B4-BE49-F238E27FC236}">
                <a16:creationId xmlns:a16="http://schemas.microsoft.com/office/drawing/2014/main" id="{00BF6570-FF52-4B4A-8433-25586D75F222}"/>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p>
        </p:txBody>
      </p:sp>
      <p:sp>
        <p:nvSpPr>
          <p:cNvPr id="118787" name="Text Box 24">
            <a:extLst>
              <a:ext uri="{FF2B5EF4-FFF2-40B4-BE49-F238E27FC236}">
                <a16:creationId xmlns:a16="http://schemas.microsoft.com/office/drawing/2014/main" id="{B3453BBB-54F1-44D0-8C6E-1EC5839AED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ext Box 2">
            <a:extLst>
              <a:ext uri="{FF2B5EF4-FFF2-40B4-BE49-F238E27FC236}">
                <a16:creationId xmlns:a16="http://schemas.microsoft.com/office/drawing/2014/main" id="{2FAF7F16-775C-4035-ADDB-C6F9E3CD37EC}"/>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 to SEM Business Principles</a:t>
            </a:r>
          </a:p>
        </p:txBody>
      </p:sp>
      <p:sp>
        <p:nvSpPr>
          <p:cNvPr id="110595" name="Text Box 3">
            <a:extLst>
              <a:ext uri="{FF2B5EF4-FFF2-40B4-BE49-F238E27FC236}">
                <a16:creationId xmlns:a16="http://schemas.microsoft.com/office/drawing/2014/main" id="{81A8166D-525B-4217-8E63-067D4DEED5E5}"/>
              </a:ext>
            </a:extLst>
          </p:cNvPr>
          <p:cNvSpPr txBox="1">
            <a:spLocks noChangeArrowheads="1"/>
          </p:cNvSpPr>
          <p:nvPr/>
        </p:nvSpPr>
        <p:spPr bwMode="auto">
          <a:xfrm>
            <a:off x="0" y="381000"/>
            <a:ext cx="6553200" cy="4572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Bef>
                <a:spcPct val="50000"/>
              </a:spcBef>
              <a:defRPr/>
            </a:pPr>
            <a:r>
              <a:rPr lang="en-US" sz="2400">
                <a:latin typeface="Arial Black" charset="0"/>
              </a:rPr>
              <a:t>LESSON 3.4 REVIEW (ANSWERS)</a:t>
            </a:r>
          </a:p>
        </p:txBody>
      </p:sp>
      <p:sp>
        <p:nvSpPr>
          <p:cNvPr id="120835" name="Rectangle 4">
            <a:hlinkClick r:id="rId3" action="ppaction://hlinksldjump"/>
            <a:extLst>
              <a:ext uri="{FF2B5EF4-FFF2-40B4-BE49-F238E27FC236}">
                <a16:creationId xmlns:a16="http://schemas.microsoft.com/office/drawing/2014/main" id="{02788115-9965-477D-9C56-6A8A3FE9C01F}"/>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20836" name="Text Box 5">
            <a:extLst>
              <a:ext uri="{FF2B5EF4-FFF2-40B4-BE49-F238E27FC236}">
                <a16:creationId xmlns:a16="http://schemas.microsoft.com/office/drawing/2014/main" id="{896A06E6-1D79-438F-92E8-42F5E438EBD8}"/>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177158" name="Rectangle 6">
            <a:extLst>
              <a:ext uri="{FF2B5EF4-FFF2-40B4-BE49-F238E27FC236}">
                <a16:creationId xmlns:a16="http://schemas.microsoft.com/office/drawing/2014/main" id="{57980006-81CD-48A0-B845-023C529C159B}"/>
              </a:ext>
            </a:extLst>
          </p:cNvPr>
          <p:cNvSpPr>
            <a:spLocks noChangeArrowheads="1"/>
          </p:cNvSpPr>
          <p:nvPr/>
        </p:nvSpPr>
        <p:spPr bwMode="auto">
          <a:xfrm>
            <a:off x="1676400" y="1219200"/>
            <a:ext cx="70104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  1)  	Describe industry trends </a:t>
            </a:r>
            <a:r>
              <a:rPr lang="en-US" altLang="en-US" dirty="0">
                <a:solidFill>
                  <a:srgbClr val="FF0000"/>
                </a:solidFill>
                <a:latin typeface="Verdana" panose="020B0604030504040204" pitchFamily="34" charset="0"/>
              </a:rPr>
              <a:t>	</a:t>
            </a:r>
          </a:p>
          <a:p>
            <a:pPr eaLnBrk="1" hangingPunct="1">
              <a:spcBef>
                <a:spcPct val="50000"/>
              </a:spcBef>
            </a:pPr>
            <a:r>
              <a:rPr lang="en-US" altLang="en-US" dirty="0">
                <a:solidFill>
                  <a:srgbClr val="FF0000"/>
                </a:solidFill>
                <a:latin typeface="Verdana" panose="020B0604030504040204" pitchFamily="34" charset="0"/>
              </a:rPr>
              <a:t>	Industry trends are patterns that 	occur within a specific industry. These 	patterns could relate to pricing, costs, 	consumer behavior, manufacturing, 	promotions/sales strategies, 	distribution channels or any function 	of marketing.</a:t>
            </a:r>
            <a:endParaRPr lang="en-US" altLang="en-US" dirty="0">
              <a:latin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177158">
                                            <p:txEl>
                                              <p:pRg st="0" end="0"/>
                                            </p:txEl>
                                          </p:spTgt>
                                        </p:tgtEl>
                                        <p:attrNameLst>
                                          <p:attrName>style.visibility</p:attrName>
                                        </p:attrNameLst>
                                      </p:cBhvr>
                                      <p:to>
                                        <p:strVal val="visible"/>
                                      </p:to>
                                    </p:set>
                                    <p:anim calcmode="lin" valueType="num">
                                      <p:cBhvr additive="base">
                                        <p:cTn id="7" dur="500" fill="hold"/>
                                        <p:tgtEl>
                                          <p:spTgt spid="177158">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7715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77158">
                                            <p:txEl>
                                              <p:pRg st="1" end="1"/>
                                            </p:txEl>
                                          </p:spTgt>
                                        </p:tgtEl>
                                        <p:attrNameLst>
                                          <p:attrName>style.visibility</p:attrName>
                                        </p:attrNameLst>
                                      </p:cBhvr>
                                      <p:to>
                                        <p:strVal val="visible"/>
                                      </p:to>
                                    </p:set>
                                    <p:anim calcmode="lin" valueType="num">
                                      <p:cBhvr additive="base">
                                        <p:cTn id="13" dur="500" fill="hold"/>
                                        <p:tgtEl>
                                          <p:spTgt spid="177158">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7715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ext Box 2">
            <a:extLst>
              <a:ext uri="{FF2B5EF4-FFF2-40B4-BE49-F238E27FC236}">
                <a16:creationId xmlns:a16="http://schemas.microsoft.com/office/drawing/2014/main" id="{5E6972E2-906A-43CE-8ACF-AFF51FA7A10D}"/>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 to SEM Business Principles</a:t>
            </a:r>
          </a:p>
        </p:txBody>
      </p:sp>
      <p:sp>
        <p:nvSpPr>
          <p:cNvPr id="112643" name="Text Box 3">
            <a:extLst>
              <a:ext uri="{FF2B5EF4-FFF2-40B4-BE49-F238E27FC236}">
                <a16:creationId xmlns:a16="http://schemas.microsoft.com/office/drawing/2014/main" id="{CFDBAE0C-9F33-4CBB-99F8-525761C6B594}"/>
              </a:ext>
            </a:extLst>
          </p:cNvPr>
          <p:cNvSpPr txBox="1">
            <a:spLocks noChangeArrowheads="1"/>
          </p:cNvSpPr>
          <p:nvPr/>
        </p:nvSpPr>
        <p:spPr bwMode="auto">
          <a:xfrm>
            <a:off x="0" y="381000"/>
            <a:ext cx="6553200" cy="4572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Bef>
                <a:spcPct val="50000"/>
              </a:spcBef>
              <a:defRPr/>
            </a:pPr>
            <a:r>
              <a:rPr lang="en-US" sz="2400">
                <a:latin typeface="Arial Black" charset="0"/>
              </a:rPr>
              <a:t>LESSON 3.4 REVIEW (ANSWERS)</a:t>
            </a:r>
          </a:p>
        </p:txBody>
      </p:sp>
      <p:sp>
        <p:nvSpPr>
          <p:cNvPr id="122883" name="Rectangle 4">
            <a:hlinkClick r:id="rId3" action="ppaction://hlinksldjump"/>
            <a:extLst>
              <a:ext uri="{FF2B5EF4-FFF2-40B4-BE49-F238E27FC236}">
                <a16:creationId xmlns:a16="http://schemas.microsoft.com/office/drawing/2014/main" id="{E4D36C42-CC96-4C0E-BFCE-3F9C40BE2019}"/>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22884" name="Text Box 5">
            <a:extLst>
              <a:ext uri="{FF2B5EF4-FFF2-40B4-BE49-F238E27FC236}">
                <a16:creationId xmlns:a16="http://schemas.microsoft.com/office/drawing/2014/main" id="{3BD21D91-E131-4C95-8093-47CC75526637}"/>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122885" name="Rectangle 6">
            <a:extLst>
              <a:ext uri="{FF2B5EF4-FFF2-40B4-BE49-F238E27FC236}">
                <a16:creationId xmlns:a16="http://schemas.microsoft.com/office/drawing/2014/main" id="{A734B661-7EAB-47E9-8DD1-F45297DCE55F}"/>
              </a:ext>
            </a:extLst>
          </p:cNvPr>
          <p:cNvSpPr>
            <a:spLocks noChangeArrowheads="1"/>
          </p:cNvSpPr>
          <p:nvPr/>
        </p:nvSpPr>
        <p:spPr bwMode="auto">
          <a:xfrm>
            <a:off x="1524000" y="1219200"/>
            <a:ext cx="7086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  2)  	Provide an example of how an 	organization may track shifts in 	industry trends</a:t>
            </a:r>
          </a:p>
        </p:txBody>
      </p:sp>
      <p:sp>
        <p:nvSpPr>
          <p:cNvPr id="157703" name="Rectangle 7">
            <a:extLst>
              <a:ext uri="{FF2B5EF4-FFF2-40B4-BE49-F238E27FC236}">
                <a16:creationId xmlns:a16="http://schemas.microsoft.com/office/drawing/2014/main" id="{4642A219-81B6-47C7-9D52-B6D66B9E5FD2}"/>
              </a:ext>
            </a:extLst>
          </p:cNvPr>
          <p:cNvSpPr>
            <a:spLocks noChangeArrowheads="1"/>
          </p:cNvSpPr>
          <p:nvPr/>
        </p:nvSpPr>
        <p:spPr bwMode="auto">
          <a:xfrm>
            <a:off x="1752600" y="2514600"/>
            <a:ext cx="71628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FF0000"/>
                </a:solidFill>
                <a:latin typeface="Verdana" panose="020B0604030504040204" pitchFamily="34" charset="0"/>
              </a:rPr>
              <a:t>Monitor sports and entertainment news online, read trade or business magazines, journals or newsletters, consider the marketing efforts involved when attending competitor events, attend sport business conventions, exhibitions and events, obtain research from sport marketing firms and read local or national news publications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57703"/>
                                        </p:tgtEl>
                                        <p:attrNameLst>
                                          <p:attrName>style.visibility</p:attrName>
                                        </p:attrNameLst>
                                      </p:cBhvr>
                                      <p:to>
                                        <p:strVal val="visible"/>
                                      </p:to>
                                    </p:set>
                                    <p:anim calcmode="lin" valueType="num">
                                      <p:cBhvr additive="base">
                                        <p:cTn id="7" dur="500" fill="hold"/>
                                        <p:tgtEl>
                                          <p:spTgt spid="157703"/>
                                        </p:tgtEl>
                                        <p:attrNameLst>
                                          <p:attrName>ppt_x</p:attrName>
                                        </p:attrNameLst>
                                      </p:cBhvr>
                                      <p:tavLst>
                                        <p:tav tm="0">
                                          <p:val>
                                            <p:strVal val="1+#ppt_w/2"/>
                                          </p:val>
                                        </p:tav>
                                        <p:tav tm="100000">
                                          <p:val>
                                            <p:strVal val="#ppt_x"/>
                                          </p:val>
                                        </p:tav>
                                      </p:tavLst>
                                    </p:anim>
                                    <p:anim calcmode="lin" valueType="num">
                                      <p:cBhvr additive="base">
                                        <p:cTn id="8" dur="500" fill="hold"/>
                                        <p:tgtEl>
                                          <p:spTgt spid="1577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5440747A-EE53-4146-93E0-4551EBA7A683}"/>
              </a:ext>
            </a:extLst>
          </p:cNvPr>
          <p:cNvGrpSpPr>
            <a:grpSpLocks/>
          </p:cNvGrpSpPr>
          <p:nvPr/>
        </p:nvGrpSpPr>
        <p:grpSpPr bwMode="auto">
          <a:xfrm>
            <a:off x="0" y="0"/>
            <a:ext cx="9144000" cy="976313"/>
            <a:chOff x="0" y="0"/>
            <a:chExt cx="5760" cy="615"/>
          </a:xfrm>
        </p:grpSpPr>
        <p:sp>
          <p:nvSpPr>
            <p:cNvPr id="16391" name="Text Box 3">
              <a:extLst>
                <a:ext uri="{FF2B5EF4-FFF2-40B4-BE49-F238E27FC236}">
                  <a16:creationId xmlns:a16="http://schemas.microsoft.com/office/drawing/2014/main" id="{D04AA279-0CCF-4615-B3B2-FB4A389930A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6392" name="Text Box 4">
              <a:extLst>
                <a:ext uri="{FF2B5EF4-FFF2-40B4-BE49-F238E27FC236}">
                  <a16:creationId xmlns:a16="http://schemas.microsoft.com/office/drawing/2014/main" id="{7AB8DBCD-C141-4DFD-83C3-DD8F9A66A6E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6386" name="Text Box 6">
            <a:extLst>
              <a:ext uri="{FF2B5EF4-FFF2-40B4-BE49-F238E27FC236}">
                <a16:creationId xmlns:a16="http://schemas.microsoft.com/office/drawing/2014/main" id="{3F2153CA-5B7C-4A0D-A24C-49A0D0DD010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6387" name="Rectangle 7">
            <a:extLst>
              <a:ext uri="{FF2B5EF4-FFF2-40B4-BE49-F238E27FC236}">
                <a16:creationId xmlns:a16="http://schemas.microsoft.com/office/drawing/2014/main" id="{E701D37B-45E2-45E5-90EC-6AD5C1031215}"/>
              </a:ext>
            </a:extLst>
          </p:cNvPr>
          <p:cNvSpPr>
            <a:spLocks noChangeArrowheads="1"/>
          </p:cNvSpPr>
          <p:nvPr/>
        </p:nvSpPr>
        <p:spPr bwMode="auto">
          <a:xfrm>
            <a:off x="381000" y="2668588"/>
            <a:ext cx="8305800" cy="137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Marketers evaluate trends that fit their respective marketing plans and implement changes accordingly</a:t>
            </a:r>
          </a:p>
        </p:txBody>
      </p:sp>
      <p:sp>
        <p:nvSpPr>
          <p:cNvPr id="16388" name="Rectangle 8">
            <a:extLst>
              <a:ext uri="{FF2B5EF4-FFF2-40B4-BE49-F238E27FC236}">
                <a16:creationId xmlns:a16="http://schemas.microsoft.com/office/drawing/2014/main" id="{4EE3C3D4-94D8-4664-A870-62D965052579}"/>
              </a:ext>
            </a:extLst>
          </p:cNvPr>
          <p:cNvSpPr>
            <a:spLocks noChangeArrowheads="1"/>
          </p:cNvSpPr>
          <p:nvPr/>
        </p:nvSpPr>
        <p:spPr bwMode="auto">
          <a:xfrm>
            <a:off x="304800" y="1676400"/>
            <a:ext cx="8509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600">
                <a:solidFill>
                  <a:srgbClr val="000099"/>
                </a:solidFill>
                <a:latin typeface="Verdana" panose="020B0604030504040204" pitchFamily="34" charset="0"/>
              </a:rPr>
              <a:t>Marketers Must Effectively Track Changing Trends</a:t>
            </a:r>
          </a:p>
        </p:txBody>
      </p:sp>
      <p:sp>
        <p:nvSpPr>
          <p:cNvPr id="16389" name="Rectangle 9">
            <a:extLst>
              <a:ext uri="{FF2B5EF4-FFF2-40B4-BE49-F238E27FC236}">
                <a16:creationId xmlns:a16="http://schemas.microsoft.com/office/drawing/2014/main" id="{44014EC9-66DA-4689-AB1F-E4E6CDA223FB}"/>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sp>
        <p:nvSpPr>
          <p:cNvPr id="16390" name="Line 10">
            <a:extLst>
              <a:ext uri="{FF2B5EF4-FFF2-40B4-BE49-F238E27FC236}">
                <a16:creationId xmlns:a16="http://schemas.microsoft.com/office/drawing/2014/main" id="{DF37D2E4-997C-4632-9364-34985EB2D1BF}"/>
              </a:ext>
            </a:extLst>
          </p:cNvPr>
          <p:cNvSpPr>
            <a:spLocks noChangeShapeType="1"/>
          </p:cNvSpPr>
          <p:nvPr/>
        </p:nvSpPr>
        <p:spPr bwMode="auto">
          <a:xfrm>
            <a:off x="228600" y="22860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DC9FA5B3-D4FB-47E2-B710-FF7548CBFC6B}"/>
              </a:ext>
            </a:extLst>
          </p:cNvPr>
          <p:cNvGrpSpPr>
            <a:grpSpLocks/>
          </p:cNvGrpSpPr>
          <p:nvPr/>
        </p:nvGrpSpPr>
        <p:grpSpPr bwMode="auto">
          <a:xfrm>
            <a:off x="0" y="0"/>
            <a:ext cx="9144000" cy="976313"/>
            <a:chOff x="0" y="0"/>
            <a:chExt cx="5760" cy="615"/>
          </a:xfrm>
        </p:grpSpPr>
        <p:sp>
          <p:nvSpPr>
            <p:cNvPr id="18439" name="Text Box 3">
              <a:extLst>
                <a:ext uri="{FF2B5EF4-FFF2-40B4-BE49-F238E27FC236}">
                  <a16:creationId xmlns:a16="http://schemas.microsoft.com/office/drawing/2014/main" id="{2A15FE07-44DD-4CAC-93C2-019F67FEFD6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3.4</a:t>
              </a:r>
            </a:p>
          </p:txBody>
        </p:sp>
        <p:sp>
          <p:nvSpPr>
            <p:cNvPr id="18440" name="Text Box 4">
              <a:extLst>
                <a:ext uri="{FF2B5EF4-FFF2-40B4-BE49-F238E27FC236}">
                  <a16:creationId xmlns:a16="http://schemas.microsoft.com/office/drawing/2014/main" id="{2D33DADA-C0EA-44EF-9FC6-8792C56CF21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8434" name="Text Box 5">
            <a:extLst>
              <a:ext uri="{FF2B5EF4-FFF2-40B4-BE49-F238E27FC236}">
                <a16:creationId xmlns:a16="http://schemas.microsoft.com/office/drawing/2014/main" id="{300D1A46-FD54-42D3-8233-FB72F4E5345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5830" name="Rectangle 6">
            <a:extLst>
              <a:ext uri="{FF2B5EF4-FFF2-40B4-BE49-F238E27FC236}">
                <a16:creationId xmlns:a16="http://schemas.microsoft.com/office/drawing/2014/main" id="{E34FEB94-B680-4D3A-894D-A49A69671E55}"/>
              </a:ext>
            </a:extLst>
          </p:cNvPr>
          <p:cNvSpPr>
            <a:spLocks noChangeArrowheads="1"/>
          </p:cNvSpPr>
          <p:nvPr/>
        </p:nvSpPr>
        <p:spPr bwMode="auto">
          <a:xfrm>
            <a:off x="228600" y="1568450"/>
            <a:ext cx="5715000"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lvl="3" eaLnBrk="1" hangingPunct="1"/>
            <a:r>
              <a:rPr lang="en-US" altLang="en-US">
                <a:solidFill>
                  <a:srgbClr val="FF0000"/>
                </a:solidFill>
                <a:latin typeface="Verdana" panose="020B0604030504040204" pitchFamily="34" charset="0"/>
              </a:rPr>
              <a:t>In the sports and entertainment industry, the trend toward consuming online content has industry executives focusing on engagement strategies to capture (and keep) fan interest</a:t>
            </a:r>
          </a:p>
          <a:p>
            <a:pPr eaLnBrk="1" hangingPunct="1"/>
            <a:endParaRPr lang="en-US" altLang="en-US">
              <a:solidFill>
                <a:srgbClr val="FF0000"/>
              </a:solidFill>
              <a:latin typeface="Verdana" panose="020B0604030504040204" pitchFamily="34" charset="0"/>
            </a:endParaRPr>
          </a:p>
          <a:p>
            <a:pPr eaLnBrk="1" hangingPunct="1"/>
            <a:r>
              <a:rPr lang="en-US" altLang="en-US">
                <a:solidFill>
                  <a:srgbClr val="000099"/>
                </a:solidFill>
                <a:latin typeface="Verdana" panose="020B0604030504040204" pitchFamily="34" charset="0"/>
              </a:rPr>
              <a:t>The Atlantic Coast Conference (ACC) launched a branded YouTube channel, marking the first and only official partnership between YouTube and a major collegiate sports conference</a:t>
            </a:r>
          </a:p>
        </p:txBody>
      </p:sp>
      <p:sp>
        <p:nvSpPr>
          <p:cNvPr id="18436" name="Rectangle 9">
            <a:extLst>
              <a:ext uri="{FF2B5EF4-FFF2-40B4-BE49-F238E27FC236}">
                <a16:creationId xmlns:a16="http://schemas.microsoft.com/office/drawing/2014/main" id="{2056FDFE-6E43-43B4-9608-E0EEB49C4BE6}"/>
              </a:ext>
            </a:extLst>
          </p:cNvPr>
          <p:cNvSpPr>
            <a:spLocks noChangeArrowheads="1"/>
          </p:cNvSpPr>
          <p:nvPr/>
        </p:nvSpPr>
        <p:spPr bwMode="auto">
          <a:xfrm>
            <a:off x="1143000" y="9144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Tracking Industry Trends</a:t>
            </a:r>
          </a:p>
        </p:txBody>
      </p:sp>
      <p:pic>
        <p:nvPicPr>
          <p:cNvPr id="10251" name="Picture 11" descr="https://encrypted-tbn3.google.com/images?q=tbn:ANd9GcTfdcHNgBneV6f8_GZt4TdGYE6AOFTny-D-rhbi6Orj-QEYKZiQUw">
            <a:extLst>
              <a:ext uri="{FF2B5EF4-FFF2-40B4-BE49-F238E27FC236}">
                <a16:creationId xmlns:a16="http://schemas.microsoft.com/office/drawing/2014/main" id="{C26C5472-761B-4AAB-96E0-E782FF7DE99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172200" y="1752600"/>
            <a:ext cx="2986088"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Picture 13" descr="https://encrypted-tbn0.google.com/images?q=tbn:ANd9GcRhEF5OukeIB6Y0GrUkVUzuNPBXk-T_K4SRHIahi-BGMlYFu8eQ">
            <a:extLst>
              <a:ext uri="{FF2B5EF4-FFF2-40B4-BE49-F238E27FC236}">
                <a16:creationId xmlns:a16="http://schemas.microsoft.com/office/drawing/2014/main" id="{DC92BF0A-5BE4-4A68-AFC5-ED91CD217C4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400800" y="3962400"/>
            <a:ext cx="22860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05830"/>
                                        </p:tgtEl>
                                        <p:attrNameLst>
                                          <p:attrName>style.visibility</p:attrName>
                                        </p:attrNameLst>
                                      </p:cBhvr>
                                      <p:to>
                                        <p:strVal val="visible"/>
                                      </p:to>
                                    </p:set>
                                    <p:animEffect transition="in" filter="blinds(horizontal)">
                                      <p:cBhvr>
                                        <p:cTn id="7" dur="500"/>
                                        <p:tgtEl>
                                          <p:spTgt spid="20583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251"/>
                                        </p:tgtEl>
                                        <p:attrNameLst>
                                          <p:attrName>style.visibility</p:attrName>
                                        </p:attrNameLst>
                                      </p:cBhvr>
                                      <p:to>
                                        <p:strVal val="visible"/>
                                      </p:to>
                                    </p:set>
                                    <p:animEffect transition="in" filter="dissolve">
                                      <p:cBhvr>
                                        <p:cTn id="11" dur="500"/>
                                        <p:tgtEl>
                                          <p:spTgt spid="10251"/>
                                        </p:tgtEl>
                                      </p:cBhvr>
                                    </p:animEffect>
                                  </p:childTnLst>
                                </p:cTn>
                              </p:par>
                              <p:par>
                                <p:cTn id="12" presetID="9" presetClass="entr" presetSubtype="0" fill="hold" nodeType="withEffect">
                                  <p:stCondLst>
                                    <p:cond delay="0"/>
                                  </p:stCondLst>
                                  <p:childTnLst>
                                    <p:set>
                                      <p:cBhvr>
                                        <p:cTn id="13" dur="1" fill="hold">
                                          <p:stCondLst>
                                            <p:cond delay="0"/>
                                          </p:stCondLst>
                                        </p:cTn>
                                        <p:tgtEl>
                                          <p:spTgt spid="10253"/>
                                        </p:tgtEl>
                                        <p:attrNameLst>
                                          <p:attrName>style.visibility</p:attrName>
                                        </p:attrNameLst>
                                      </p:cBhvr>
                                      <p:to>
                                        <p:strVal val="visible"/>
                                      </p:to>
                                    </p:set>
                                    <p:animEffect transition="in" filter="dissolve">
                                      <p:cBhvr>
                                        <p:cTn id="14" dur="500"/>
                                        <p:tgtEl>
                                          <p:spTgt spid="10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30" grpId="0" autoUpdateAnimBg="0"/>
    </p:bldLst>
  </p:timing>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7214</TotalTime>
  <Words>5506</Words>
  <Application>Microsoft Office PowerPoint</Application>
  <PresentationFormat>On-screen Show (4:3)</PresentationFormat>
  <Paragraphs>633</Paragraphs>
  <Slides>78</Slides>
  <Notes>78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78</vt:i4>
      </vt:variant>
    </vt:vector>
  </HeadingPairs>
  <TitlesOfParts>
    <vt:vector size="85"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3.4 - Tracking Industry Trends</dc:title>
  <dc:creator>Copyright © 2012 by Sports Career Consulting, LLC</dc:creator>
  <cp:lastModifiedBy>Chris Lindauer</cp:lastModifiedBy>
  <cp:revision>395</cp:revision>
  <dcterms:created xsi:type="dcterms:W3CDTF">2004-08-11T21:54:05Z</dcterms:created>
  <dcterms:modified xsi:type="dcterms:W3CDTF">2020-08-12T23:35:06Z</dcterms:modified>
</cp:coreProperties>
</file>